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62" r:id="rId2"/>
    <p:sldId id="257" r:id="rId3"/>
    <p:sldId id="281" r:id="rId4"/>
    <p:sldId id="282" r:id="rId5"/>
    <p:sldId id="268" r:id="rId6"/>
    <p:sldId id="259" r:id="rId7"/>
    <p:sldId id="260" r:id="rId8"/>
    <p:sldId id="265" r:id="rId9"/>
    <p:sldId id="261" r:id="rId10"/>
    <p:sldId id="266" r:id="rId11"/>
    <p:sldId id="258" r:id="rId12"/>
    <p:sldId id="269" r:id="rId13"/>
    <p:sldId id="271" r:id="rId14"/>
    <p:sldId id="270" r:id="rId15"/>
    <p:sldId id="267" r:id="rId16"/>
    <p:sldId id="273" r:id="rId17"/>
    <p:sldId id="275" r:id="rId18"/>
    <p:sldId id="263" r:id="rId19"/>
    <p:sldId id="274" r:id="rId20"/>
    <p:sldId id="272" r:id="rId21"/>
    <p:sldId id="277" r:id="rId22"/>
    <p:sldId id="285" r:id="rId23"/>
    <p:sldId id="279" r:id="rId24"/>
    <p:sldId id="280" r:id="rId25"/>
    <p:sldId id="284" r:id="rId26"/>
    <p:sldId id="278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5017" autoAdjust="0"/>
  </p:normalViewPr>
  <p:slideViewPr>
    <p:cSldViewPr snapToGrid="0" snapToObjects="1">
      <p:cViewPr varScale="1">
        <p:scale>
          <a:sx n="81" d="100"/>
          <a:sy n="81" d="100"/>
        </p:scale>
        <p:origin x="-1560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B33210-9DC2-4EA2-8C63-497CE20132F9}" type="doc">
      <dgm:prSet loTypeId="urn:microsoft.com/office/officeart/2005/8/layout/lProcess2" loCatId="relationship" qsTypeId="urn:microsoft.com/office/officeart/2005/8/quickstyle/3d1" qsCatId="3D" csTypeId="urn:microsoft.com/office/officeart/2005/8/colors/accent4_5" csCatId="accent4" phldr="1"/>
      <dgm:spPr/>
      <dgm:t>
        <a:bodyPr/>
        <a:lstStyle/>
        <a:p>
          <a:endParaRPr lang="zh-TW" altLang="en-US"/>
        </a:p>
      </dgm:t>
    </dgm:pt>
    <dgm:pt modelId="{6DB452AB-9A3E-41C7-9853-6254021A82C8}">
      <dgm:prSet phldrT="[文字]" custT="1"/>
      <dgm:spPr/>
      <dgm:t>
        <a:bodyPr/>
        <a:lstStyle/>
        <a:p>
          <a:pPr>
            <a:lnSpc>
              <a:spcPct val="50000"/>
            </a:lnSpc>
          </a:pPr>
          <a:r>
            <a:rPr lang="ru-RU" altLang="zh-TW" sz="2400" b="1" kern="0" dirty="0" smtClean="0"/>
            <a:t>Серия </a:t>
          </a:r>
        </a:p>
        <a:p>
          <a:pPr>
            <a:lnSpc>
              <a:spcPct val="50000"/>
            </a:lnSpc>
          </a:pPr>
          <a:r>
            <a:rPr lang="en-US" altLang="zh-TW" sz="2400" b="1" kern="0" dirty="0" smtClean="0"/>
            <a:t>NISE</a:t>
          </a:r>
          <a:r>
            <a:rPr lang="ru-RU" altLang="zh-TW" sz="2400" b="1" kern="0" dirty="0" smtClean="0"/>
            <a:t>-</a:t>
          </a:r>
          <a:r>
            <a:rPr lang="en-US" altLang="zh-TW" sz="2400" b="1" kern="0" dirty="0" smtClean="0"/>
            <a:t>3600E</a:t>
          </a:r>
        </a:p>
      </dgm:t>
    </dgm:pt>
    <dgm:pt modelId="{5C8BEF25-6A63-4879-869C-C07FE774653D}" type="parTrans" cxnId="{4BFB5AFD-CBD6-4DC6-9AA7-3AA10533B306}">
      <dgm:prSet/>
      <dgm:spPr/>
      <dgm:t>
        <a:bodyPr/>
        <a:lstStyle/>
        <a:p>
          <a:endParaRPr lang="zh-TW" altLang="en-US" sz="1600"/>
        </a:p>
      </dgm:t>
    </dgm:pt>
    <dgm:pt modelId="{0FA0E1CE-AF0D-4DFF-92A3-4551BA1A726C}" type="sibTrans" cxnId="{4BFB5AFD-CBD6-4DC6-9AA7-3AA10533B306}">
      <dgm:prSet/>
      <dgm:spPr/>
      <dgm:t>
        <a:bodyPr/>
        <a:lstStyle/>
        <a:p>
          <a:endParaRPr lang="zh-TW" altLang="en-US" sz="1600"/>
        </a:p>
      </dgm:t>
    </dgm:pt>
    <dgm:pt modelId="{41F7D254-AF31-41A3-91C4-4E643549DDAD}">
      <dgm:prSet phldrT="[文字]" custT="1"/>
      <dgm:spPr>
        <a:solidFill>
          <a:srgbClr val="660033"/>
        </a:solidFill>
      </dgm:spPr>
      <dgm:t>
        <a:bodyPr/>
        <a:lstStyle/>
        <a:p>
          <a:r>
            <a:rPr lang="ru-RU" altLang="zh-TW" sz="1800" b="1" dirty="0" smtClean="0"/>
            <a:t>Масштабируемые</a:t>
          </a:r>
        </a:p>
        <a:p>
          <a:r>
            <a:rPr lang="en-US" altLang="zh-TW" sz="1800" u="sng" dirty="0" smtClean="0"/>
            <a:t>Socket CPU</a:t>
          </a:r>
          <a:endParaRPr lang="zh-TW" altLang="en-US" sz="1800" u="sng" dirty="0"/>
        </a:p>
      </dgm:t>
    </dgm:pt>
    <dgm:pt modelId="{D94822CD-3DBE-4537-91EB-08D192C23B65}" type="parTrans" cxnId="{CE4A2B36-E084-4608-A454-094335B7C8F3}">
      <dgm:prSet/>
      <dgm:spPr/>
      <dgm:t>
        <a:bodyPr/>
        <a:lstStyle/>
        <a:p>
          <a:endParaRPr lang="zh-TW" altLang="en-US" sz="1600"/>
        </a:p>
      </dgm:t>
    </dgm:pt>
    <dgm:pt modelId="{0012C26E-AEB2-4A43-B62A-7DB7E9335F1C}" type="sibTrans" cxnId="{CE4A2B36-E084-4608-A454-094335B7C8F3}">
      <dgm:prSet/>
      <dgm:spPr/>
      <dgm:t>
        <a:bodyPr/>
        <a:lstStyle/>
        <a:p>
          <a:endParaRPr lang="zh-TW" altLang="en-US" sz="1600"/>
        </a:p>
      </dgm:t>
    </dgm:pt>
    <dgm:pt modelId="{921BFFAA-A910-4204-A9A2-20A88F4FB9A2}">
      <dgm:prSet phldrT="[文字]" custT="1"/>
      <dgm:spPr>
        <a:solidFill>
          <a:schemeClr val="accent1">
            <a:lumMod val="25000"/>
          </a:schemeClr>
        </a:solidFill>
      </dgm:spPr>
      <dgm:t>
        <a:bodyPr/>
        <a:lstStyle/>
        <a:p>
          <a:r>
            <a:rPr lang="ru-RU" altLang="zh-TW" sz="1600" dirty="0" smtClean="0"/>
            <a:t>Вход </a:t>
          </a:r>
          <a:r>
            <a:rPr lang="en-US" altLang="zh-TW" sz="1600" dirty="0" smtClean="0"/>
            <a:t>9~30</a:t>
          </a:r>
          <a:r>
            <a:rPr lang="ru-RU" altLang="zh-TW" sz="1600" dirty="0" smtClean="0"/>
            <a:t>В</a:t>
          </a:r>
          <a:r>
            <a:rPr lang="en-US" altLang="zh-TW" sz="1600" dirty="0" smtClean="0"/>
            <a:t> DC</a:t>
          </a:r>
        </a:p>
        <a:p>
          <a:r>
            <a:rPr lang="en-US" altLang="zh-TW" sz="1600" dirty="0" smtClean="0"/>
            <a:t>3</a:t>
          </a:r>
          <a:r>
            <a:rPr lang="ru-RU" altLang="zh-TW" sz="1600" dirty="0" smtClean="0"/>
            <a:t> </a:t>
          </a:r>
          <a:r>
            <a:rPr lang="en-US" altLang="zh-TW" sz="1600" dirty="0" smtClean="0"/>
            <a:t>x Displays</a:t>
          </a:r>
        </a:p>
        <a:p>
          <a:r>
            <a:rPr lang="en-US" altLang="zh-TW" sz="1600" dirty="0" smtClean="0"/>
            <a:t>USB3.0 / SATA3.0</a:t>
          </a:r>
        </a:p>
        <a:p>
          <a:r>
            <a:rPr lang="en-US" altLang="zh-TW" sz="1600" dirty="0" smtClean="0"/>
            <a:t>1~2 </a:t>
          </a:r>
          <a:r>
            <a:rPr lang="ru-RU" altLang="zh-TW" sz="1600" dirty="0" smtClean="0"/>
            <a:t>слота расширения</a:t>
          </a:r>
        </a:p>
        <a:p>
          <a:r>
            <a:rPr lang="ru-RU" altLang="zh-TW" sz="1600" dirty="0" smtClean="0"/>
            <a:t>Беспроводное соединение</a:t>
          </a:r>
          <a:endParaRPr lang="en-US" altLang="zh-TW" sz="1600" dirty="0" smtClean="0"/>
        </a:p>
      </dgm:t>
    </dgm:pt>
    <dgm:pt modelId="{65C4FF72-3062-4439-9E86-F3B51366F850}" type="parTrans" cxnId="{304DEAA4-C7F7-4957-A6CE-41D0A670544E}">
      <dgm:prSet/>
      <dgm:spPr/>
      <dgm:t>
        <a:bodyPr/>
        <a:lstStyle/>
        <a:p>
          <a:endParaRPr lang="zh-TW" altLang="en-US" sz="1600"/>
        </a:p>
      </dgm:t>
    </dgm:pt>
    <dgm:pt modelId="{7B7CFC49-E912-4837-A895-C1B89CDB5481}" type="sibTrans" cxnId="{304DEAA4-C7F7-4957-A6CE-41D0A670544E}">
      <dgm:prSet/>
      <dgm:spPr/>
      <dgm:t>
        <a:bodyPr/>
        <a:lstStyle/>
        <a:p>
          <a:endParaRPr lang="zh-TW" altLang="en-US" sz="1600"/>
        </a:p>
      </dgm:t>
    </dgm:pt>
    <dgm:pt modelId="{11C2AE79-B788-4BAC-AE4B-640B9FA581B1}">
      <dgm:prSet phldrT="[文字]" custT="1"/>
      <dgm:spPr/>
      <dgm:t>
        <a:bodyPr/>
        <a:lstStyle/>
        <a:p>
          <a:pPr>
            <a:lnSpc>
              <a:spcPct val="50000"/>
            </a:lnSpc>
          </a:pPr>
          <a:r>
            <a:rPr lang="ru-RU" altLang="zh-TW" sz="2400" b="1" dirty="0" smtClean="0"/>
            <a:t>Серия </a:t>
          </a:r>
        </a:p>
        <a:p>
          <a:pPr>
            <a:lnSpc>
              <a:spcPct val="50000"/>
            </a:lnSpc>
          </a:pPr>
          <a:r>
            <a:rPr lang="en-US" altLang="zh-TW" sz="2400" b="1" dirty="0" smtClean="0"/>
            <a:t>NISE</a:t>
          </a:r>
          <a:r>
            <a:rPr lang="ru-RU" altLang="zh-TW" sz="2400" b="1" dirty="0" smtClean="0"/>
            <a:t>-</a:t>
          </a:r>
          <a:r>
            <a:rPr lang="en-US" altLang="zh-TW" sz="2400" b="1" dirty="0" smtClean="0"/>
            <a:t>3640E</a:t>
          </a:r>
          <a:endParaRPr lang="zh-TW" altLang="en-US" sz="2400" b="1" dirty="0"/>
        </a:p>
      </dgm:t>
    </dgm:pt>
    <dgm:pt modelId="{0FBD8967-DAE3-44D6-9109-0F038258155E}" type="parTrans" cxnId="{C32FDFC5-9911-46BF-982A-D6F07CEDB0DE}">
      <dgm:prSet/>
      <dgm:spPr/>
      <dgm:t>
        <a:bodyPr/>
        <a:lstStyle/>
        <a:p>
          <a:endParaRPr lang="zh-TW" altLang="en-US" sz="1600"/>
        </a:p>
      </dgm:t>
    </dgm:pt>
    <dgm:pt modelId="{C0943F30-AF8D-4584-9B22-310517E62A1F}" type="sibTrans" cxnId="{C32FDFC5-9911-46BF-982A-D6F07CEDB0DE}">
      <dgm:prSet/>
      <dgm:spPr/>
      <dgm:t>
        <a:bodyPr/>
        <a:lstStyle/>
        <a:p>
          <a:endParaRPr lang="zh-TW" altLang="en-US" sz="1600"/>
        </a:p>
      </dgm:t>
    </dgm:pt>
    <dgm:pt modelId="{1DD9763A-D0DE-4EC7-850C-9F15E9024379}">
      <dgm:prSet phldrT="[文字]" custT="1"/>
      <dgm:spPr>
        <a:solidFill>
          <a:srgbClr val="660033"/>
        </a:solidFill>
      </dgm:spPr>
      <dgm:t>
        <a:bodyPr/>
        <a:lstStyle/>
        <a:p>
          <a:r>
            <a:rPr lang="ru-RU" altLang="en-US" sz="2000" b="1" dirty="0" smtClean="0"/>
            <a:t>Защищенные</a:t>
          </a:r>
          <a:endParaRPr lang="en-US" altLang="en-US" sz="2000" b="1" dirty="0" smtClean="0"/>
        </a:p>
        <a:p>
          <a:r>
            <a:rPr lang="en-US" altLang="zh-TW" sz="1800" u="sng" dirty="0" smtClean="0"/>
            <a:t>On board BGA</a:t>
          </a:r>
          <a:endParaRPr lang="zh-TW" altLang="en-US" sz="1800" u="sng" dirty="0"/>
        </a:p>
      </dgm:t>
    </dgm:pt>
    <dgm:pt modelId="{A26A6DF4-2192-40F7-96C8-32515C0DE803}" type="parTrans" cxnId="{A8661EBE-5C14-4920-9D96-2B431FE1E4D1}">
      <dgm:prSet/>
      <dgm:spPr/>
      <dgm:t>
        <a:bodyPr/>
        <a:lstStyle/>
        <a:p>
          <a:endParaRPr lang="zh-TW" altLang="en-US" sz="1600"/>
        </a:p>
      </dgm:t>
    </dgm:pt>
    <dgm:pt modelId="{09547C2B-A147-41D5-87ED-97606E4C8358}" type="sibTrans" cxnId="{A8661EBE-5C14-4920-9D96-2B431FE1E4D1}">
      <dgm:prSet/>
      <dgm:spPr/>
      <dgm:t>
        <a:bodyPr/>
        <a:lstStyle/>
        <a:p>
          <a:endParaRPr lang="zh-TW" altLang="en-US" sz="1600"/>
        </a:p>
      </dgm:t>
    </dgm:pt>
    <dgm:pt modelId="{1130DEE1-2EA4-427F-BF40-4D886C03061A}">
      <dgm:prSet phldrT="[文字]" custT="1"/>
      <dgm:spPr>
        <a:solidFill>
          <a:schemeClr val="accent1">
            <a:lumMod val="25000"/>
          </a:schemeClr>
        </a:solidFill>
      </dgm:spPr>
      <dgm:t>
        <a:bodyPr/>
        <a:lstStyle/>
        <a:p>
          <a:r>
            <a:rPr lang="ru-RU" altLang="zh-TW" sz="1600" dirty="0" smtClean="0"/>
            <a:t>Вход </a:t>
          </a:r>
          <a:r>
            <a:rPr lang="en-US" altLang="zh-TW" sz="1600" dirty="0" smtClean="0"/>
            <a:t>24</a:t>
          </a:r>
          <a:r>
            <a:rPr lang="ru-RU" altLang="zh-TW" sz="1600" dirty="0" smtClean="0"/>
            <a:t>В</a:t>
          </a:r>
          <a:r>
            <a:rPr lang="en-US" altLang="zh-TW" sz="1600" dirty="0" smtClean="0"/>
            <a:t> DC</a:t>
          </a:r>
        </a:p>
        <a:p>
          <a:r>
            <a:rPr lang="en-US" altLang="zh-TW" sz="1600" dirty="0" smtClean="0"/>
            <a:t>3</a:t>
          </a:r>
          <a:r>
            <a:rPr lang="ru-RU" altLang="zh-TW" sz="1600" dirty="0" smtClean="0"/>
            <a:t> </a:t>
          </a:r>
          <a:r>
            <a:rPr lang="en-US" altLang="zh-TW" sz="1600" dirty="0" smtClean="0"/>
            <a:t>x Displays</a:t>
          </a:r>
        </a:p>
        <a:p>
          <a:r>
            <a:rPr lang="en-US" altLang="zh-TW" sz="1600" dirty="0" smtClean="0"/>
            <a:t>4</a:t>
          </a:r>
          <a:r>
            <a:rPr lang="ru-RU" altLang="zh-TW" sz="1600" dirty="0" smtClean="0"/>
            <a:t> </a:t>
          </a:r>
          <a:r>
            <a:rPr lang="en-US" altLang="zh-TW" sz="1600" dirty="0" smtClean="0"/>
            <a:t>x Intel </a:t>
          </a:r>
          <a:r>
            <a:rPr lang="en-US" altLang="zh-TW" sz="1600" dirty="0" err="1" smtClean="0"/>
            <a:t>GbE</a:t>
          </a:r>
          <a:r>
            <a:rPr lang="en-US" altLang="zh-TW" sz="1600" dirty="0" smtClean="0"/>
            <a:t> LAN</a:t>
          </a:r>
        </a:p>
        <a:p>
          <a:r>
            <a:rPr lang="ru-RU" altLang="zh-TW" sz="1600" dirty="0" smtClean="0"/>
            <a:t>Расширенный диапазон температур</a:t>
          </a:r>
          <a:endParaRPr lang="en-US" altLang="zh-TW" sz="1600" dirty="0" smtClean="0"/>
        </a:p>
        <a:p>
          <a:r>
            <a:rPr lang="ru-RU" altLang="zh-TW" sz="1600" dirty="0" smtClean="0"/>
            <a:t>Беспроводное соединение</a:t>
          </a:r>
          <a:endParaRPr lang="zh-TW" altLang="en-US" sz="1400" dirty="0"/>
        </a:p>
      </dgm:t>
    </dgm:pt>
    <dgm:pt modelId="{F4816400-3A52-4E3C-A408-089B9E5988DA}" type="parTrans" cxnId="{7D1FCAAF-465F-4AF5-961F-D91698118D36}">
      <dgm:prSet/>
      <dgm:spPr/>
      <dgm:t>
        <a:bodyPr/>
        <a:lstStyle/>
        <a:p>
          <a:endParaRPr lang="zh-TW" altLang="en-US" sz="1600"/>
        </a:p>
      </dgm:t>
    </dgm:pt>
    <dgm:pt modelId="{A9D9AD61-DD40-4CD5-AB97-8F48BB99448B}" type="sibTrans" cxnId="{7D1FCAAF-465F-4AF5-961F-D91698118D36}">
      <dgm:prSet/>
      <dgm:spPr/>
      <dgm:t>
        <a:bodyPr/>
        <a:lstStyle/>
        <a:p>
          <a:endParaRPr lang="zh-TW" altLang="en-US" sz="1600"/>
        </a:p>
      </dgm:t>
    </dgm:pt>
    <dgm:pt modelId="{961C17A0-D5CD-44FE-AEBB-24179BB9EF7D}">
      <dgm:prSet phldrT="[文字]" custT="1"/>
      <dgm:spPr/>
      <dgm:t>
        <a:bodyPr/>
        <a:lstStyle/>
        <a:p>
          <a:pPr>
            <a:lnSpc>
              <a:spcPct val="90000"/>
            </a:lnSpc>
          </a:pPr>
          <a:r>
            <a:rPr lang="ru-RU" altLang="zh-TW" sz="2400" b="1" dirty="0" smtClean="0"/>
            <a:t>Серия </a:t>
          </a:r>
          <a:r>
            <a:rPr lang="en-US" altLang="zh-TW" sz="2400" b="1" dirty="0" smtClean="0"/>
            <a:t>NISE</a:t>
          </a:r>
          <a:r>
            <a:rPr lang="ru-RU" altLang="zh-TW" sz="2400" b="1" dirty="0" smtClean="0"/>
            <a:t>-</a:t>
          </a:r>
          <a:r>
            <a:rPr lang="en-US" altLang="zh-TW" sz="2400" b="1" dirty="0" smtClean="0"/>
            <a:t>3640VR</a:t>
          </a:r>
          <a:endParaRPr lang="zh-TW" altLang="en-US" sz="2400" b="1" dirty="0"/>
        </a:p>
      </dgm:t>
    </dgm:pt>
    <dgm:pt modelId="{4936CFD1-6909-40D3-B308-BAFEE661401A}" type="parTrans" cxnId="{92CC268F-587F-4287-B1A5-D037A46D3C36}">
      <dgm:prSet/>
      <dgm:spPr/>
      <dgm:t>
        <a:bodyPr/>
        <a:lstStyle/>
        <a:p>
          <a:endParaRPr lang="zh-TW" altLang="en-US" sz="1600"/>
        </a:p>
      </dgm:t>
    </dgm:pt>
    <dgm:pt modelId="{3117B518-DC31-41BC-AE13-9E12E5CC4E01}" type="sibTrans" cxnId="{92CC268F-587F-4287-B1A5-D037A46D3C36}">
      <dgm:prSet/>
      <dgm:spPr/>
      <dgm:t>
        <a:bodyPr/>
        <a:lstStyle/>
        <a:p>
          <a:endParaRPr lang="zh-TW" altLang="en-US" sz="1600"/>
        </a:p>
      </dgm:t>
    </dgm:pt>
    <dgm:pt modelId="{180184E0-561B-4BBA-A56D-AC95C07E45C5}">
      <dgm:prSet phldrT="[文字]" custT="1"/>
      <dgm:spPr>
        <a:solidFill>
          <a:srgbClr val="660033"/>
        </a:solidFill>
      </dgm:spPr>
      <dgm:t>
        <a:bodyPr/>
        <a:lstStyle/>
        <a:p>
          <a:r>
            <a:rPr lang="ru-RU" altLang="zh-TW" sz="2000" b="1" dirty="0" smtClean="0"/>
            <a:t>Хранение данных</a:t>
          </a:r>
          <a:endParaRPr lang="en-US" altLang="zh-TW" sz="2000" b="1" dirty="0" smtClean="0"/>
        </a:p>
        <a:p>
          <a:r>
            <a:rPr lang="en-US" altLang="zh-TW" sz="1800" u="sng" dirty="0" smtClean="0"/>
            <a:t>3.5” HDD</a:t>
          </a:r>
          <a:endParaRPr lang="zh-TW" altLang="en-US" sz="1800" u="sng" dirty="0"/>
        </a:p>
      </dgm:t>
    </dgm:pt>
    <dgm:pt modelId="{C6FDC6EF-DFC0-4D8F-B50B-B41B589B7AF4}" type="parTrans" cxnId="{87765163-60AE-4231-92A8-22DD6A912A79}">
      <dgm:prSet/>
      <dgm:spPr/>
      <dgm:t>
        <a:bodyPr/>
        <a:lstStyle/>
        <a:p>
          <a:endParaRPr lang="zh-TW" altLang="en-US" sz="1600"/>
        </a:p>
      </dgm:t>
    </dgm:pt>
    <dgm:pt modelId="{4190CD58-8AA2-432C-A829-74B500CF8897}" type="sibTrans" cxnId="{87765163-60AE-4231-92A8-22DD6A912A79}">
      <dgm:prSet/>
      <dgm:spPr/>
      <dgm:t>
        <a:bodyPr/>
        <a:lstStyle/>
        <a:p>
          <a:endParaRPr lang="zh-TW" altLang="en-US" sz="1600"/>
        </a:p>
      </dgm:t>
    </dgm:pt>
    <dgm:pt modelId="{2F1A83A9-632F-4F23-876F-2ACBCE81474A}">
      <dgm:prSet phldrT="[文字]" custT="1"/>
      <dgm:spPr>
        <a:solidFill>
          <a:schemeClr val="accent1">
            <a:lumMod val="25000"/>
          </a:schemeClr>
        </a:solidFill>
      </dgm:spPr>
      <dgm:t>
        <a:bodyPr/>
        <a:lstStyle/>
        <a:p>
          <a:r>
            <a:rPr lang="en-US" altLang="zh-TW" sz="1800" dirty="0" smtClean="0"/>
            <a:t>2</a:t>
          </a:r>
          <a:r>
            <a:rPr lang="ru-RU" altLang="zh-TW" sz="1800" dirty="0" smtClean="0"/>
            <a:t> </a:t>
          </a:r>
          <a:r>
            <a:rPr lang="en-US" altLang="zh-TW" sz="1800" dirty="0" smtClean="0"/>
            <a:t>x 3.5” HDD</a:t>
          </a:r>
          <a:endParaRPr lang="zh-TW" altLang="en-US" sz="1800" dirty="0"/>
        </a:p>
      </dgm:t>
    </dgm:pt>
    <dgm:pt modelId="{3D345C92-A5FD-4826-9C7C-5DF4764BB837}" type="parTrans" cxnId="{013DE543-71B7-4ED7-A040-C83C6026A785}">
      <dgm:prSet/>
      <dgm:spPr/>
      <dgm:t>
        <a:bodyPr/>
        <a:lstStyle/>
        <a:p>
          <a:endParaRPr lang="zh-TW" altLang="en-US" sz="1600"/>
        </a:p>
      </dgm:t>
    </dgm:pt>
    <dgm:pt modelId="{C3E9A4D0-9778-4305-BAFE-2609CFED14D5}" type="sibTrans" cxnId="{013DE543-71B7-4ED7-A040-C83C6026A785}">
      <dgm:prSet/>
      <dgm:spPr/>
      <dgm:t>
        <a:bodyPr/>
        <a:lstStyle/>
        <a:p>
          <a:endParaRPr lang="zh-TW" altLang="en-US" sz="1600"/>
        </a:p>
      </dgm:t>
    </dgm:pt>
    <dgm:pt modelId="{1CA7A659-3763-4668-BA29-81E2598CCBCB}" type="pres">
      <dgm:prSet presAssocID="{91B33210-9DC2-4EA2-8C63-497CE20132F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2985FE6-24C7-4903-91BB-A57E33CFB921}" type="pres">
      <dgm:prSet presAssocID="{6DB452AB-9A3E-41C7-9853-6254021A82C8}" presName="compNode" presStyleCnt="0"/>
      <dgm:spPr/>
    </dgm:pt>
    <dgm:pt modelId="{0738F4DC-C164-49F3-980B-601299109001}" type="pres">
      <dgm:prSet presAssocID="{6DB452AB-9A3E-41C7-9853-6254021A82C8}" presName="aNode" presStyleLbl="bgShp" presStyleIdx="0" presStyleCnt="3" custLinFactNeighborX="-35521" custLinFactNeighborY="-8573"/>
      <dgm:spPr/>
      <dgm:t>
        <a:bodyPr/>
        <a:lstStyle/>
        <a:p>
          <a:endParaRPr lang="zh-TW" altLang="en-US"/>
        </a:p>
      </dgm:t>
    </dgm:pt>
    <dgm:pt modelId="{25A44E0D-42E1-4A02-97A1-ADD1249A731C}" type="pres">
      <dgm:prSet presAssocID="{6DB452AB-9A3E-41C7-9853-6254021A82C8}" presName="textNode" presStyleLbl="bgShp" presStyleIdx="0" presStyleCnt="3"/>
      <dgm:spPr/>
      <dgm:t>
        <a:bodyPr/>
        <a:lstStyle/>
        <a:p>
          <a:endParaRPr lang="zh-TW" altLang="en-US"/>
        </a:p>
      </dgm:t>
    </dgm:pt>
    <dgm:pt modelId="{BB72FA51-A80E-432F-A390-B5A48D3BBE0F}" type="pres">
      <dgm:prSet presAssocID="{6DB452AB-9A3E-41C7-9853-6254021A82C8}" presName="compChildNode" presStyleCnt="0"/>
      <dgm:spPr/>
    </dgm:pt>
    <dgm:pt modelId="{735CD975-9610-4444-87A8-DBF57C17E936}" type="pres">
      <dgm:prSet presAssocID="{6DB452AB-9A3E-41C7-9853-6254021A82C8}" presName="theInnerList" presStyleCnt="0"/>
      <dgm:spPr/>
    </dgm:pt>
    <dgm:pt modelId="{E82D73A1-6A94-47AE-826F-6E00437196BD}" type="pres">
      <dgm:prSet presAssocID="{41F7D254-AF31-41A3-91C4-4E643549DDAD}" presName="childNode" presStyleLbl="node1" presStyleIdx="0" presStyleCnt="6" custScaleY="133313" custLinFactY="-36855" custLinFactNeighborX="-5178" custLinFactNeighborY="-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CD43A45-E4C5-4FB1-836D-96396027A23E}" type="pres">
      <dgm:prSet presAssocID="{41F7D254-AF31-41A3-91C4-4E643549DDAD}" presName="aSpace2" presStyleCnt="0"/>
      <dgm:spPr/>
    </dgm:pt>
    <dgm:pt modelId="{469B50E1-3853-4EEC-BD94-4C91BDE01B9B}" type="pres">
      <dgm:prSet presAssocID="{921BFFAA-A910-4204-A9A2-20A88F4FB9A2}" presName="childNode" presStyleLbl="node1" presStyleIdx="1" presStyleCnt="6" custScaleY="484293" custLinFactNeighborX="-3906" custLinFactNeighborY="-2834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006A96-7B67-4B82-914B-95E1DA4B465A}" type="pres">
      <dgm:prSet presAssocID="{6DB452AB-9A3E-41C7-9853-6254021A82C8}" presName="aSpace" presStyleCnt="0"/>
      <dgm:spPr/>
    </dgm:pt>
    <dgm:pt modelId="{EAE641AA-07F7-4CBA-B4A2-CE0D9DC88D19}" type="pres">
      <dgm:prSet presAssocID="{11C2AE79-B788-4BAC-AE4B-640B9FA581B1}" presName="compNode" presStyleCnt="0"/>
      <dgm:spPr/>
    </dgm:pt>
    <dgm:pt modelId="{AFCA3A6D-E1E7-4AA9-8537-CBEAE04C6103}" type="pres">
      <dgm:prSet presAssocID="{11C2AE79-B788-4BAC-AE4B-640B9FA581B1}" presName="aNode" presStyleLbl="bgShp" presStyleIdx="1" presStyleCnt="3" custLinFactNeighborY="-2204"/>
      <dgm:spPr/>
      <dgm:t>
        <a:bodyPr/>
        <a:lstStyle/>
        <a:p>
          <a:endParaRPr lang="zh-TW" altLang="en-US"/>
        </a:p>
      </dgm:t>
    </dgm:pt>
    <dgm:pt modelId="{F01CF4E4-2BE4-4E51-8899-50599EE6EC75}" type="pres">
      <dgm:prSet presAssocID="{11C2AE79-B788-4BAC-AE4B-640B9FA581B1}" presName="textNode" presStyleLbl="bgShp" presStyleIdx="1" presStyleCnt="3"/>
      <dgm:spPr/>
      <dgm:t>
        <a:bodyPr/>
        <a:lstStyle/>
        <a:p>
          <a:endParaRPr lang="zh-TW" altLang="en-US"/>
        </a:p>
      </dgm:t>
    </dgm:pt>
    <dgm:pt modelId="{A72A4919-8BE5-4D83-8916-9AC294D734D3}" type="pres">
      <dgm:prSet presAssocID="{11C2AE79-B788-4BAC-AE4B-640B9FA581B1}" presName="compChildNode" presStyleCnt="0"/>
      <dgm:spPr/>
    </dgm:pt>
    <dgm:pt modelId="{B4D8DCD5-4524-489E-993F-CEBAACADCDF4}" type="pres">
      <dgm:prSet presAssocID="{11C2AE79-B788-4BAC-AE4B-640B9FA581B1}" presName="theInnerList" presStyleCnt="0"/>
      <dgm:spPr/>
    </dgm:pt>
    <dgm:pt modelId="{B7DC29F3-F204-4474-8718-590345FA56CE}" type="pres">
      <dgm:prSet presAssocID="{1DD9763A-D0DE-4EC7-850C-9F15E9024379}" presName="childNode" presStyleLbl="node1" presStyleIdx="2" presStyleCnt="6" custScaleY="221336" custLinFactY="-70857" custLinFactNeighborX="-1834" custLinFactNeighborY="-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01F23A-18C0-4A2A-9709-8D305333C467}" type="pres">
      <dgm:prSet presAssocID="{1DD9763A-D0DE-4EC7-850C-9F15E9024379}" presName="aSpace2" presStyleCnt="0"/>
      <dgm:spPr/>
    </dgm:pt>
    <dgm:pt modelId="{09483DC3-6CB2-4A7E-914B-BD1DD1F05221}" type="pres">
      <dgm:prSet presAssocID="{1130DEE1-2EA4-427F-BF40-4D886C03061A}" presName="childNode" presStyleLbl="node1" presStyleIdx="3" presStyleCnt="6" custScaleY="751395" custLinFactNeighborX="-1197" custLinFactNeighborY="-444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A5D962F-8EF6-4363-AA4A-3688F15A614F}" type="pres">
      <dgm:prSet presAssocID="{11C2AE79-B788-4BAC-AE4B-640B9FA581B1}" presName="aSpace" presStyleCnt="0"/>
      <dgm:spPr/>
    </dgm:pt>
    <dgm:pt modelId="{20E3ACFF-0613-4046-ABF3-A507EE0E5BC5}" type="pres">
      <dgm:prSet presAssocID="{961C17A0-D5CD-44FE-AEBB-24179BB9EF7D}" presName="compNode" presStyleCnt="0"/>
      <dgm:spPr/>
    </dgm:pt>
    <dgm:pt modelId="{510FC9CC-F038-415B-980F-6D7CCC4177F7}" type="pres">
      <dgm:prSet presAssocID="{961C17A0-D5CD-44FE-AEBB-24179BB9EF7D}" presName="aNode" presStyleLbl="bgShp" presStyleIdx="2" presStyleCnt="3"/>
      <dgm:spPr/>
      <dgm:t>
        <a:bodyPr/>
        <a:lstStyle/>
        <a:p>
          <a:endParaRPr lang="zh-TW" altLang="en-US"/>
        </a:p>
      </dgm:t>
    </dgm:pt>
    <dgm:pt modelId="{F1295814-55D4-4814-893B-58E78E65E1D3}" type="pres">
      <dgm:prSet presAssocID="{961C17A0-D5CD-44FE-AEBB-24179BB9EF7D}" presName="textNode" presStyleLbl="bgShp" presStyleIdx="2" presStyleCnt="3"/>
      <dgm:spPr/>
      <dgm:t>
        <a:bodyPr/>
        <a:lstStyle/>
        <a:p>
          <a:endParaRPr lang="zh-TW" altLang="en-US"/>
        </a:p>
      </dgm:t>
    </dgm:pt>
    <dgm:pt modelId="{85BBE62D-5473-4A8C-BA56-5C597E9CE616}" type="pres">
      <dgm:prSet presAssocID="{961C17A0-D5CD-44FE-AEBB-24179BB9EF7D}" presName="compChildNode" presStyleCnt="0"/>
      <dgm:spPr/>
    </dgm:pt>
    <dgm:pt modelId="{72B7A6F9-402C-4F91-809E-FBC49369BCE9}" type="pres">
      <dgm:prSet presAssocID="{961C17A0-D5CD-44FE-AEBB-24179BB9EF7D}" presName="theInnerList" presStyleCnt="0"/>
      <dgm:spPr/>
    </dgm:pt>
    <dgm:pt modelId="{27A9CBE4-2893-4CC3-A85E-A00D54DF25FE}" type="pres">
      <dgm:prSet presAssocID="{180184E0-561B-4BBA-A56D-AC95C07E45C5}" presName="childNode" presStyleLbl="node1" presStyleIdx="4" presStyleCnt="6" custScaleX="110511" custScaleY="128139" custLinFactY="-34456" custLinFactNeighborX="-2475" custLinFactNeighborY="-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A895184-DABD-45EF-AEBB-6CBBE0BE62F5}" type="pres">
      <dgm:prSet presAssocID="{180184E0-561B-4BBA-A56D-AC95C07E45C5}" presName="aSpace2" presStyleCnt="0"/>
      <dgm:spPr/>
    </dgm:pt>
    <dgm:pt modelId="{B55D16E0-ABAF-458D-AE8D-43A6F1E29C68}" type="pres">
      <dgm:prSet presAssocID="{2F1A83A9-632F-4F23-876F-2ACBCE81474A}" presName="childNode" presStyleLbl="node1" presStyleIdx="5" presStyleCnt="6" custScaleY="416738" custLinFactNeighborX="-2475" custLinFactNeighborY="-3575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C219C19-BF51-684C-A916-13CD3B5C3BD2}" type="presOf" srcId="{11C2AE79-B788-4BAC-AE4B-640B9FA581B1}" destId="{AFCA3A6D-E1E7-4AA9-8537-CBEAE04C6103}" srcOrd="0" destOrd="0" presId="urn:microsoft.com/office/officeart/2005/8/layout/lProcess2"/>
    <dgm:cxn modelId="{D183A8B4-A077-1042-9F47-B6A169729610}" type="presOf" srcId="{11C2AE79-B788-4BAC-AE4B-640B9FA581B1}" destId="{F01CF4E4-2BE4-4E51-8899-50599EE6EC75}" srcOrd="1" destOrd="0" presId="urn:microsoft.com/office/officeart/2005/8/layout/lProcess2"/>
    <dgm:cxn modelId="{06930513-EF09-7741-86A2-F8CD30A7AFE4}" type="presOf" srcId="{1130DEE1-2EA4-427F-BF40-4D886C03061A}" destId="{09483DC3-6CB2-4A7E-914B-BD1DD1F05221}" srcOrd="0" destOrd="0" presId="urn:microsoft.com/office/officeart/2005/8/layout/lProcess2"/>
    <dgm:cxn modelId="{87765163-60AE-4231-92A8-22DD6A912A79}" srcId="{961C17A0-D5CD-44FE-AEBB-24179BB9EF7D}" destId="{180184E0-561B-4BBA-A56D-AC95C07E45C5}" srcOrd="0" destOrd="0" parTransId="{C6FDC6EF-DFC0-4D8F-B50B-B41B589B7AF4}" sibTransId="{4190CD58-8AA2-432C-A829-74B500CF8897}"/>
    <dgm:cxn modelId="{C32FDFC5-9911-46BF-982A-D6F07CEDB0DE}" srcId="{91B33210-9DC2-4EA2-8C63-497CE20132F9}" destId="{11C2AE79-B788-4BAC-AE4B-640B9FA581B1}" srcOrd="1" destOrd="0" parTransId="{0FBD8967-DAE3-44D6-9109-0F038258155E}" sibTransId="{C0943F30-AF8D-4584-9B22-310517E62A1F}"/>
    <dgm:cxn modelId="{F7410217-DBAC-D24E-B4A1-EAE27904D507}" type="presOf" srcId="{91B33210-9DC2-4EA2-8C63-497CE20132F9}" destId="{1CA7A659-3763-4668-BA29-81E2598CCBCB}" srcOrd="0" destOrd="0" presId="urn:microsoft.com/office/officeart/2005/8/layout/lProcess2"/>
    <dgm:cxn modelId="{7B2E7532-891E-234C-9644-D8D0BECC8BD8}" type="presOf" srcId="{1DD9763A-D0DE-4EC7-850C-9F15E9024379}" destId="{B7DC29F3-F204-4474-8718-590345FA56CE}" srcOrd="0" destOrd="0" presId="urn:microsoft.com/office/officeart/2005/8/layout/lProcess2"/>
    <dgm:cxn modelId="{BB916F67-F4CF-324B-AE0B-1DFECBBA041F}" type="presOf" srcId="{6DB452AB-9A3E-41C7-9853-6254021A82C8}" destId="{0738F4DC-C164-49F3-980B-601299109001}" srcOrd="0" destOrd="0" presId="urn:microsoft.com/office/officeart/2005/8/layout/lProcess2"/>
    <dgm:cxn modelId="{CE4A2B36-E084-4608-A454-094335B7C8F3}" srcId="{6DB452AB-9A3E-41C7-9853-6254021A82C8}" destId="{41F7D254-AF31-41A3-91C4-4E643549DDAD}" srcOrd="0" destOrd="0" parTransId="{D94822CD-3DBE-4537-91EB-08D192C23B65}" sibTransId="{0012C26E-AEB2-4A43-B62A-7DB7E9335F1C}"/>
    <dgm:cxn modelId="{ACD89609-6DD2-734C-B5CD-FF86364600D5}" type="presOf" srcId="{921BFFAA-A910-4204-A9A2-20A88F4FB9A2}" destId="{469B50E1-3853-4EEC-BD94-4C91BDE01B9B}" srcOrd="0" destOrd="0" presId="urn:microsoft.com/office/officeart/2005/8/layout/lProcess2"/>
    <dgm:cxn modelId="{664C70DB-71E4-1341-84A3-C5EB3EF860A9}" type="presOf" srcId="{6DB452AB-9A3E-41C7-9853-6254021A82C8}" destId="{25A44E0D-42E1-4A02-97A1-ADD1249A731C}" srcOrd="1" destOrd="0" presId="urn:microsoft.com/office/officeart/2005/8/layout/lProcess2"/>
    <dgm:cxn modelId="{AAECA351-7A4A-7442-B94A-2E6FC14CF2EE}" type="presOf" srcId="{2F1A83A9-632F-4F23-876F-2ACBCE81474A}" destId="{B55D16E0-ABAF-458D-AE8D-43A6F1E29C68}" srcOrd="0" destOrd="0" presId="urn:microsoft.com/office/officeart/2005/8/layout/lProcess2"/>
    <dgm:cxn modelId="{FBF6481C-6496-6E4E-AAEC-99771678DC83}" type="presOf" srcId="{961C17A0-D5CD-44FE-AEBB-24179BB9EF7D}" destId="{F1295814-55D4-4814-893B-58E78E65E1D3}" srcOrd="1" destOrd="0" presId="urn:microsoft.com/office/officeart/2005/8/layout/lProcess2"/>
    <dgm:cxn modelId="{A8661EBE-5C14-4920-9D96-2B431FE1E4D1}" srcId="{11C2AE79-B788-4BAC-AE4B-640B9FA581B1}" destId="{1DD9763A-D0DE-4EC7-850C-9F15E9024379}" srcOrd="0" destOrd="0" parTransId="{A26A6DF4-2192-40F7-96C8-32515C0DE803}" sibTransId="{09547C2B-A147-41D5-87ED-97606E4C8358}"/>
    <dgm:cxn modelId="{304DEAA4-C7F7-4957-A6CE-41D0A670544E}" srcId="{6DB452AB-9A3E-41C7-9853-6254021A82C8}" destId="{921BFFAA-A910-4204-A9A2-20A88F4FB9A2}" srcOrd="1" destOrd="0" parTransId="{65C4FF72-3062-4439-9E86-F3B51366F850}" sibTransId="{7B7CFC49-E912-4837-A895-C1B89CDB5481}"/>
    <dgm:cxn modelId="{28A3FA44-00E8-4543-9C75-333B5225B11F}" type="presOf" srcId="{41F7D254-AF31-41A3-91C4-4E643549DDAD}" destId="{E82D73A1-6A94-47AE-826F-6E00437196BD}" srcOrd="0" destOrd="0" presId="urn:microsoft.com/office/officeart/2005/8/layout/lProcess2"/>
    <dgm:cxn modelId="{7D1FCAAF-465F-4AF5-961F-D91698118D36}" srcId="{11C2AE79-B788-4BAC-AE4B-640B9FA581B1}" destId="{1130DEE1-2EA4-427F-BF40-4D886C03061A}" srcOrd="1" destOrd="0" parTransId="{F4816400-3A52-4E3C-A408-089B9E5988DA}" sibTransId="{A9D9AD61-DD40-4CD5-AB97-8F48BB99448B}"/>
    <dgm:cxn modelId="{E62B4B8E-3589-C345-9D1D-022EEABD5DF8}" type="presOf" srcId="{961C17A0-D5CD-44FE-AEBB-24179BB9EF7D}" destId="{510FC9CC-F038-415B-980F-6D7CCC4177F7}" srcOrd="0" destOrd="0" presId="urn:microsoft.com/office/officeart/2005/8/layout/lProcess2"/>
    <dgm:cxn modelId="{47179E0C-E4FF-3F43-BA31-3926576310F7}" type="presOf" srcId="{180184E0-561B-4BBA-A56D-AC95C07E45C5}" destId="{27A9CBE4-2893-4CC3-A85E-A00D54DF25FE}" srcOrd="0" destOrd="0" presId="urn:microsoft.com/office/officeart/2005/8/layout/lProcess2"/>
    <dgm:cxn modelId="{013DE543-71B7-4ED7-A040-C83C6026A785}" srcId="{961C17A0-D5CD-44FE-AEBB-24179BB9EF7D}" destId="{2F1A83A9-632F-4F23-876F-2ACBCE81474A}" srcOrd="1" destOrd="0" parTransId="{3D345C92-A5FD-4826-9C7C-5DF4764BB837}" sibTransId="{C3E9A4D0-9778-4305-BAFE-2609CFED14D5}"/>
    <dgm:cxn modelId="{92CC268F-587F-4287-B1A5-D037A46D3C36}" srcId="{91B33210-9DC2-4EA2-8C63-497CE20132F9}" destId="{961C17A0-D5CD-44FE-AEBB-24179BB9EF7D}" srcOrd="2" destOrd="0" parTransId="{4936CFD1-6909-40D3-B308-BAFEE661401A}" sibTransId="{3117B518-DC31-41BC-AE13-9E12E5CC4E01}"/>
    <dgm:cxn modelId="{4BFB5AFD-CBD6-4DC6-9AA7-3AA10533B306}" srcId="{91B33210-9DC2-4EA2-8C63-497CE20132F9}" destId="{6DB452AB-9A3E-41C7-9853-6254021A82C8}" srcOrd="0" destOrd="0" parTransId="{5C8BEF25-6A63-4879-869C-C07FE774653D}" sibTransId="{0FA0E1CE-AF0D-4DFF-92A3-4551BA1A726C}"/>
    <dgm:cxn modelId="{64F7F0A4-8B9D-EA4F-9A73-A335B17D8397}" type="presParOf" srcId="{1CA7A659-3763-4668-BA29-81E2598CCBCB}" destId="{E2985FE6-24C7-4903-91BB-A57E33CFB921}" srcOrd="0" destOrd="0" presId="urn:microsoft.com/office/officeart/2005/8/layout/lProcess2"/>
    <dgm:cxn modelId="{96042B1B-1B53-D343-B71C-A21E640A9665}" type="presParOf" srcId="{E2985FE6-24C7-4903-91BB-A57E33CFB921}" destId="{0738F4DC-C164-49F3-980B-601299109001}" srcOrd="0" destOrd="0" presId="urn:microsoft.com/office/officeart/2005/8/layout/lProcess2"/>
    <dgm:cxn modelId="{EA0347E5-1E61-CA43-9520-8137CA88522A}" type="presParOf" srcId="{E2985FE6-24C7-4903-91BB-A57E33CFB921}" destId="{25A44E0D-42E1-4A02-97A1-ADD1249A731C}" srcOrd="1" destOrd="0" presId="urn:microsoft.com/office/officeart/2005/8/layout/lProcess2"/>
    <dgm:cxn modelId="{56FDBBF5-B3F4-B949-A193-1A2C1BC9E155}" type="presParOf" srcId="{E2985FE6-24C7-4903-91BB-A57E33CFB921}" destId="{BB72FA51-A80E-432F-A390-B5A48D3BBE0F}" srcOrd="2" destOrd="0" presId="urn:microsoft.com/office/officeart/2005/8/layout/lProcess2"/>
    <dgm:cxn modelId="{98261B52-1E76-7047-B5D0-DA2AE84E2F18}" type="presParOf" srcId="{BB72FA51-A80E-432F-A390-B5A48D3BBE0F}" destId="{735CD975-9610-4444-87A8-DBF57C17E936}" srcOrd="0" destOrd="0" presId="urn:microsoft.com/office/officeart/2005/8/layout/lProcess2"/>
    <dgm:cxn modelId="{B9018EF5-59C9-EC4F-AC9B-27D1840289BB}" type="presParOf" srcId="{735CD975-9610-4444-87A8-DBF57C17E936}" destId="{E82D73A1-6A94-47AE-826F-6E00437196BD}" srcOrd="0" destOrd="0" presId="urn:microsoft.com/office/officeart/2005/8/layout/lProcess2"/>
    <dgm:cxn modelId="{06CB07A4-4479-B34A-8625-393063242A11}" type="presParOf" srcId="{735CD975-9610-4444-87A8-DBF57C17E936}" destId="{1CD43A45-E4C5-4FB1-836D-96396027A23E}" srcOrd="1" destOrd="0" presId="urn:microsoft.com/office/officeart/2005/8/layout/lProcess2"/>
    <dgm:cxn modelId="{F2B5DF25-969C-5B48-A70B-1CAD8AE251D8}" type="presParOf" srcId="{735CD975-9610-4444-87A8-DBF57C17E936}" destId="{469B50E1-3853-4EEC-BD94-4C91BDE01B9B}" srcOrd="2" destOrd="0" presId="urn:microsoft.com/office/officeart/2005/8/layout/lProcess2"/>
    <dgm:cxn modelId="{740622B5-1D66-D643-A28E-C8341F9F4550}" type="presParOf" srcId="{1CA7A659-3763-4668-BA29-81E2598CCBCB}" destId="{41006A96-7B67-4B82-914B-95E1DA4B465A}" srcOrd="1" destOrd="0" presId="urn:microsoft.com/office/officeart/2005/8/layout/lProcess2"/>
    <dgm:cxn modelId="{3556C3B1-B0AA-0349-AB3E-FA2D6C440A76}" type="presParOf" srcId="{1CA7A659-3763-4668-BA29-81E2598CCBCB}" destId="{EAE641AA-07F7-4CBA-B4A2-CE0D9DC88D19}" srcOrd="2" destOrd="0" presId="urn:microsoft.com/office/officeart/2005/8/layout/lProcess2"/>
    <dgm:cxn modelId="{D3D377EC-71C1-1444-AFE6-C79E24D032F2}" type="presParOf" srcId="{EAE641AA-07F7-4CBA-B4A2-CE0D9DC88D19}" destId="{AFCA3A6D-E1E7-4AA9-8537-CBEAE04C6103}" srcOrd="0" destOrd="0" presId="urn:microsoft.com/office/officeart/2005/8/layout/lProcess2"/>
    <dgm:cxn modelId="{B4AB606F-3727-B34A-8495-16FC71A2D346}" type="presParOf" srcId="{EAE641AA-07F7-4CBA-B4A2-CE0D9DC88D19}" destId="{F01CF4E4-2BE4-4E51-8899-50599EE6EC75}" srcOrd="1" destOrd="0" presId="urn:microsoft.com/office/officeart/2005/8/layout/lProcess2"/>
    <dgm:cxn modelId="{4F9723C1-A1EC-AD4A-A566-C675F0F7EC35}" type="presParOf" srcId="{EAE641AA-07F7-4CBA-B4A2-CE0D9DC88D19}" destId="{A72A4919-8BE5-4D83-8916-9AC294D734D3}" srcOrd="2" destOrd="0" presId="urn:microsoft.com/office/officeart/2005/8/layout/lProcess2"/>
    <dgm:cxn modelId="{395A2718-4039-1644-A6D2-3E33300DE84B}" type="presParOf" srcId="{A72A4919-8BE5-4D83-8916-9AC294D734D3}" destId="{B4D8DCD5-4524-489E-993F-CEBAACADCDF4}" srcOrd="0" destOrd="0" presId="urn:microsoft.com/office/officeart/2005/8/layout/lProcess2"/>
    <dgm:cxn modelId="{10B80662-BD36-8C42-9C6A-6080B2884164}" type="presParOf" srcId="{B4D8DCD5-4524-489E-993F-CEBAACADCDF4}" destId="{B7DC29F3-F204-4474-8718-590345FA56CE}" srcOrd="0" destOrd="0" presId="urn:microsoft.com/office/officeart/2005/8/layout/lProcess2"/>
    <dgm:cxn modelId="{D1B5FA3B-7F35-3B43-9409-ADAD89431545}" type="presParOf" srcId="{B4D8DCD5-4524-489E-993F-CEBAACADCDF4}" destId="{EE01F23A-18C0-4A2A-9709-8D305333C467}" srcOrd="1" destOrd="0" presId="urn:microsoft.com/office/officeart/2005/8/layout/lProcess2"/>
    <dgm:cxn modelId="{42BD2A7C-4E3A-F04A-80F4-F6C77E9FAFBD}" type="presParOf" srcId="{B4D8DCD5-4524-489E-993F-CEBAACADCDF4}" destId="{09483DC3-6CB2-4A7E-914B-BD1DD1F05221}" srcOrd="2" destOrd="0" presId="urn:microsoft.com/office/officeart/2005/8/layout/lProcess2"/>
    <dgm:cxn modelId="{1A0465E6-4810-7240-BF8D-9078FB59C4FA}" type="presParOf" srcId="{1CA7A659-3763-4668-BA29-81E2598CCBCB}" destId="{AA5D962F-8EF6-4363-AA4A-3688F15A614F}" srcOrd="3" destOrd="0" presId="urn:microsoft.com/office/officeart/2005/8/layout/lProcess2"/>
    <dgm:cxn modelId="{A75E2036-3AB0-3944-90DB-E65785E074CC}" type="presParOf" srcId="{1CA7A659-3763-4668-BA29-81E2598CCBCB}" destId="{20E3ACFF-0613-4046-ABF3-A507EE0E5BC5}" srcOrd="4" destOrd="0" presId="urn:microsoft.com/office/officeart/2005/8/layout/lProcess2"/>
    <dgm:cxn modelId="{CC218E34-768F-444A-A85D-01333E5D2D90}" type="presParOf" srcId="{20E3ACFF-0613-4046-ABF3-A507EE0E5BC5}" destId="{510FC9CC-F038-415B-980F-6D7CCC4177F7}" srcOrd="0" destOrd="0" presId="urn:microsoft.com/office/officeart/2005/8/layout/lProcess2"/>
    <dgm:cxn modelId="{1FF54B43-18CB-9D4B-BB6F-941D31A40248}" type="presParOf" srcId="{20E3ACFF-0613-4046-ABF3-A507EE0E5BC5}" destId="{F1295814-55D4-4814-893B-58E78E65E1D3}" srcOrd="1" destOrd="0" presId="urn:microsoft.com/office/officeart/2005/8/layout/lProcess2"/>
    <dgm:cxn modelId="{F778542B-75DD-274A-B6B8-EFA57E498603}" type="presParOf" srcId="{20E3ACFF-0613-4046-ABF3-A507EE0E5BC5}" destId="{85BBE62D-5473-4A8C-BA56-5C597E9CE616}" srcOrd="2" destOrd="0" presId="urn:microsoft.com/office/officeart/2005/8/layout/lProcess2"/>
    <dgm:cxn modelId="{62094078-CEE3-9540-ABFB-A969750CE2AB}" type="presParOf" srcId="{85BBE62D-5473-4A8C-BA56-5C597E9CE616}" destId="{72B7A6F9-402C-4F91-809E-FBC49369BCE9}" srcOrd="0" destOrd="0" presId="urn:microsoft.com/office/officeart/2005/8/layout/lProcess2"/>
    <dgm:cxn modelId="{2AB50CB1-5F34-4B48-89E9-FFFA5767711D}" type="presParOf" srcId="{72B7A6F9-402C-4F91-809E-FBC49369BCE9}" destId="{27A9CBE4-2893-4CC3-A85E-A00D54DF25FE}" srcOrd="0" destOrd="0" presId="urn:microsoft.com/office/officeart/2005/8/layout/lProcess2"/>
    <dgm:cxn modelId="{A6AEBE82-DFD3-DF4E-BCEE-CD5E6E80247C}" type="presParOf" srcId="{72B7A6F9-402C-4F91-809E-FBC49369BCE9}" destId="{AA895184-DABD-45EF-AEBB-6CBBE0BE62F5}" srcOrd="1" destOrd="0" presId="urn:microsoft.com/office/officeart/2005/8/layout/lProcess2"/>
    <dgm:cxn modelId="{03F6369E-1CA9-9742-AB85-D67CE3D38913}" type="presParOf" srcId="{72B7A6F9-402C-4F91-809E-FBC49369BCE9}" destId="{B55D16E0-ABAF-458D-AE8D-43A6F1E29C68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38F4DC-C164-49F3-980B-601299109001}">
      <dsp:nvSpPr>
        <dsp:cNvPr id="0" name=""/>
        <dsp:cNvSpPr/>
      </dsp:nvSpPr>
      <dsp:spPr>
        <a:xfrm>
          <a:off x="0" y="0"/>
          <a:ext cx="2495167" cy="39997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altLang="zh-TW" sz="2400" b="1" kern="0" dirty="0" smtClean="0"/>
            <a:t>Серия </a:t>
          </a:r>
        </a:p>
        <a:p>
          <a:pPr lvl="0" algn="ctr" defTabSz="10668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0" dirty="0" smtClean="0"/>
            <a:t>NISE</a:t>
          </a:r>
          <a:r>
            <a:rPr lang="ru-RU" altLang="zh-TW" sz="2400" b="1" kern="0" dirty="0" smtClean="0"/>
            <a:t>-</a:t>
          </a:r>
          <a:r>
            <a:rPr lang="en-US" altLang="zh-TW" sz="2400" b="1" kern="0" dirty="0" smtClean="0"/>
            <a:t>3600E</a:t>
          </a:r>
        </a:p>
      </dsp:txBody>
      <dsp:txXfrm>
        <a:off x="0" y="0"/>
        <a:ext cx="2495167" cy="1199921"/>
      </dsp:txXfrm>
    </dsp:sp>
    <dsp:sp modelId="{E82D73A1-6A94-47AE-826F-6E00437196BD}">
      <dsp:nvSpPr>
        <dsp:cNvPr id="0" name=""/>
        <dsp:cNvSpPr/>
      </dsp:nvSpPr>
      <dsp:spPr>
        <a:xfrm>
          <a:off x="147116" y="985565"/>
          <a:ext cx="1996133" cy="547471"/>
        </a:xfrm>
        <a:prstGeom prst="roundRect">
          <a:avLst>
            <a:gd name="adj" fmla="val 10000"/>
          </a:avLst>
        </a:prstGeom>
        <a:solidFill>
          <a:srgbClr val="6600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zh-TW" sz="1800" b="1" kern="1200" dirty="0" smtClean="0"/>
            <a:t>Масштабируемые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u="sng" kern="1200" dirty="0" smtClean="0"/>
            <a:t>Socket CPU</a:t>
          </a:r>
          <a:endParaRPr lang="zh-TW" altLang="en-US" sz="1800" u="sng" kern="1200" dirty="0"/>
        </a:p>
      </dsp:txBody>
      <dsp:txXfrm>
        <a:off x="163151" y="1001600"/>
        <a:ext cx="1964063" cy="515401"/>
      </dsp:txXfrm>
    </dsp:sp>
    <dsp:sp modelId="{469B50E1-3853-4EEC-BD94-4C91BDE01B9B}">
      <dsp:nvSpPr>
        <dsp:cNvPr id="0" name=""/>
        <dsp:cNvSpPr/>
      </dsp:nvSpPr>
      <dsp:spPr>
        <a:xfrm>
          <a:off x="172507" y="1792840"/>
          <a:ext cx="1996133" cy="1988828"/>
        </a:xfrm>
        <a:prstGeom prst="roundRect">
          <a:avLst>
            <a:gd name="adj" fmla="val 10000"/>
          </a:avLst>
        </a:prstGeom>
        <a:solidFill>
          <a:schemeClr val="accent1">
            <a:lumMod val="2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zh-TW" sz="1600" kern="1200" dirty="0" smtClean="0"/>
            <a:t>Вход </a:t>
          </a:r>
          <a:r>
            <a:rPr lang="en-US" altLang="zh-TW" sz="1600" kern="1200" dirty="0" smtClean="0"/>
            <a:t>9~30</a:t>
          </a:r>
          <a:r>
            <a:rPr lang="ru-RU" altLang="zh-TW" sz="1600" kern="1200" dirty="0" smtClean="0"/>
            <a:t>В</a:t>
          </a:r>
          <a:r>
            <a:rPr lang="en-US" altLang="zh-TW" sz="1600" kern="1200" dirty="0" smtClean="0"/>
            <a:t> DC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/>
            <a:t>3</a:t>
          </a:r>
          <a:r>
            <a:rPr lang="ru-RU" altLang="zh-TW" sz="1600" kern="1200" dirty="0" smtClean="0"/>
            <a:t> </a:t>
          </a:r>
          <a:r>
            <a:rPr lang="en-US" altLang="zh-TW" sz="1600" kern="1200" dirty="0" smtClean="0"/>
            <a:t>x Displays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/>
            <a:t>USB3.0 / SATA3.0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/>
            <a:t>1~2 </a:t>
          </a:r>
          <a:r>
            <a:rPr lang="ru-RU" altLang="zh-TW" sz="1600" kern="1200" dirty="0" smtClean="0"/>
            <a:t>слота расширения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zh-TW" sz="1600" kern="1200" dirty="0" smtClean="0"/>
            <a:t>Беспроводное соединение</a:t>
          </a:r>
          <a:endParaRPr lang="en-US" altLang="zh-TW" sz="1600" kern="1200" dirty="0" smtClean="0"/>
        </a:p>
      </dsp:txBody>
      <dsp:txXfrm>
        <a:off x="230758" y="1851091"/>
        <a:ext cx="1879631" cy="1872326"/>
      </dsp:txXfrm>
    </dsp:sp>
    <dsp:sp modelId="{AFCA3A6D-E1E7-4AA9-8537-CBEAE04C6103}">
      <dsp:nvSpPr>
        <dsp:cNvPr id="0" name=""/>
        <dsp:cNvSpPr/>
      </dsp:nvSpPr>
      <dsp:spPr>
        <a:xfrm>
          <a:off x="2683264" y="0"/>
          <a:ext cx="2495167" cy="39997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altLang="zh-TW" sz="2400" b="1" kern="1200" dirty="0" smtClean="0"/>
            <a:t>Серия </a:t>
          </a:r>
        </a:p>
        <a:p>
          <a:pPr lvl="0" algn="ctr" defTabSz="10668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 smtClean="0"/>
            <a:t>NISE</a:t>
          </a:r>
          <a:r>
            <a:rPr lang="ru-RU" altLang="zh-TW" sz="2400" b="1" kern="1200" dirty="0" smtClean="0"/>
            <a:t>-</a:t>
          </a:r>
          <a:r>
            <a:rPr lang="en-US" altLang="zh-TW" sz="2400" b="1" kern="1200" dirty="0" smtClean="0"/>
            <a:t>3640E</a:t>
          </a:r>
          <a:endParaRPr lang="zh-TW" altLang="en-US" sz="2400" b="1" kern="1200" dirty="0"/>
        </a:p>
      </dsp:txBody>
      <dsp:txXfrm>
        <a:off x="2683264" y="0"/>
        <a:ext cx="2495167" cy="1199921"/>
      </dsp:txXfrm>
    </dsp:sp>
    <dsp:sp modelId="{B7DC29F3-F204-4474-8718-590345FA56CE}">
      <dsp:nvSpPr>
        <dsp:cNvPr id="0" name=""/>
        <dsp:cNvSpPr/>
      </dsp:nvSpPr>
      <dsp:spPr>
        <a:xfrm>
          <a:off x="2896172" y="973108"/>
          <a:ext cx="1996133" cy="582319"/>
        </a:xfrm>
        <a:prstGeom prst="roundRect">
          <a:avLst>
            <a:gd name="adj" fmla="val 10000"/>
          </a:avLst>
        </a:prstGeom>
        <a:solidFill>
          <a:srgbClr val="6600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en-US" sz="2000" b="1" kern="1200" dirty="0" smtClean="0"/>
            <a:t>Защищенные</a:t>
          </a:r>
          <a:endParaRPr lang="en-US" altLang="en-US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u="sng" kern="1200" dirty="0" smtClean="0"/>
            <a:t>On board BGA</a:t>
          </a:r>
          <a:endParaRPr lang="zh-TW" altLang="en-US" sz="1800" u="sng" kern="1200" dirty="0"/>
        </a:p>
      </dsp:txBody>
      <dsp:txXfrm>
        <a:off x="2913228" y="990164"/>
        <a:ext cx="1962021" cy="548207"/>
      </dsp:txXfrm>
    </dsp:sp>
    <dsp:sp modelId="{09483DC3-6CB2-4A7E-914B-BD1DD1F05221}">
      <dsp:nvSpPr>
        <dsp:cNvPr id="0" name=""/>
        <dsp:cNvSpPr/>
      </dsp:nvSpPr>
      <dsp:spPr>
        <a:xfrm>
          <a:off x="2908887" y="1804822"/>
          <a:ext cx="1996133" cy="1976868"/>
        </a:xfrm>
        <a:prstGeom prst="roundRect">
          <a:avLst>
            <a:gd name="adj" fmla="val 10000"/>
          </a:avLst>
        </a:prstGeom>
        <a:solidFill>
          <a:schemeClr val="accent1">
            <a:lumMod val="2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zh-TW" sz="1600" kern="1200" dirty="0" smtClean="0"/>
            <a:t>Вход </a:t>
          </a:r>
          <a:r>
            <a:rPr lang="en-US" altLang="zh-TW" sz="1600" kern="1200" dirty="0" smtClean="0"/>
            <a:t>24</a:t>
          </a:r>
          <a:r>
            <a:rPr lang="ru-RU" altLang="zh-TW" sz="1600" kern="1200" dirty="0" smtClean="0"/>
            <a:t>В</a:t>
          </a:r>
          <a:r>
            <a:rPr lang="en-US" altLang="zh-TW" sz="1600" kern="1200" dirty="0" smtClean="0"/>
            <a:t> DC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/>
            <a:t>3</a:t>
          </a:r>
          <a:r>
            <a:rPr lang="ru-RU" altLang="zh-TW" sz="1600" kern="1200" dirty="0" smtClean="0"/>
            <a:t> </a:t>
          </a:r>
          <a:r>
            <a:rPr lang="en-US" altLang="zh-TW" sz="1600" kern="1200" dirty="0" smtClean="0"/>
            <a:t>x Displays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 smtClean="0"/>
            <a:t>4</a:t>
          </a:r>
          <a:r>
            <a:rPr lang="ru-RU" altLang="zh-TW" sz="1600" kern="1200" dirty="0" smtClean="0"/>
            <a:t> </a:t>
          </a:r>
          <a:r>
            <a:rPr lang="en-US" altLang="zh-TW" sz="1600" kern="1200" dirty="0" smtClean="0"/>
            <a:t>x Intel </a:t>
          </a:r>
          <a:r>
            <a:rPr lang="en-US" altLang="zh-TW" sz="1600" kern="1200" dirty="0" err="1" smtClean="0"/>
            <a:t>GbE</a:t>
          </a:r>
          <a:r>
            <a:rPr lang="en-US" altLang="zh-TW" sz="1600" kern="1200" dirty="0" smtClean="0"/>
            <a:t> LAN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zh-TW" sz="1600" kern="1200" dirty="0" smtClean="0"/>
            <a:t>Расширенный диапазон температур</a:t>
          </a:r>
          <a:endParaRPr lang="en-US" altLang="zh-TW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zh-TW" sz="1600" kern="1200" dirty="0" smtClean="0"/>
            <a:t>Беспроводное соединение</a:t>
          </a:r>
          <a:endParaRPr lang="zh-TW" altLang="en-US" sz="1400" kern="1200" dirty="0"/>
        </a:p>
      </dsp:txBody>
      <dsp:txXfrm>
        <a:off x="2966787" y="1862722"/>
        <a:ext cx="1880333" cy="1861068"/>
      </dsp:txXfrm>
    </dsp:sp>
    <dsp:sp modelId="{510FC9CC-F038-415B-980F-6D7CCC4177F7}">
      <dsp:nvSpPr>
        <dsp:cNvPr id="0" name=""/>
        <dsp:cNvSpPr/>
      </dsp:nvSpPr>
      <dsp:spPr>
        <a:xfrm>
          <a:off x="5365569" y="0"/>
          <a:ext cx="2495167" cy="39997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zh-TW" sz="2400" b="1" kern="1200" dirty="0" smtClean="0"/>
            <a:t>Серия </a:t>
          </a:r>
          <a:r>
            <a:rPr lang="en-US" altLang="zh-TW" sz="2400" b="1" kern="1200" dirty="0" smtClean="0"/>
            <a:t>NISE</a:t>
          </a:r>
          <a:r>
            <a:rPr lang="ru-RU" altLang="zh-TW" sz="2400" b="1" kern="1200" dirty="0" smtClean="0"/>
            <a:t>-</a:t>
          </a:r>
          <a:r>
            <a:rPr lang="en-US" altLang="zh-TW" sz="2400" b="1" kern="1200" dirty="0" smtClean="0"/>
            <a:t>3640VR</a:t>
          </a:r>
          <a:endParaRPr lang="zh-TW" altLang="en-US" sz="2400" b="1" kern="1200" dirty="0"/>
        </a:p>
      </dsp:txBody>
      <dsp:txXfrm>
        <a:off x="5365569" y="0"/>
        <a:ext cx="2495167" cy="1199921"/>
      </dsp:txXfrm>
    </dsp:sp>
    <dsp:sp modelId="{27A9CBE4-2893-4CC3-A85E-A00D54DF25FE}">
      <dsp:nvSpPr>
        <dsp:cNvPr id="0" name=""/>
        <dsp:cNvSpPr/>
      </dsp:nvSpPr>
      <dsp:spPr>
        <a:xfrm>
          <a:off x="5460774" y="968823"/>
          <a:ext cx="2205947" cy="594543"/>
        </a:xfrm>
        <a:prstGeom prst="roundRect">
          <a:avLst>
            <a:gd name="adj" fmla="val 10000"/>
          </a:avLst>
        </a:prstGeom>
        <a:solidFill>
          <a:srgbClr val="6600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zh-TW" sz="2000" b="1" kern="1200" dirty="0" smtClean="0"/>
            <a:t>Хранение данных</a:t>
          </a:r>
          <a:endParaRPr lang="en-US" altLang="zh-TW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u="sng" kern="1200" dirty="0" smtClean="0"/>
            <a:t>3.5” HDD</a:t>
          </a:r>
          <a:endParaRPr lang="zh-TW" altLang="en-US" sz="1800" u="sng" kern="1200" dirty="0"/>
        </a:p>
      </dsp:txBody>
      <dsp:txXfrm>
        <a:off x="5478188" y="986237"/>
        <a:ext cx="2171119" cy="559715"/>
      </dsp:txXfrm>
    </dsp:sp>
    <dsp:sp modelId="{B55D16E0-ABAF-458D-AE8D-43A6F1E29C68}">
      <dsp:nvSpPr>
        <dsp:cNvPr id="0" name=""/>
        <dsp:cNvSpPr/>
      </dsp:nvSpPr>
      <dsp:spPr>
        <a:xfrm>
          <a:off x="5565681" y="1840482"/>
          <a:ext cx="1996133" cy="1933594"/>
        </a:xfrm>
        <a:prstGeom prst="roundRect">
          <a:avLst>
            <a:gd name="adj" fmla="val 10000"/>
          </a:avLst>
        </a:prstGeom>
        <a:solidFill>
          <a:schemeClr val="accent1">
            <a:lumMod val="2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kern="1200" dirty="0" smtClean="0"/>
            <a:t>2</a:t>
          </a:r>
          <a:r>
            <a:rPr lang="ru-RU" altLang="zh-TW" sz="1800" kern="1200" dirty="0" smtClean="0"/>
            <a:t> </a:t>
          </a:r>
          <a:r>
            <a:rPr lang="en-US" altLang="zh-TW" sz="1800" kern="1200" dirty="0" smtClean="0"/>
            <a:t>x 3.5” HDD</a:t>
          </a:r>
          <a:endParaRPr lang="zh-TW" altLang="en-US" sz="1800" kern="1200" dirty="0"/>
        </a:p>
      </dsp:txBody>
      <dsp:txXfrm>
        <a:off x="5622314" y="1897115"/>
        <a:ext cx="1882867" cy="1820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83D74-B4AF-7F4B-B4FA-BE8A071F45D2}" type="datetimeFigureOut">
              <a:rPr lang="en-US" smtClean="0"/>
              <a:pPr/>
              <a:t>10/15/2013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6E53B-2934-324B-95CB-A5A61A437F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8470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2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11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12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13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14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15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16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17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18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19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20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3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21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22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23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24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25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26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27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28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29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30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4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31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32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33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34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35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36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37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38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39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40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5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41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42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43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44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45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46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47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48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49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50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6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51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0BB4AF8-3CD1-4CD9-A88E-784C28934834}" type="slidenum">
              <a:rPr lang="ru-RU"/>
              <a:pPr/>
              <a:t>52</a:t>
            </a:fld>
            <a:endParaRPr lang="ru-RU"/>
          </a:p>
        </p:txBody>
      </p:sp>
      <p:sp>
        <p:nvSpPr>
          <p:cNvPr id="188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0" y="660400"/>
            <a:ext cx="4411663" cy="33083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84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50222" y="4188341"/>
            <a:ext cx="5206376" cy="3968499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7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8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9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2C7483-9043-8C40-9F94-652462A231C2}" type="slidenum">
              <a:rPr lang="ru-RU"/>
              <a:pPr/>
              <a:t>10</a:t>
            </a:fld>
            <a:endParaRPr lang="ru-RU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5536" cy="41137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5F0F3-52AC-C14A-A711-E011A0883D47}" type="datetimeFigureOut">
              <a:rPr lang="en-US" smtClean="0"/>
              <a:pPr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DADB-46C5-504D-8526-42D03CB0DE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8784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5F0F3-52AC-C14A-A711-E011A0883D47}" type="datetimeFigureOut">
              <a:rPr lang="en-US" smtClean="0"/>
              <a:pPr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DADB-46C5-504D-8526-42D03CB0DE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5497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5F0F3-52AC-C14A-A711-E011A0883D47}" type="datetimeFigureOut">
              <a:rPr lang="en-US" smtClean="0"/>
              <a:pPr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DADB-46C5-504D-8526-42D03CB0DE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8071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5F0F3-52AC-C14A-A711-E011A0883D47}" type="datetimeFigureOut">
              <a:rPr lang="en-US" smtClean="0"/>
              <a:pPr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DADB-46C5-504D-8526-42D03CB0DE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7837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5F0F3-52AC-C14A-A711-E011A0883D47}" type="datetimeFigureOut">
              <a:rPr lang="en-US" smtClean="0"/>
              <a:pPr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DADB-46C5-504D-8526-42D03CB0DE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232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5F0F3-52AC-C14A-A711-E011A0883D47}" type="datetimeFigureOut">
              <a:rPr lang="en-US" smtClean="0"/>
              <a:pPr/>
              <a:t>10/15/2013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DADB-46C5-504D-8526-42D03CB0DE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2078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5F0F3-52AC-C14A-A711-E011A0883D47}" type="datetimeFigureOut">
              <a:rPr lang="en-US" smtClean="0"/>
              <a:pPr/>
              <a:t>10/15/2013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DADB-46C5-504D-8526-42D03CB0DE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0161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5F0F3-52AC-C14A-A711-E011A0883D47}" type="datetimeFigureOut">
              <a:rPr lang="en-US" smtClean="0"/>
              <a:pPr/>
              <a:t>10/15/2013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DADB-46C5-504D-8526-42D03CB0DE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2169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5F0F3-52AC-C14A-A711-E011A0883D47}" type="datetimeFigureOut">
              <a:rPr lang="en-US" smtClean="0"/>
              <a:pPr/>
              <a:t>10/15/2013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DADB-46C5-504D-8526-42D03CB0DE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9107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5F0F3-52AC-C14A-A711-E011A0883D47}" type="datetimeFigureOut">
              <a:rPr lang="en-US" smtClean="0"/>
              <a:pPr/>
              <a:t>10/15/2013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DADB-46C5-504D-8526-42D03CB0DE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3651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5F0F3-52AC-C14A-A711-E011A0883D47}" type="datetimeFigureOut">
              <a:rPr lang="en-US" smtClean="0"/>
              <a:pPr/>
              <a:t>10/15/2013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DADB-46C5-504D-8526-42D03CB0DE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3449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5F0F3-52AC-C14A-A711-E011A0883D47}" type="datetimeFigureOut">
              <a:rPr lang="en-US" smtClean="0"/>
              <a:pPr/>
              <a:t>10/15/2013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BDADB-46C5-504D-8526-42D03CB0DE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758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.jpeg"/><Relationship Id="rId9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8.jpeg"/><Relationship Id="rId3" Type="http://schemas.openxmlformats.org/officeDocument/2006/relationships/image" Target="../media/image2.jpeg"/><Relationship Id="rId7" Type="http://schemas.openxmlformats.org/officeDocument/2006/relationships/image" Target="../media/image70.jpe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11" Type="http://schemas.openxmlformats.org/officeDocument/2006/relationships/image" Target="../media/image74.png"/><Relationship Id="rId5" Type="http://schemas.openxmlformats.org/officeDocument/2006/relationships/image" Target="../media/image4.png"/><Relationship Id="rId10" Type="http://schemas.openxmlformats.org/officeDocument/2006/relationships/image" Target="../media/image73.jpeg"/><Relationship Id="rId4" Type="http://schemas.openxmlformats.org/officeDocument/2006/relationships/image" Target="../media/image3.pn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78.jpeg"/><Relationship Id="rId3" Type="http://schemas.openxmlformats.org/officeDocument/2006/relationships/image" Target="../media/image75.jpeg"/><Relationship Id="rId7" Type="http://schemas.openxmlformats.org/officeDocument/2006/relationships/diagramData" Target="../diagrams/data1.xml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6.jpeg"/><Relationship Id="rId5" Type="http://schemas.openxmlformats.org/officeDocument/2006/relationships/image" Target="../media/image3.png"/><Relationship Id="rId15" Type="http://schemas.microsoft.com/office/2007/relationships/diagramDrawing" Target="../diagrams/drawing1.xml"/><Relationship Id="rId10" Type="http://schemas.openxmlformats.org/officeDocument/2006/relationships/diagramColors" Target="../diagrams/colors1.xml"/><Relationship Id="rId4" Type="http://schemas.openxmlformats.org/officeDocument/2006/relationships/image" Target="../media/image2.jpe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3" Type="http://schemas.openxmlformats.org/officeDocument/2006/relationships/image" Target="../media/image2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4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11" Type="http://schemas.openxmlformats.org/officeDocument/2006/relationships/image" Target="../media/image8.jpeg"/><Relationship Id="rId5" Type="http://schemas.openxmlformats.org/officeDocument/2006/relationships/image" Target="../media/image4.png"/><Relationship Id="rId10" Type="http://schemas.openxmlformats.org/officeDocument/2006/relationships/image" Target="../media/image56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2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hilscher.com/popup_products_bigpic.html?bild=P_4a9ba31fa98ec_gross.jpg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2.jpe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3.jpeg"/><Relationship Id="rId18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97.jpeg"/><Relationship Id="rId12" Type="http://schemas.openxmlformats.org/officeDocument/2006/relationships/image" Target="../media/image102.jpe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11" Type="http://schemas.openxmlformats.org/officeDocument/2006/relationships/image" Target="../media/image101.jpeg"/><Relationship Id="rId5" Type="http://schemas.openxmlformats.org/officeDocument/2006/relationships/image" Target="../media/image4.png"/><Relationship Id="rId15" Type="http://schemas.openxmlformats.org/officeDocument/2006/relationships/image" Target="../media/image105.jpeg"/><Relationship Id="rId10" Type="http://schemas.openxmlformats.org/officeDocument/2006/relationships/image" Target="../media/image100.jpeg"/><Relationship Id="rId19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99.jpeg"/><Relationship Id="rId14" Type="http://schemas.openxmlformats.org/officeDocument/2006/relationships/image" Target="../media/image10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2.jpe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image" Target="../media/image112.jpeg"/><Relationship Id="rId4" Type="http://schemas.openxmlformats.org/officeDocument/2006/relationships/image" Target="../media/image56.png"/><Relationship Id="rId9" Type="http://schemas.openxmlformats.org/officeDocument/2006/relationships/image" Target="../media/image11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jpeg"/><Relationship Id="rId18" Type="http://schemas.openxmlformats.org/officeDocument/2006/relationships/image" Target="../media/image124.jpeg"/><Relationship Id="rId3" Type="http://schemas.openxmlformats.org/officeDocument/2006/relationships/image" Target="../media/image2.jpeg"/><Relationship Id="rId21" Type="http://schemas.openxmlformats.org/officeDocument/2006/relationships/image" Target="../media/image127.jpeg"/><Relationship Id="rId7" Type="http://schemas.openxmlformats.org/officeDocument/2006/relationships/image" Target="../media/image113.png"/><Relationship Id="rId12" Type="http://schemas.openxmlformats.org/officeDocument/2006/relationships/image" Target="../media/image118.jpeg"/><Relationship Id="rId17" Type="http://schemas.openxmlformats.org/officeDocument/2006/relationships/image" Target="../media/image123.jpe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22.jpeg"/><Relationship Id="rId20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7.jpeg"/><Relationship Id="rId24" Type="http://schemas.openxmlformats.org/officeDocument/2006/relationships/image" Target="../media/image8.jpeg"/><Relationship Id="rId5" Type="http://schemas.openxmlformats.org/officeDocument/2006/relationships/image" Target="../media/image3.png"/><Relationship Id="rId15" Type="http://schemas.openxmlformats.org/officeDocument/2006/relationships/image" Target="../media/image121.jpeg"/><Relationship Id="rId23" Type="http://schemas.openxmlformats.org/officeDocument/2006/relationships/image" Target="../media/image129.jpeg"/><Relationship Id="rId10" Type="http://schemas.openxmlformats.org/officeDocument/2006/relationships/image" Target="../media/image116.jpeg"/><Relationship Id="rId19" Type="http://schemas.openxmlformats.org/officeDocument/2006/relationships/image" Target="../media/image125.jpeg"/><Relationship Id="rId4" Type="http://schemas.openxmlformats.org/officeDocument/2006/relationships/image" Target="../media/image56.png"/><Relationship Id="rId9" Type="http://schemas.openxmlformats.org/officeDocument/2006/relationships/image" Target="../media/image115.png"/><Relationship Id="rId14" Type="http://schemas.openxmlformats.org/officeDocument/2006/relationships/image" Target="../media/image120.jpeg"/><Relationship Id="rId22" Type="http://schemas.openxmlformats.org/officeDocument/2006/relationships/image" Target="../media/image12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4.png"/><Relationship Id="rId3" Type="http://schemas.openxmlformats.org/officeDocument/2006/relationships/image" Target="../media/image8.jpeg"/><Relationship Id="rId7" Type="http://schemas.openxmlformats.org/officeDocument/2006/relationships/image" Target="../media/image4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4.png"/><Relationship Id="rId5" Type="http://schemas.openxmlformats.org/officeDocument/2006/relationships/image" Target="../media/image56.png"/><Relationship Id="rId10" Type="http://schemas.openxmlformats.org/officeDocument/2006/relationships/image" Target="../media/image132.jpeg"/><Relationship Id="rId4" Type="http://schemas.openxmlformats.org/officeDocument/2006/relationships/image" Target="../media/image2.jpeg"/><Relationship Id="rId9" Type="http://schemas.openxmlformats.org/officeDocument/2006/relationships/image" Target="../media/image1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jpe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13" Type="http://schemas.openxmlformats.org/officeDocument/2006/relationships/image" Target="../media/image8.jpeg"/><Relationship Id="rId3" Type="http://schemas.openxmlformats.org/officeDocument/2006/relationships/image" Target="../media/image2.jpeg"/><Relationship Id="rId7" Type="http://schemas.openxmlformats.org/officeDocument/2006/relationships/image" Target="../media/image136.jpeg"/><Relationship Id="rId12" Type="http://schemas.openxmlformats.org/officeDocument/2006/relationships/image" Target="../media/image1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40.png"/><Relationship Id="rId5" Type="http://schemas.openxmlformats.org/officeDocument/2006/relationships/image" Target="../media/image3.png"/><Relationship Id="rId10" Type="http://schemas.openxmlformats.org/officeDocument/2006/relationships/image" Target="../media/image139.jpeg"/><Relationship Id="rId4" Type="http://schemas.openxmlformats.org/officeDocument/2006/relationships/image" Target="../media/image56.png"/><Relationship Id="rId9" Type="http://schemas.openxmlformats.org/officeDocument/2006/relationships/image" Target="../media/image13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2.jpe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56.png"/><Relationship Id="rId9" Type="http://schemas.openxmlformats.org/officeDocument/2006/relationships/image" Target="../media/image1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8.jpeg"/><Relationship Id="rId7" Type="http://schemas.openxmlformats.org/officeDocument/2006/relationships/image" Target="../media/image4.png"/><Relationship Id="rId12" Type="http://schemas.openxmlformats.org/officeDocument/2006/relationships/image" Target="../media/image14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38.jpeg"/><Relationship Id="rId5" Type="http://schemas.openxmlformats.org/officeDocument/2006/relationships/image" Target="../media/image56.png"/><Relationship Id="rId10" Type="http://schemas.openxmlformats.org/officeDocument/2006/relationships/image" Target="../media/image139.jpeg"/><Relationship Id="rId4" Type="http://schemas.openxmlformats.org/officeDocument/2006/relationships/image" Target="../media/image2.jpeg"/><Relationship Id="rId9" Type="http://schemas.openxmlformats.org/officeDocument/2006/relationships/image" Target="../media/image14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2.jpe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56.png"/><Relationship Id="rId9" Type="http://schemas.openxmlformats.org/officeDocument/2006/relationships/image" Target="../media/image12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2.jpe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56.png"/><Relationship Id="rId9" Type="http://schemas.openxmlformats.org/officeDocument/2006/relationships/image" Target="../media/image15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2.jpeg"/><Relationship Id="rId7" Type="http://schemas.openxmlformats.org/officeDocument/2006/relationships/image" Target="../media/image15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image" Target="../media/image154.jpeg"/><Relationship Id="rId4" Type="http://schemas.openxmlformats.org/officeDocument/2006/relationships/image" Target="../media/image56.png"/><Relationship Id="rId9" Type="http://schemas.openxmlformats.org/officeDocument/2006/relationships/image" Target="../media/image15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2.jpe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6.png"/><Relationship Id="rId9" Type="http://schemas.openxmlformats.org/officeDocument/2006/relationships/image" Target="../media/image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13" Type="http://schemas.openxmlformats.org/officeDocument/2006/relationships/image" Target="../media/image162.jpeg"/><Relationship Id="rId3" Type="http://schemas.openxmlformats.org/officeDocument/2006/relationships/image" Target="../media/image8.jpeg"/><Relationship Id="rId7" Type="http://schemas.openxmlformats.org/officeDocument/2006/relationships/image" Target="../media/image4.png"/><Relationship Id="rId12" Type="http://schemas.openxmlformats.org/officeDocument/2006/relationships/image" Target="../media/image16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60.jpeg"/><Relationship Id="rId5" Type="http://schemas.openxmlformats.org/officeDocument/2006/relationships/image" Target="../media/image56.png"/><Relationship Id="rId10" Type="http://schemas.openxmlformats.org/officeDocument/2006/relationships/image" Target="../media/image159.jpeg"/><Relationship Id="rId4" Type="http://schemas.openxmlformats.org/officeDocument/2006/relationships/image" Target="../media/image2.jpeg"/><Relationship Id="rId9" Type="http://schemas.openxmlformats.org/officeDocument/2006/relationships/image" Target="../media/image158.jpeg"/><Relationship Id="rId14" Type="http://schemas.openxmlformats.org/officeDocument/2006/relationships/image" Target="../media/image16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2.jpe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56.png"/><Relationship Id="rId9" Type="http://schemas.openxmlformats.org/officeDocument/2006/relationships/image" Target="../media/image16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13" Type="http://schemas.openxmlformats.org/officeDocument/2006/relationships/image" Target="../media/image8.jpeg"/><Relationship Id="rId3" Type="http://schemas.openxmlformats.org/officeDocument/2006/relationships/image" Target="../media/image2.jpeg"/><Relationship Id="rId7" Type="http://schemas.openxmlformats.org/officeDocument/2006/relationships/image" Target="../media/image155.png"/><Relationship Id="rId12" Type="http://schemas.openxmlformats.org/officeDocument/2006/relationships/image" Target="../media/image17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69.jpeg"/><Relationship Id="rId5" Type="http://schemas.openxmlformats.org/officeDocument/2006/relationships/image" Target="../media/image3.png"/><Relationship Id="rId10" Type="http://schemas.openxmlformats.org/officeDocument/2006/relationships/image" Target="../media/image168.jpeg"/><Relationship Id="rId4" Type="http://schemas.openxmlformats.org/officeDocument/2006/relationships/image" Target="../media/image56.png"/><Relationship Id="rId9" Type="http://schemas.openxmlformats.org/officeDocument/2006/relationships/image" Target="../media/image16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2.jpeg"/><Relationship Id="rId7" Type="http://schemas.openxmlformats.org/officeDocument/2006/relationships/image" Target="../media/image131.pn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74.jpeg"/><Relationship Id="rId5" Type="http://schemas.openxmlformats.org/officeDocument/2006/relationships/image" Target="../media/image3.png"/><Relationship Id="rId10" Type="http://schemas.openxmlformats.org/officeDocument/2006/relationships/image" Target="../media/image173.jpeg"/><Relationship Id="rId4" Type="http://schemas.openxmlformats.org/officeDocument/2006/relationships/image" Target="../media/image56.png"/><Relationship Id="rId9" Type="http://schemas.openxmlformats.org/officeDocument/2006/relationships/image" Target="../media/image17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2.jpeg"/><Relationship Id="rId7" Type="http://schemas.openxmlformats.org/officeDocument/2006/relationships/image" Target="../media/image155.pn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0.jpeg"/><Relationship Id="rId5" Type="http://schemas.openxmlformats.org/officeDocument/2006/relationships/image" Target="../media/image3.png"/><Relationship Id="rId10" Type="http://schemas.openxmlformats.org/officeDocument/2006/relationships/image" Target="../media/image176.jpeg"/><Relationship Id="rId4" Type="http://schemas.openxmlformats.org/officeDocument/2006/relationships/image" Target="../media/image56.png"/><Relationship Id="rId9" Type="http://schemas.openxmlformats.org/officeDocument/2006/relationships/image" Target="../media/image17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2.jpeg"/><Relationship Id="rId7" Type="http://schemas.openxmlformats.org/officeDocument/2006/relationships/image" Target="../media/image17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image" Target="../media/image180.jpeg"/><Relationship Id="rId4" Type="http://schemas.openxmlformats.org/officeDocument/2006/relationships/image" Target="../media/image56.png"/><Relationship Id="rId9" Type="http://schemas.openxmlformats.org/officeDocument/2006/relationships/image" Target="../media/image179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18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6.png"/><Relationship Id="rId4" Type="http://schemas.openxmlformats.org/officeDocument/2006/relationships/image" Target="../media/image2.jpeg"/><Relationship Id="rId9" Type="http://schemas.openxmlformats.org/officeDocument/2006/relationships/image" Target="../media/image8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image" Target="../media/image2.jpe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image" Target="../media/image185.png"/><Relationship Id="rId4" Type="http://schemas.openxmlformats.org/officeDocument/2006/relationships/image" Target="../media/image56.png"/><Relationship Id="rId9" Type="http://schemas.openxmlformats.org/officeDocument/2006/relationships/image" Target="../media/image184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3" Type="http://schemas.openxmlformats.org/officeDocument/2006/relationships/image" Target="../media/image2.jpe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image" Target="../media/image189.png"/><Relationship Id="rId4" Type="http://schemas.openxmlformats.org/officeDocument/2006/relationships/image" Target="../media/image56.png"/><Relationship Id="rId9" Type="http://schemas.openxmlformats.org/officeDocument/2006/relationships/image" Target="../media/image18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3" Type="http://schemas.openxmlformats.org/officeDocument/2006/relationships/image" Target="../media/image2.jpeg"/><Relationship Id="rId7" Type="http://schemas.openxmlformats.org/officeDocument/2006/relationships/image" Target="../media/image186.pn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93.png"/><Relationship Id="rId5" Type="http://schemas.openxmlformats.org/officeDocument/2006/relationships/image" Target="../media/image3.png"/><Relationship Id="rId10" Type="http://schemas.openxmlformats.org/officeDocument/2006/relationships/image" Target="../media/image192.png"/><Relationship Id="rId4" Type="http://schemas.openxmlformats.org/officeDocument/2006/relationships/image" Target="../media/image56.png"/><Relationship Id="rId9" Type="http://schemas.openxmlformats.org/officeDocument/2006/relationships/image" Target="../media/image191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8.jpeg"/><Relationship Id="rId3" Type="http://schemas.openxmlformats.org/officeDocument/2006/relationships/image" Target="../media/image2.jpeg"/><Relationship Id="rId7" Type="http://schemas.openxmlformats.org/officeDocument/2006/relationships/image" Target="../media/image194.png"/><Relationship Id="rId12" Type="http://schemas.openxmlformats.org/officeDocument/2006/relationships/image" Target="../media/image19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98.jpeg"/><Relationship Id="rId5" Type="http://schemas.openxmlformats.org/officeDocument/2006/relationships/image" Target="../media/image3.png"/><Relationship Id="rId10" Type="http://schemas.openxmlformats.org/officeDocument/2006/relationships/image" Target="../media/image197.png"/><Relationship Id="rId4" Type="http://schemas.openxmlformats.org/officeDocument/2006/relationships/image" Target="../media/image56.png"/><Relationship Id="rId9" Type="http://schemas.openxmlformats.org/officeDocument/2006/relationships/image" Target="../media/image19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eg"/><Relationship Id="rId13" Type="http://schemas.openxmlformats.org/officeDocument/2006/relationships/image" Target="../media/image206.png"/><Relationship Id="rId18" Type="http://schemas.openxmlformats.org/officeDocument/2006/relationships/image" Target="../media/image8.jpeg"/><Relationship Id="rId3" Type="http://schemas.openxmlformats.org/officeDocument/2006/relationships/image" Target="../media/image2.jpeg"/><Relationship Id="rId7" Type="http://schemas.openxmlformats.org/officeDocument/2006/relationships/image" Target="../media/image200.jpeg"/><Relationship Id="rId12" Type="http://schemas.openxmlformats.org/officeDocument/2006/relationships/image" Target="../media/image205.png"/><Relationship Id="rId17" Type="http://schemas.openxmlformats.org/officeDocument/2006/relationships/image" Target="../media/image210.jpe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04.png"/><Relationship Id="rId5" Type="http://schemas.openxmlformats.org/officeDocument/2006/relationships/image" Target="../media/image3.png"/><Relationship Id="rId15" Type="http://schemas.openxmlformats.org/officeDocument/2006/relationships/image" Target="../media/image208.jpeg"/><Relationship Id="rId10" Type="http://schemas.openxmlformats.org/officeDocument/2006/relationships/image" Target="../media/image203.jpeg"/><Relationship Id="rId4" Type="http://schemas.openxmlformats.org/officeDocument/2006/relationships/image" Target="../media/image56.png"/><Relationship Id="rId9" Type="http://schemas.openxmlformats.org/officeDocument/2006/relationships/image" Target="../media/image202.jpeg"/><Relationship Id="rId14" Type="http://schemas.openxmlformats.org/officeDocument/2006/relationships/image" Target="../media/image20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16.jpeg"/><Relationship Id="rId3" Type="http://schemas.openxmlformats.org/officeDocument/2006/relationships/image" Target="../media/image8.jpeg"/><Relationship Id="rId7" Type="http://schemas.openxmlformats.org/officeDocument/2006/relationships/image" Target="../media/image4.png"/><Relationship Id="rId12" Type="http://schemas.openxmlformats.org/officeDocument/2006/relationships/image" Target="../media/image215.jpe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2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14.jpeg"/><Relationship Id="rId5" Type="http://schemas.openxmlformats.org/officeDocument/2006/relationships/image" Target="../media/image56.png"/><Relationship Id="rId15" Type="http://schemas.openxmlformats.org/officeDocument/2006/relationships/image" Target="../media/image218.png"/><Relationship Id="rId10" Type="http://schemas.openxmlformats.org/officeDocument/2006/relationships/image" Target="../media/image213.jpeg"/><Relationship Id="rId4" Type="http://schemas.openxmlformats.org/officeDocument/2006/relationships/image" Target="../media/image2.jpeg"/><Relationship Id="rId9" Type="http://schemas.openxmlformats.org/officeDocument/2006/relationships/image" Target="../media/image212.jpeg"/><Relationship Id="rId14" Type="http://schemas.openxmlformats.org/officeDocument/2006/relationships/image" Target="../media/image2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18" Type="http://schemas.openxmlformats.org/officeDocument/2006/relationships/image" Target="../media/image34.jpeg"/><Relationship Id="rId26" Type="http://schemas.openxmlformats.org/officeDocument/2006/relationships/image" Target="../media/image42.jpeg"/><Relationship Id="rId3" Type="http://schemas.openxmlformats.org/officeDocument/2006/relationships/image" Target="../media/image22.png"/><Relationship Id="rId21" Type="http://schemas.openxmlformats.org/officeDocument/2006/relationships/image" Target="../media/image37.jpe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32" Type="http://schemas.openxmlformats.org/officeDocument/2006/relationships/image" Target="../media/image8.jpeg"/><Relationship Id="rId5" Type="http://schemas.openxmlformats.org/officeDocument/2006/relationships/image" Target="../media/image3.png"/><Relationship Id="rId15" Type="http://schemas.openxmlformats.org/officeDocument/2006/relationships/image" Target="../media/image31.jpeg"/><Relationship Id="rId23" Type="http://schemas.openxmlformats.org/officeDocument/2006/relationships/image" Target="../media/image39.jpeg"/><Relationship Id="rId28" Type="http://schemas.openxmlformats.org/officeDocument/2006/relationships/image" Target="../media/image44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" Type="http://schemas.openxmlformats.org/officeDocument/2006/relationships/image" Target="../media/image2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jpeg"/><Relationship Id="rId27" Type="http://schemas.openxmlformats.org/officeDocument/2006/relationships/image" Target="../media/image43.png"/><Relationship Id="rId30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8.jpeg"/><Relationship Id="rId3" Type="http://schemas.openxmlformats.org/officeDocument/2006/relationships/image" Target="../media/image51.png"/><Relationship Id="rId7" Type="http://schemas.openxmlformats.org/officeDocument/2006/relationships/image" Target="../media/image4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5.jpeg"/><Relationship Id="rId5" Type="http://schemas.openxmlformats.org/officeDocument/2006/relationships/image" Target="../media/image2.jpeg"/><Relationship Id="rId10" Type="http://schemas.openxmlformats.org/officeDocument/2006/relationships/image" Target="../media/image54.png"/><Relationship Id="rId4" Type="http://schemas.openxmlformats.org/officeDocument/2006/relationships/image" Target="../media/image52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/>
          <p:nvPr/>
        </p:nvPicPr>
        <p:blipFill>
          <a:blip r:embed="rId2"/>
          <a:stretch>
            <a:fillRect/>
          </a:stretch>
        </p:blipFill>
        <p:spPr>
          <a:xfrm>
            <a:off x="-653" y="0"/>
            <a:ext cx="9144086" cy="68579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03" y="4592935"/>
            <a:ext cx="86959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>
                <a:latin typeface="Arial"/>
                <a:cs typeface="Arial"/>
              </a:rPr>
              <a:t>Планы разработок и выхода новых моделей NEXCOM </a:t>
            </a:r>
            <a:endParaRPr lang="ru-RU" sz="2400" b="1" i="1" dirty="0" smtClean="0">
              <a:latin typeface="Arial"/>
              <a:cs typeface="Arial"/>
            </a:endParaRPr>
          </a:p>
          <a:p>
            <a:pPr algn="ctr"/>
            <a:r>
              <a:rPr lang="ru-RU" sz="2400" b="1" i="1" dirty="0" smtClean="0">
                <a:latin typeface="Arial"/>
                <a:cs typeface="Arial"/>
              </a:rPr>
              <a:t>в </a:t>
            </a:r>
            <a:r>
              <a:rPr lang="ru-RU" sz="2400" b="1" i="1" dirty="0">
                <a:latin typeface="Arial"/>
                <a:cs typeface="Arial"/>
              </a:rPr>
              <a:t>2013 году</a:t>
            </a:r>
            <a:endParaRPr lang="en-US" sz="2400" b="1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2865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02419" y="664368"/>
            <a:ext cx="40401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488"/>
              </a:spcBef>
              <a:buClrTx/>
              <a:buFontTx/>
              <a:buNone/>
            </a:pPr>
            <a:r>
              <a:rPr lang="ru-RU" sz="2400" b="1" i="1" u="sng" dirty="0">
                <a:solidFill>
                  <a:srgbClr val="000099"/>
                </a:solidFill>
                <a:cs typeface="新細明體" charset="0"/>
              </a:rPr>
              <a:t>Передняя панель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888706" y="696119"/>
            <a:ext cx="404177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488"/>
              </a:spcBef>
              <a:buClrTx/>
              <a:buFontTx/>
              <a:buNone/>
            </a:pPr>
            <a:r>
              <a:rPr lang="ru-RU" sz="2400" b="1" i="1" u="sng" dirty="0">
                <a:solidFill>
                  <a:srgbClr val="000099"/>
                </a:solidFill>
                <a:cs typeface="新細明體" charset="0"/>
              </a:rPr>
              <a:t>Задняя панель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97" t="17432" r="9834" b="21215"/>
          <a:stretch/>
        </p:blipFill>
        <p:spPr bwMode="auto">
          <a:xfrm>
            <a:off x="581025" y="2750342"/>
            <a:ext cx="3895725" cy="157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77" t="9817" r="5393" b="12753"/>
          <a:stretch/>
        </p:blipFill>
        <p:spPr bwMode="auto">
          <a:xfrm>
            <a:off x="4885530" y="2543175"/>
            <a:ext cx="4044951" cy="188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874668" y="5562599"/>
            <a:ext cx="23050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0320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Tx/>
              <a:buSzPct val="111000"/>
              <a:buFontTx/>
              <a:buNone/>
            </a:pPr>
            <a:r>
              <a:rPr lang="ru-RU" sz="1600" b="1" dirty="0">
                <a:solidFill>
                  <a:srgbClr val="1A1A4D"/>
                </a:solidFill>
                <a:latin typeface="Calibri" charset="0"/>
                <a:cs typeface="新細明體" charset="0"/>
              </a:rPr>
              <a:t>2x RS232/422/485</a:t>
            </a:r>
          </a:p>
        </p:txBody>
      </p:sp>
      <p:cxnSp>
        <p:nvCxnSpPr>
          <p:cNvPr id="13" name="AutoShape 9"/>
          <p:cNvCxnSpPr>
            <a:cxnSpLocks noChangeShapeType="1"/>
          </p:cNvCxnSpPr>
          <p:nvPr/>
        </p:nvCxnSpPr>
        <p:spPr bwMode="auto">
          <a:xfrm>
            <a:off x="8303418" y="3815556"/>
            <a:ext cx="1588" cy="1731962"/>
          </a:xfrm>
          <a:prstGeom prst="straightConnector1">
            <a:avLst/>
          </a:prstGeom>
          <a:noFill/>
          <a:ln w="47520">
            <a:solidFill>
              <a:srgbClr val="660033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4" name="AutoShape 10"/>
          <p:cNvCxnSpPr>
            <a:cxnSpLocks noChangeShapeType="1"/>
          </p:cNvCxnSpPr>
          <p:nvPr/>
        </p:nvCxnSpPr>
        <p:spPr bwMode="auto">
          <a:xfrm flipH="1">
            <a:off x="7722393" y="3815556"/>
            <a:ext cx="3175" cy="1223962"/>
          </a:xfrm>
          <a:prstGeom prst="straightConnector1">
            <a:avLst/>
          </a:prstGeom>
          <a:noFill/>
          <a:ln w="47520">
            <a:solidFill>
              <a:srgbClr val="660033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974681" y="5139531"/>
            <a:ext cx="15160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0320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Tx/>
              <a:buSzPct val="111000"/>
              <a:buFontTx/>
              <a:buNone/>
            </a:pPr>
            <a:r>
              <a:rPr lang="ru-RU" sz="1600" b="1" dirty="0">
                <a:solidFill>
                  <a:srgbClr val="1A1A4D"/>
                </a:solidFill>
                <a:latin typeface="Calibri" charset="0"/>
                <a:cs typeface="新細明體" charset="0"/>
              </a:rPr>
              <a:t>2x RS232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0" y="5491956"/>
            <a:ext cx="422751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0320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Tx/>
              <a:buSzPct val="111000"/>
              <a:buFontTx/>
              <a:buNone/>
            </a:pPr>
            <a:r>
              <a:rPr lang="ru-RU" sz="1600" b="1" dirty="0">
                <a:solidFill>
                  <a:srgbClr val="1A1A4D"/>
                </a:solidFill>
                <a:latin typeface="Calibri" charset="0"/>
                <a:cs typeface="新細明體" charset="0"/>
              </a:rPr>
              <a:t>2x RS232/422/485 с 2.5KV изоляцией</a:t>
            </a:r>
          </a:p>
        </p:txBody>
      </p:sp>
      <p:cxnSp>
        <p:nvCxnSpPr>
          <p:cNvPr id="17" name="AutoShape 13"/>
          <p:cNvCxnSpPr>
            <a:cxnSpLocks noChangeShapeType="1"/>
          </p:cNvCxnSpPr>
          <p:nvPr/>
        </p:nvCxnSpPr>
        <p:spPr bwMode="auto">
          <a:xfrm>
            <a:off x="1534318" y="3744118"/>
            <a:ext cx="1588" cy="1728788"/>
          </a:xfrm>
          <a:prstGeom prst="straightConnector1">
            <a:avLst/>
          </a:prstGeom>
          <a:noFill/>
          <a:ln w="47520">
            <a:solidFill>
              <a:srgbClr val="660033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" name="AutoShape 14"/>
          <p:cNvCxnSpPr>
            <a:cxnSpLocks noChangeShapeType="1"/>
          </p:cNvCxnSpPr>
          <p:nvPr/>
        </p:nvCxnSpPr>
        <p:spPr bwMode="auto">
          <a:xfrm flipH="1">
            <a:off x="5926931" y="3960018"/>
            <a:ext cx="3175" cy="1223963"/>
          </a:xfrm>
          <a:prstGeom prst="straightConnector1">
            <a:avLst/>
          </a:prstGeom>
          <a:noFill/>
          <a:ln w="47520">
            <a:solidFill>
              <a:srgbClr val="660033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5312568" y="5247481"/>
            <a:ext cx="14144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0320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Tx/>
              <a:buSzPct val="111000"/>
              <a:buFontTx/>
              <a:buNone/>
            </a:pPr>
            <a:r>
              <a:rPr lang="ru-RU" sz="1600" b="1">
                <a:solidFill>
                  <a:srgbClr val="1A1A4D"/>
                </a:solidFill>
                <a:latin typeface="Calibri" charset="0"/>
                <a:cs typeface="新細明體" charset="0"/>
              </a:rPr>
              <a:t>1x DVI-I</a:t>
            </a:r>
          </a:p>
          <a:p>
            <a:pPr>
              <a:lnSpc>
                <a:spcPct val="100000"/>
              </a:lnSpc>
              <a:buClrTx/>
              <a:buSzPct val="111000"/>
              <a:buFontTx/>
              <a:buNone/>
            </a:pPr>
            <a:r>
              <a:rPr lang="ru-RU" sz="1600" b="1">
                <a:solidFill>
                  <a:srgbClr val="1A1A4D"/>
                </a:solidFill>
                <a:latin typeface="Calibri" charset="0"/>
                <a:cs typeface="新細明體" charset="0"/>
              </a:rPr>
              <a:t>1x HDMI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4226718" y="4725986"/>
            <a:ext cx="20732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0320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Tx/>
              <a:buSzPct val="111000"/>
              <a:buFontTx/>
              <a:buNone/>
            </a:pPr>
            <a:r>
              <a:rPr lang="ru-RU" sz="1600" b="1" dirty="0">
                <a:solidFill>
                  <a:srgbClr val="1A1A4D"/>
                </a:solidFill>
                <a:latin typeface="Calibri" charset="0"/>
                <a:cs typeface="新細明體" charset="0"/>
              </a:rPr>
              <a:t>Вход 9-36В DC</a:t>
            </a:r>
          </a:p>
        </p:txBody>
      </p:sp>
      <p:cxnSp>
        <p:nvCxnSpPr>
          <p:cNvPr id="21" name="AutoShape 17"/>
          <p:cNvCxnSpPr>
            <a:cxnSpLocks noChangeShapeType="1"/>
          </p:cNvCxnSpPr>
          <p:nvPr/>
        </p:nvCxnSpPr>
        <p:spPr bwMode="auto">
          <a:xfrm flipH="1">
            <a:off x="5420518" y="3960018"/>
            <a:ext cx="3175" cy="719138"/>
          </a:xfrm>
          <a:prstGeom prst="straightConnector1">
            <a:avLst/>
          </a:prstGeom>
          <a:noFill/>
          <a:ln w="47520">
            <a:solidFill>
              <a:srgbClr val="660033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" name="AutoShape 18"/>
          <p:cNvCxnSpPr>
            <a:cxnSpLocks noChangeShapeType="1"/>
          </p:cNvCxnSpPr>
          <p:nvPr/>
        </p:nvCxnSpPr>
        <p:spPr bwMode="auto">
          <a:xfrm flipH="1">
            <a:off x="6788943" y="3456781"/>
            <a:ext cx="3175" cy="1223962"/>
          </a:xfrm>
          <a:prstGeom prst="straightConnector1">
            <a:avLst/>
          </a:prstGeom>
          <a:noFill/>
          <a:ln w="47520">
            <a:solidFill>
              <a:srgbClr val="660033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5576093" y="4661693"/>
            <a:ext cx="220345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0320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lnSpc>
                <a:spcPct val="100000"/>
              </a:lnSpc>
              <a:buClrTx/>
              <a:buSzPct val="111000"/>
              <a:buFontTx/>
              <a:buNone/>
            </a:pPr>
            <a:r>
              <a:rPr lang="ru-RU" sz="1600" b="1">
                <a:solidFill>
                  <a:srgbClr val="1A1A4D"/>
                </a:solidFill>
                <a:latin typeface="Calibri" charset="0"/>
                <a:cs typeface="新細明體" charset="0"/>
              </a:rPr>
              <a:t>2xIntel GbE LAN</a:t>
            </a:r>
          </a:p>
          <a:p>
            <a:pPr algn="ctr">
              <a:lnSpc>
                <a:spcPct val="100000"/>
              </a:lnSpc>
              <a:buClrTx/>
              <a:buSzPct val="111000"/>
              <a:buFontTx/>
              <a:buNone/>
            </a:pPr>
            <a:r>
              <a:rPr lang="ru-RU" sz="1600" b="1">
                <a:solidFill>
                  <a:srgbClr val="1A1A4D"/>
                </a:solidFill>
                <a:latin typeface="Calibri" charset="0"/>
                <a:cs typeface="新細明體" charset="0"/>
              </a:rPr>
              <a:t>4xUSB2.0</a:t>
            </a:r>
          </a:p>
        </p:txBody>
      </p:sp>
      <p:cxnSp>
        <p:nvCxnSpPr>
          <p:cNvPr id="24" name="AutoShape 20"/>
          <p:cNvCxnSpPr>
            <a:cxnSpLocks noChangeShapeType="1"/>
          </p:cNvCxnSpPr>
          <p:nvPr/>
        </p:nvCxnSpPr>
        <p:spPr bwMode="auto">
          <a:xfrm>
            <a:off x="2758281" y="3815556"/>
            <a:ext cx="1587" cy="1150937"/>
          </a:xfrm>
          <a:prstGeom prst="straightConnector1">
            <a:avLst/>
          </a:prstGeom>
          <a:noFill/>
          <a:ln w="47520">
            <a:solidFill>
              <a:srgbClr val="660033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2258218" y="4968081"/>
            <a:ext cx="2630488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0320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Tx/>
              <a:buSzPct val="111000"/>
              <a:buFontTx/>
              <a:buNone/>
            </a:pPr>
            <a:r>
              <a:rPr lang="ru-RU" sz="1600" b="1">
                <a:solidFill>
                  <a:srgbClr val="1A1A4D"/>
                </a:solidFill>
                <a:latin typeface="Calibri" charset="0"/>
                <a:cs typeface="新細明體" charset="0"/>
              </a:rPr>
              <a:t>CFast</a:t>
            </a:r>
          </a:p>
          <a:p>
            <a:pPr>
              <a:lnSpc>
                <a:spcPct val="100000"/>
              </a:lnSpc>
              <a:buClrTx/>
              <a:buSzPct val="111000"/>
              <a:buFontTx/>
              <a:buNone/>
            </a:pPr>
            <a:r>
              <a:rPr lang="ru-RU" sz="1600" b="1">
                <a:solidFill>
                  <a:srgbClr val="1A1A4D"/>
                </a:solidFill>
                <a:latin typeface="Calibri" charset="0"/>
                <a:cs typeface="新細明體" charset="0"/>
              </a:rPr>
              <a:t>Слот для SIM-карты</a:t>
            </a:r>
          </a:p>
        </p:txBody>
      </p:sp>
      <p:cxnSp>
        <p:nvCxnSpPr>
          <p:cNvPr id="26" name="AutoShape 22"/>
          <p:cNvCxnSpPr>
            <a:cxnSpLocks noChangeShapeType="1"/>
          </p:cNvCxnSpPr>
          <p:nvPr/>
        </p:nvCxnSpPr>
        <p:spPr bwMode="auto">
          <a:xfrm>
            <a:off x="2255043" y="3456781"/>
            <a:ext cx="1588" cy="863600"/>
          </a:xfrm>
          <a:prstGeom prst="straightConnector1">
            <a:avLst/>
          </a:prstGeom>
          <a:noFill/>
          <a:ln w="47520">
            <a:solidFill>
              <a:srgbClr val="660033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1515268" y="4383881"/>
            <a:ext cx="134461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0320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Tx/>
              <a:buSzPct val="111000"/>
              <a:buFontTx/>
              <a:buNone/>
            </a:pPr>
            <a:r>
              <a:rPr lang="ru-RU" sz="1600" b="1">
                <a:solidFill>
                  <a:srgbClr val="1A1A4D"/>
                </a:solidFill>
                <a:latin typeface="Calibri" charset="0"/>
                <a:cs typeface="新細明體" charset="0"/>
              </a:rPr>
              <a:t>4x GPI</a:t>
            </a:r>
          </a:p>
          <a:p>
            <a:pPr>
              <a:lnSpc>
                <a:spcPct val="100000"/>
              </a:lnSpc>
              <a:buClrTx/>
              <a:buSzPct val="111000"/>
              <a:buFontTx/>
              <a:buNone/>
            </a:pPr>
            <a:r>
              <a:rPr lang="ru-RU" sz="1600" b="1">
                <a:solidFill>
                  <a:srgbClr val="1A1A4D"/>
                </a:solidFill>
                <a:latin typeface="Calibri" charset="0"/>
                <a:cs typeface="新細明體" charset="0"/>
              </a:rPr>
              <a:t>4x GPO</a:t>
            </a:r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-40482" y="4510881"/>
            <a:ext cx="16049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0320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Tx/>
              <a:buSzPct val="111000"/>
              <a:buFontTx/>
              <a:buNone/>
            </a:pPr>
            <a:r>
              <a:rPr lang="ru-RU" sz="1600" b="1">
                <a:solidFill>
                  <a:srgbClr val="1A1A4D"/>
                </a:solidFill>
                <a:latin typeface="Calibri" charset="0"/>
                <a:cs typeface="新細明體" charset="0"/>
              </a:rPr>
              <a:t>2x USB2.0</a:t>
            </a:r>
          </a:p>
        </p:txBody>
      </p:sp>
      <p:cxnSp>
        <p:nvCxnSpPr>
          <p:cNvPr id="29" name="AutoShape 25"/>
          <p:cNvCxnSpPr>
            <a:cxnSpLocks noChangeShapeType="1"/>
          </p:cNvCxnSpPr>
          <p:nvPr/>
        </p:nvCxnSpPr>
        <p:spPr bwMode="auto">
          <a:xfrm>
            <a:off x="1102518" y="3888581"/>
            <a:ext cx="3175" cy="647700"/>
          </a:xfrm>
          <a:prstGeom prst="straightConnector1">
            <a:avLst/>
          </a:prstGeom>
          <a:noFill/>
          <a:ln w="47520">
            <a:solidFill>
              <a:srgbClr val="660033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30" name="Picture 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5562" y="169752"/>
            <a:ext cx="576262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65881" y="1304131"/>
            <a:ext cx="4083050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285750" indent="-285750">
              <a:buSzPct val="45000"/>
              <a:buFont typeface="Wingdings" charset="2"/>
              <a:buChar char="u"/>
            </a:pPr>
            <a:r>
              <a:rPr lang="ru-RU" sz="1600" b="1" dirty="0" err="1">
                <a:solidFill>
                  <a:srgbClr val="1A1A4D"/>
                </a:solidFill>
                <a:latin typeface="Calibri" charset="0"/>
                <a:cs typeface="新細明體" charset="0"/>
              </a:rPr>
              <a:t>Intel</a:t>
            </a:r>
            <a:r>
              <a:rPr lang="ru-RU" sz="1600" b="1" dirty="0">
                <a:solidFill>
                  <a:srgbClr val="1A1A4D"/>
                </a:solidFill>
                <a:latin typeface="Calibri" charset="0"/>
                <a:cs typeface="新細明體" charset="0"/>
              </a:rPr>
              <a:t>® </a:t>
            </a:r>
            <a:r>
              <a:rPr lang="ru-RU" sz="1600" b="1" dirty="0" err="1">
                <a:solidFill>
                  <a:srgbClr val="1A1A4D"/>
                </a:solidFill>
                <a:latin typeface="Calibri" charset="0"/>
                <a:cs typeface="新細明體" charset="0"/>
              </a:rPr>
              <a:t>Atom</a:t>
            </a:r>
            <a:r>
              <a:rPr lang="ru-RU" sz="1600" b="1" dirty="0">
                <a:solidFill>
                  <a:srgbClr val="1A1A4D"/>
                </a:solidFill>
                <a:latin typeface="Calibri" charset="0"/>
                <a:cs typeface="新細明體" charset="0"/>
              </a:rPr>
              <a:t>™ </a:t>
            </a:r>
            <a:r>
              <a:rPr lang="ru-RU" sz="1600" b="1" dirty="0" err="1">
                <a:solidFill>
                  <a:srgbClr val="1A1A4D"/>
                </a:solidFill>
                <a:latin typeface="Calibri" charset="0"/>
                <a:cs typeface="新細明體" charset="0"/>
              </a:rPr>
              <a:t>Dual</a:t>
            </a:r>
            <a:r>
              <a:rPr lang="ru-RU" sz="1600" b="1" dirty="0">
                <a:solidFill>
                  <a:srgbClr val="1A1A4D"/>
                </a:solidFill>
                <a:latin typeface="Calibri" charset="0"/>
                <a:cs typeface="新細明體" charset="0"/>
              </a:rPr>
              <a:t> </a:t>
            </a:r>
            <a:r>
              <a:rPr lang="ru-RU" sz="1600" b="1" dirty="0" err="1">
                <a:solidFill>
                  <a:srgbClr val="1A1A4D"/>
                </a:solidFill>
                <a:latin typeface="Calibri" charset="0"/>
                <a:cs typeface="新細明體" charset="0"/>
              </a:rPr>
              <a:t>Core</a:t>
            </a:r>
            <a:r>
              <a:rPr lang="ru-RU" sz="1600" b="1" dirty="0">
                <a:solidFill>
                  <a:srgbClr val="1A1A4D"/>
                </a:solidFill>
                <a:latin typeface="Calibri" charset="0"/>
                <a:cs typeface="新細明體" charset="0"/>
              </a:rPr>
              <a:t> D2550 1.86ГГц </a:t>
            </a:r>
          </a:p>
          <a:p>
            <a:pPr>
              <a:buClrTx/>
              <a:buSzPct val="45000"/>
            </a:pPr>
            <a:r>
              <a:rPr lang="ru-RU" sz="1600" b="1" dirty="0">
                <a:solidFill>
                  <a:srgbClr val="1A1A4D"/>
                </a:solidFill>
                <a:latin typeface="Calibri" charset="0"/>
                <a:cs typeface="新細明體" charset="0"/>
              </a:rPr>
              <a:t>(установлен)</a:t>
            </a:r>
          </a:p>
          <a:p>
            <a:pPr marL="285750" indent="-285750">
              <a:buSzPct val="45000"/>
              <a:buFont typeface="Wingdings" charset="2"/>
              <a:buChar char="u"/>
            </a:pPr>
            <a:r>
              <a:rPr lang="ru-RU" sz="1600" b="1" dirty="0" err="1">
                <a:solidFill>
                  <a:srgbClr val="1A1A4D"/>
                </a:solidFill>
                <a:latin typeface="Calibri" charset="0"/>
                <a:cs typeface="新細明體" charset="0"/>
              </a:rPr>
              <a:t>Intel</a:t>
            </a:r>
            <a:r>
              <a:rPr lang="ru-RU" sz="1600" b="1" dirty="0">
                <a:solidFill>
                  <a:srgbClr val="1A1A4D"/>
                </a:solidFill>
                <a:latin typeface="Calibri" charset="0"/>
                <a:cs typeface="新細明體" charset="0"/>
              </a:rPr>
              <a:t>® 82801JIR ICH10 RAID</a:t>
            </a:r>
          </a:p>
          <a:p>
            <a:pPr marL="285750" indent="-285750">
              <a:buSzPct val="45000"/>
              <a:buFont typeface="Wingdings" charset="2"/>
              <a:buChar char="u"/>
            </a:pPr>
            <a:r>
              <a:rPr lang="ru-RU" sz="1600" b="1" dirty="0">
                <a:solidFill>
                  <a:srgbClr val="1A1A4D"/>
                </a:solidFill>
                <a:latin typeface="Calibri" charset="0"/>
                <a:cs typeface="新細明體" charset="0"/>
              </a:rPr>
              <a:t>До 4Гб DDR3 SO-DIMM</a:t>
            </a:r>
          </a:p>
          <a:p>
            <a:pPr marL="285750" indent="-285750">
              <a:buSzPct val="45000"/>
              <a:buFont typeface="Wingdings" charset="2"/>
              <a:buChar char="u"/>
            </a:pPr>
            <a:r>
              <a:rPr lang="ru-RU" sz="1600" b="1" dirty="0">
                <a:solidFill>
                  <a:srgbClr val="1A1A4D"/>
                </a:solidFill>
                <a:latin typeface="Calibri" charset="0"/>
                <a:cs typeface="新細明體" charset="0"/>
              </a:rPr>
              <a:t>6xCOM портов и 6xUSB2.0</a:t>
            </a:r>
          </a:p>
          <a:p>
            <a:pPr marL="285750" indent="-285750">
              <a:buSzPct val="45000"/>
              <a:buFont typeface="Wingdings" charset="2"/>
              <a:buChar char="u"/>
            </a:pPr>
            <a:r>
              <a:rPr lang="ru-RU" sz="1600" b="1" dirty="0">
                <a:solidFill>
                  <a:srgbClr val="1A1A4D"/>
                </a:solidFill>
                <a:latin typeface="Calibri" charset="0"/>
                <a:cs typeface="新細明體" charset="0"/>
              </a:rPr>
              <a:t>GPIO</a:t>
            </a:r>
          </a:p>
        </p:txBody>
      </p:sp>
      <p:sp>
        <p:nvSpPr>
          <p:cNvPr id="32" name="Text Box 28"/>
          <p:cNvSpPr txBox="1">
            <a:spLocks noChangeArrowheads="1"/>
          </p:cNvSpPr>
          <p:nvPr/>
        </p:nvSpPr>
        <p:spPr bwMode="auto">
          <a:xfrm>
            <a:off x="4885531" y="1335881"/>
            <a:ext cx="418465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285750" indent="-285750">
              <a:buSzPct val="45000"/>
              <a:buFont typeface="Wingdings" charset="2"/>
              <a:buChar char="u"/>
            </a:pPr>
            <a:r>
              <a:rPr lang="ru-RU" sz="1600" b="1" dirty="0">
                <a:solidFill>
                  <a:srgbClr val="1A1A4D"/>
                </a:solidFill>
                <a:latin typeface="Calibri" charset="0"/>
                <a:cs typeface="新細明體" charset="0"/>
              </a:rPr>
              <a:t>Отсек для 2.5" HDD </a:t>
            </a:r>
          </a:p>
          <a:p>
            <a:pPr marL="285750" indent="-285750">
              <a:buSzPct val="45000"/>
              <a:buFont typeface="Wingdings" charset="2"/>
              <a:buChar char="u"/>
            </a:pPr>
            <a:r>
              <a:rPr lang="ru-RU" sz="1600" b="1" dirty="0" err="1">
                <a:solidFill>
                  <a:srgbClr val="1A1A4D"/>
                </a:solidFill>
                <a:latin typeface="Calibri" charset="0"/>
                <a:cs typeface="新細明體" charset="0"/>
              </a:rPr>
              <a:t>Mini-PCIe</a:t>
            </a:r>
            <a:r>
              <a:rPr lang="ru-RU" sz="1600" b="1" dirty="0">
                <a:solidFill>
                  <a:srgbClr val="1A1A4D"/>
                </a:solidFill>
                <a:latin typeface="Calibri" charset="0"/>
                <a:cs typeface="新細明體" charset="0"/>
              </a:rPr>
              <a:t> и два отверстия для антенны</a:t>
            </a:r>
          </a:p>
          <a:p>
            <a:pPr marL="285750" indent="-285750">
              <a:buSzPct val="45000"/>
              <a:buFont typeface="Wingdings" charset="2"/>
              <a:buChar char="u"/>
            </a:pPr>
            <a:r>
              <a:rPr lang="ru-RU" sz="1600" b="1" dirty="0">
                <a:solidFill>
                  <a:srgbClr val="1A1A4D"/>
                </a:solidFill>
                <a:latin typeface="Calibri" charset="0"/>
                <a:cs typeface="新細明體" charset="0"/>
              </a:rPr>
              <a:t>Поддержка режима питания ATX, </a:t>
            </a:r>
          </a:p>
          <a:p>
            <a:pPr>
              <a:lnSpc>
                <a:spcPct val="100000"/>
              </a:lnSpc>
              <a:buClrTx/>
              <a:buSzPct val="45000"/>
            </a:pPr>
            <a:r>
              <a:rPr lang="ru-RU" sz="1600" b="1" dirty="0">
                <a:solidFill>
                  <a:srgbClr val="1A1A4D"/>
                </a:solidFill>
                <a:latin typeface="Calibri" charset="0"/>
                <a:cs typeface="新細明體" charset="0"/>
              </a:rPr>
              <a:t>функций </a:t>
            </a:r>
            <a:r>
              <a:rPr lang="ru-RU" sz="1600" b="1" dirty="0" err="1">
                <a:solidFill>
                  <a:srgbClr val="1A1A4D"/>
                </a:solidFill>
                <a:latin typeface="Calibri" charset="0"/>
                <a:cs typeface="新細明體" charset="0"/>
              </a:rPr>
              <a:t>WoL</a:t>
            </a:r>
            <a:r>
              <a:rPr lang="ru-RU" sz="1600" b="1" dirty="0">
                <a:solidFill>
                  <a:srgbClr val="1A1A4D"/>
                </a:solidFill>
                <a:latin typeface="Calibri" charset="0"/>
                <a:cs typeface="新細明體" charset="0"/>
              </a:rPr>
              <a:t>, LAN </a:t>
            </a:r>
            <a:r>
              <a:rPr lang="ru-RU" sz="1600" b="1" dirty="0" err="1">
                <a:solidFill>
                  <a:srgbClr val="1A1A4D"/>
                </a:solidFill>
                <a:latin typeface="Calibri" charset="0"/>
                <a:cs typeface="新細明體" charset="0"/>
              </a:rPr>
              <a:t>teaming</a:t>
            </a:r>
            <a:r>
              <a:rPr lang="ru-RU" sz="1600" b="1" dirty="0">
                <a:solidFill>
                  <a:srgbClr val="1A1A4D"/>
                </a:solidFill>
                <a:latin typeface="Calibri" charset="0"/>
                <a:cs typeface="新細明體" charset="0"/>
              </a:rPr>
              <a:t> и PXE  </a:t>
            </a:r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>
            <a:off x="3729831" y="487362"/>
            <a:ext cx="1282700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sz="2000" b="1" dirty="0">
                <a:solidFill>
                  <a:srgbClr val="000080"/>
                </a:solidFill>
              </a:rPr>
              <a:t>NISE-2200</a:t>
            </a:r>
          </a:p>
        </p:txBody>
      </p:sp>
      <p:pic>
        <p:nvPicPr>
          <p:cNvPr id="34" name="Picture 2" descr="C:\Users\User\Desktop\1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9066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300" y="4014535"/>
            <a:ext cx="2578100" cy="2578100"/>
          </a:xfrm>
          <a:prstGeom prst="rect">
            <a:avLst/>
          </a:prstGeom>
        </p:spPr>
      </p:pic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8241" y="576060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ru-RU" sz="2000" b="1">
                <a:solidFill>
                  <a:srgbClr val="FF420E"/>
                </a:solidFill>
                <a:cs typeface="Arial" charset="0"/>
              </a:rPr>
              <a:t>Встраиваемые компьютеры NEXCOM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1601" y="4078131"/>
            <a:ext cx="2514240" cy="251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101600" y="979303"/>
            <a:ext cx="6674400" cy="334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marL="204788" indent="-204788"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SzPct val="111000"/>
              <a:buFont typeface="Times New Roman" charset="0"/>
              <a:buBlip>
                <a:blip r:embed="rId6"/>
              </a:buBlip>
            </a:pPr>
            <a:r>
              <a:rPr lang="ru-RU" dirty="0">
                <a:cs typeface="新細明體" charset="0"/>
              </a:rPr>
              <a:t>Процессор </a:t>
            </a:r>
            <a:r>
              <a:rPr lang="ru-RU" dirty="0" err="1">
                <a:cs typeface="新細明體" charset="0"/>
              </a:rPr>
              <a:t>Intel</a:t>
            </a:r>
            <a:r>
              <a:rPr lang="ru-RU" dirty="0">
                <a:cs typeface="新細明體" charset="0"/>
              </a:rPr>
              <a:t>® </a:t>
            </a:r>
            <a:r>
              <a:rPr lang="ru-RU" dirty="0" err="1">
                <a:cs typeface="新細明體" charset="0"/>
              </a:rPr>
              <a:t>Atom</a:t>
            </a:r>
            <a:r>
              <a:rPr lang="ru-RU" dirty="0">
                <a:cs typeface="新細明體" charset="0"/>
              </a:rPr>
              <a:t>™ </a:t>
            </a:r>
            <a:r>
              <a:rPr lang="ru-RU" dirty="0" err="1">
                <a:cs typeface="新細明體" charset="0"/>
              </a:rPr>
              <a:t>Dual</a:t>
            </a:r>
            <a:r>
              <a:rPr lang="ru-RU" dirty="0">
                <a:cs typeface="新細明體" charset="0"/>
              </a:rPr>
              <a:t> </a:t>
            </a:r>
            <a:r>
              <a:rPr lang="ru-RU" dirty="0" err="1">
                <a:cs typeface="新細明體" charset="0"/>
              </a:rPr>
              <a:t>Core</a:t>
            </a:r>
            <a:r>
              <a:rPr lang="ru-RU" dirty="0">
                <a:cs typeface="新細明體" charset="0"/>
              </a:rPr>
              <a:t> D2550 1.86ГГц (установлен)</a:t>
            </a:r>
          </a:p>
          <a:p>
            <a:pPr>
              <a:lnSpc>
                <a:spcPct val="100000"/>
              </a:lnSpc>
              <a:buSzPct val="111000"/>
              <a:buFont typeface="Times New Roman" charset="0"/>
              <a:buBlip>
                <a:blip r:embed="rId6"/>
              </a:buBlip>
            </a:pPr>
            <a:r>
              <a:rPr lang="ru-RU" dirty="0" err="1">
                <a:cs typeface="新細明體" charset="0"/>
              </a:rPr>
              <a:t>Intel</a:t>
            </a:r>
            <a:r>
              <a:rPr lang="ru-RU" dirty="0">
                <a:cs typeface="新細明體" charset="0"/>
              </a:rPr>
              <a:t>® 82801JIR ICH10 RAID</a:t>
            </a:r>
          </a:p>
          <a:p>
            <a:pPr>
              <a:lnSpc>
                <a:spcPct val="100000"/>
              </a:lnSpc>
              <a:buSzPct val="111000"/>
              <a:buFont typeface="Times New Roman" charset="0"/>
              <a:buBlip>
                <a:blip r:embed="rId6"/>
              </a:buBlip>
            </a:pPr>
            <a:r>
              <a:rPr lang="ru-RU" dirty="0">
                <a:cs typeface="新細明體" charset="0"/>
              </a:rPr>
              <a:t>DVI-I и DVI-D выходы</a:t>
            </a:r>
          </a:p>
          <a:p>
            <a:pPr>
              <a:lnSpc>
                <a:spcPct val="100000"/>
              </a:lnSpc>
              <a:buSzPct val="111000"/>
              <a:buFont typeface="Times New Roman" charset="0"/>
              <a:buBlip>
                <a:blip r:embed="rId6"/>
              </a:buBlip>
            </a:pPr>
            <a:r>
              <a:rPr lang="ru-RU" dirty="0">
                <a:cs typeface="新細明體" charset="0"/>
              </a:rPr>
              <a:t>4 портов </a:t>
            </a:r>
            <a:r>
              <a:rPr lang="ru-RU" dirty="0" err="1">
                <a:cs typeface="新細明體" charset="0"/>
              </a:rPr>
              <a:t>Intel</a:t>
            </a:r>
            <a:r>
              <a:rPr lang="ru-RU" dirty="0">
                <a:cs typeface="新細明體" charset="0"/>
              </a:rPr>
              <a:t>® 82574IT </a:t>
            </a:r>
            <a:r>
              <a:rPr lang="ru-RU" dirty="0" err="1">
                <a:cs typeface="新細明體" charset="0"/>
              </a:rPr>
              <a:t>GbE</a:t>
            </a:r>
            <a:r>
              <a:rPr lang="ru-RU" dirty="0">
                <a:cs typeface="新細明體" charset="0"/>
              </a:rPr>
              <a:t> LAN</a:t>
            </a:r>
          </a:p>
          <a:p>
            <a:pPr>
              <a:lnSpc>
                <a:spcPct val="100000"/>
              </a:lnSpc>
              <a:buSzPct val="111000"/>
              <a:buFont typeface="Times New Roman" charset="0"/>
              <a:buBlip>
                <a:blip r:embed="rId6"/>
              </a:buBlip>
            </a:pPr>
            <a:r>
              <a:rPr lang="ru-RU" dirty="0">
                <a:cs typeface="新細明體" charset="0"/>
              </a:rPr>
              <a:t>4xCOM: 2xRS-232/422/485  с изоляцией, 2xRS-232/422/485</a:t>
            </a:r>
          </a:p>
          <a:p>
            <a:pPr>
              <a:lnSpc>
                <a:spcPct val="100000"/>
              </a:lnSpc>
              <a:buSzPct val="111000"/>
              <a:buFont typeface="Times New Roman" charset="0"/>
              <a:buBlip>
                <a:blip r:embed="rId6"/>
              </a:buBlip>
            </a:pPr>
            <a:r>
              <a:rPr lang="ru-RU" dirty="0">
                <a:cs typeface="新細明體" charset="0"/>
              </a:rPr>
              <a:t>GPIO</a:t>
            </a:r>
          </a:p>
          <a:p>
            <a:pPr>
              <a:lnSpc>
                <a:spcPct val="100000"/>
              </a:lnSpc>
              <a:buSzPct val="111000"/>
              <a:buFont typeface="Times New Roman" charset="0"/>
              <a:buBlip>
                <a:blip r:embed="rId6"/>
              </a:buBlip>
            </a:pPr>
            <a:r>
              <a:rPr lang="ru-RU" dirty="0">
                <a:cs typeface="新細明體" charset="0"/>
              </a:rPr>
              <a:t>6x USB2.0, внешний разъем для </a:t>
            </a:r>
            <a:r>
              <a:rPr lang="ru-RU" dirty="0" err="1">
                <a:cs typeface="新細明體" charset="0"/>
              </a:rPr>
              <a:t>Cfast</a:t>
            </a:r>
            <a:r>
              <a:rPr lang="ru-RU" dirty="0">
                <a:cs typeface="新細明體" charset="0"/>
              </a:rPr>
              <a:t>, слот для SIM-карты</a:t>
            </a:r>
          </a:p>
          <a:p>
            <a:pPr>
              <a:lnSpc>
                <a:spcPct val="100000"/>
              </a:lnSpc>
              <a:buSzPct val="111000"/>
              <a:buFont typeface="Times New Roman" charset="0"/>
              <a:buBlip>
                <a:blip r:embed="rId6"/>
              </a:buBlip>
            </a:pPr>
            <a:r>
              <a:rPr lang="ru-RU" dirty="0" err="1">
                <a:cs typeface="新細明體" charset="0"/>
              </a:rPr>
              <a:t>Mini-PCIe</a:t>
            </a:r>
            <a:r>
              <a:rPr lang="ru-RU" dirty="0">
                <a:cs typeface="新細明體" charset="0"/>
              </a:rPr>
              <a:t> и два отверстия для антенны</a:t>
            </a:r>
          </a:p>
          <a:p>
            <a:pPr>
              <a:lnSpc>
                <a:spcPct val="100000"/>
              </a:lnSpc>
              <a:buSzPct val="111000"/>
              <a:buFont typeface="Times New Roman" charset="0"/>
              <a:buBlip>
                <a:blip r:embed="rId6"/>
              </a:buBlip>
            </a:pPr>
            <a:r>
              <a:rPr lang="ru-RU" dirty="0">
                <a:cs typeface="新細明體" charset="0"/>
              </a:rPr>
              <a:t>Входное напряжение 9...36В постоянного тока</a:t>
            </a:r>
          </a:p>
          <a:p>
            <a:pPr>
              <a:lnSpc>
                <a:spcPct val="100000"/>
              </a:lnSpc>
              <a:buSzPct val="111000"/>
              <a:buFont typeface="Times New Roman" charset="0"/>
              <a:buBlip>
                <a:blip r:embed="rId6"/>
              </a:buBlip>
            </a:pPr>
            <a:r>
              <a:rPr lang="ru-RU" dirty="0">
                <a:cs typeface="新細明體" charset="0"/>
              </a:rPr>
              <a:t>Поддержка режима питания ATX, функций </a:t>
            </a:r>
            <a:r>
              <a:rPr lang="ru-RU" dirty="0" err="1">
                <a:cs typeface="新細明體" charset="0"/>
              </a:rPr>
              <a:t>WoL</a:t>
            </a:r>
            <a:r>
              <a:rPr lang="ru-RU" dirty="0">
                <a:cs typeface="新細明體" charset="0"/>
              </a:rPr>
              <a:t>, LAN </a:t>
            </a:r>
            <a:r>
              <a:rPr lang="ru-RU" dirty="0" err="1">
                <a:cs typeface="新細明體" charset="0"/>
              </a:rPr>
              <a:t>teaming</a:t>
            </a:r>
            <a:r>
              <a:rPr lang="ru-RU" dirty="0">
                <a:cs typeface="新細明體" charset="0"/>
              </a:rPr>
              <a:t> и PXE</a:t>
            </a:r>
          </a:p>
          <a:p>
            <a:pPr>
              <a:lnSpc>
                <a:spcPct val="100000"/>
              </a:lnSpc>
              <a:buSzPct val="111000"/>
              <a:buFont typeface="Times New Roman" charset="0"/>
              <a:buBlip>
                <a:blip r:embed="rId6"/>
              </a:buBlip>
            </a:pPr>
            <a:r>
              <a:rPr lang="ru-RU" dirty="0">
                <a:cs typeface="新細明體" charset="0"/>
              </a:rPr>
              <a:t> </a:t>
            </a:r>
            <a:r>
              <a:rPr lang="ru-RU" dirty="0">
                <a:solidFill>
                  <a:srgbClr val="FF0000"/>
                </a:solidFill>
                <a:cs typeface="新細明體" charset="0"/>
              </a:rPr>
              <a:t>Расширенный диапазон рабочих температур: -20...+70C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5228640" y="484131"/>
            <a:ext cx="1163520" cy="37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sz="2000" b="1" dirty="0">
                <a:solidFill>
                  <a:srgbClr val="000080"/>
                </a:solidFill>
              </a:rPr>
              <a:t>NISE-2300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pic>
        <p:nvPicPr>
          <p:cNvPr id="11" name="Picture 2" descr="C:\Users\User\Desktop\1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97490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149" y="1827562"/>
            <a:ext cx="3544486" cy="182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150" y="4090513"/>
            <a:ext cx="3544485" cy="1797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5794" y="4156915"/>
            <a:ext cx="3694639" cy="179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5661" y="1923582"/>
            <a:ext cx="3791791" cy="186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圓角矩形 10"/>
          <p:cNvSpPr/>
          <p:nvPr/>
        </p:nvSpPr>
        <p:spPr>
          <a:xfrm>
            <a:off x="1263149" y="1180899"/>
            <a:ext cx="2026151" cy="442674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 prstMaterial="metal">
            <a:bevelT/>
            <a:bevelB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新細明體" charset="-120"/>
                <a:cs typeface="Calibri" pitchFamily="34" charset="0"/>
              </a:rPr>
              <a:t>NISE-2200</a:t>
            </a:r>
            <a:endParaRPr lang="zh-TW" altLang="en-US" sz="2000" b="1" dirty="0" smtClean="0">
              <a:solidFill>
                <a:schemeClr val="bg1"/>
              </a:solidFill>
              <a:latin typeface="Calibri" pitchFamily="34" charset="0"/>
              <a:ea typeface="新細明體" charset="-120"/>
              <a:cs typeface="Calibri" pitchFamily="34" charset="0"/>
            </a:endParaRPr>
          </a:p>
        </p:txBody>
      </p:sp>
      <p:sp>
        <p:nvSpPr>
          <p:cNvPr id="13" name="圓角矩形 11"/>
          <p:cNvSpPr/>
          <p:nvPr/>
        </p:nvSpPr>
        <p:spPr>
          <a:xfrm>
            <a:off x="6063773" y="1213038"/>
            <a:ext cx="1826995" cy="442674"/>
          </a:xfrm>
          <a:prstGeom prst="roundRect">
            <a:avLst/>
          </a:prstGeom>
          <a:solidFill>
            <a:srgbClr val="800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NISE-2300</a:t>
            </a:r>
            <a:endParaRPr lang="zh-TW" altLang="en-US" sz="20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圓角矩形 12"/>
          <p:cNvSpPr/>
          <p:nvPr/>
        </p:nvSpPr>
        <p:spPr>
          <a:xfrm>
            <a:off x="6063773" y="4995914"/>
            <a:ext cx="2017286" cy="648861"/>
          </a:xfrm>
          <a:prstGeom prst="roundRect">
            <a:avLst/>
          </a:prstGeom>
          <a:noFill/>
          <a:ln w="38100">
            <a:solidFill>
              <a:srgbClr val="99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3"/>
          <p:cNvSpPr/>
          <p:nvPr/>
        </p:nvSpPr>
        <p:spPr>
          <a:xfrm>
            <a:off x="1095221" y="4995914"/>
            <a:ext cx="2082360" cy="707848"/>
          </a:xfrm>
          <a:prstGeom prst="roundRect">
            <a:avLst/>
          </a:prstGeom>
          <a:noFill/>
          <a:ln w="38100">
            <a:solidFill>
              <a:srgbClr val="99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501900" y="635763"/>
            <a:ext cx="3877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Сравнение </a:t>
            </a:r>
            <a:r>
              <a:rPr lang="en-US" sz="2000" b="1" dirty="0" smtClean="0">
                <a:solidFill>
                  <a:schemeClr val="tx2"/>
                </a:solidFill>
              </a:rPr>
              <a:t>NISE-2200 </a:t>
            </a:r>
            <a:r>
              <a:rPr lang="ru-RU" sz="2000" b="1" dirty="0" smtClean="0">
                <a:solidFill>
                  <a:schemeClr val="tx2"/>
                </a:solidFill>
              </a:rPr>
              <a:t>и </a:t>
            </a:r>
            <a:r>
              <a:rPr lang="en-US" sz="2000" b="1" dirty="0" smtClean="0">
                <a:solidFill>
                  <a:schemeClr val="tx2"/>
                </a:solidFill>
              </a:rPr>
              <a:t>NISE-2300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16" name="Picture 2" descr="C:\Users\User\Desktop\1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9066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8" name="圓角矩形 12"/>
          <p:cNvSpPr/>
          <p:nvPr/>
        </p:nvSpPr>
        <p:spPr>
          <a:xfrm>
            <a:off x="169124" y="1152144"/>
            <a:ext cx="1747572" cy="443448"/>
          </a:xfrm>
          <a:prstGeom prst="roundRect">
            <a:avLst/>
          </a:prstGeom>
          <a:solidFill>
            <a:srgbClr val="66003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NISE</a:t>
            </a:r>
            <a:r>
              <a:rPr lang="ru-RU" altLang="zh-TW" dirty="0" smtClean="0"/>
              <a:t>-</a:t>
            </a:r>
            <a:r>
              <a:rPr lang="en-US" altLang="zh-TW" dirty="0" smtClean="0"/>
              <a:t>2100</a:t>
            </a:r>
            <a:endParaRPr lang="zh-TW" altLang="en-US" dirty="0"/>
          </a:p>
        </p:txBody>
      </p:sp>
      <p:sp>
        <p:nvSpPr>
          <p:cNvPr id="9" name="圓角矩形 13"/>
          <p:cNvSpPr/>
          <p:nvPr/>
        </p:nvSpPr>
        <p:spPr>
          <a:xfrm>
            <a:off x="5979550" y="1152144"/>
            <a:ext cx="3024336" cy="478448"/>
          </a:xfrm>
          <a:prstGeom prst="roundRect">
            <a:avLst/>
          </a:prstGeom>
          <a:solidFill>
            <a:srgbClr val="9933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NISE</a:t>
            </a:r>
            <a:r>
              <a:rPr lang="ru-RU" altLang="zh-TW" dirty="0" smtClean="0"/>
              <a:t>-</a:t>
            </a:r>
            <a:r>
              <a:rPr lang="en-US" altLang="zh-TW" dirty="0" smtClean="0"/>
              <a:t>2200</a:t>
            </a:r>
            <a:r>
              <a:rPr lang="ru-RU" altLang="zh-TW" dirty="0" smtClean="0"/>
              <a:t> и </a:t>
            </a:r>
            <a:r>
              <a:rPr lang="en-US" altLang="zh-TW" dirty="0" smtClean="0"/>
              <a:t>NISE</a:t>
            </a:r>
            <a:r>
              <a:rPr lang="ru-RU" altLang="zh-TW" dirty="0" smtClean="0"/>
              <a:t>-</a:t>
            </a:r>
            <a:r>
              <a:rPr lang="en-US" altLang="zh-TW" dirty="0" smtClean="0"/>
              <a:t>2300</a:t>
            </a:r>
          </a:p>
        </p:txBody>
      </p:sp>
      <p:sp>
        <p:nvSpPr>
          <p:cNvPr id="10" name="＞形箭號 14"/>
          <p:cNvSpPr/>
          <p:nvPr/>
        </p:nvSpPr>
        <p:spPr>
          <a:xfrm>
            <a:off x="2653400" y="1152144"/>
            <a:ext cx="504056" cy="360040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＞形箭號 15"/>
          <p:cNvSpPr/>
          <p:nvPr/>
        </p:nvSpPr>
        <p:spPr>
          <a:xfrm>
            <a:off x="3085448" y="1152144"/>
            <a:ext cx="504056" cy="360040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＞形箭號 16"/>
          <p:cNvSpPr/>
          <p:nvPr/>
        </p:nvSpPr>
        <p:spPr>
          <a:xfrm>
            <a:off x="3517496" y="1152144"/>
            <a:ext cx="504056" cy="360040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＞形箭號 17"/>
          <p:cNvSpPr/>
          <p:nvPr/>
        </p:nvSpPr>
        <p:spPr>
          <a:xfrm>
            <a:off x="3949544" y="1152144"/>
            <a:ext cx="504056" cy="360040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graphicFrame>
        <p:nvGraphicFramePr>
          <p:cNvPr id="14" name="表格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78008104"/>
              </p:ext>
            </p:extLst>
          </p:nvPr>
        </p:nvGraphicFramePr>
        <p:xfrm>
          <a:off x="1919538" y="1685969"/>
          <a:ext cx="4060012" cy="4051158"/>
        </p:xfrm>
        <a:graphic>
          <a:graphicData uri="http://schemas.openxmlformats.org/drawingml/2006/table">
            <a:tbl>
              <a:tblPr/>
              <a:tblGrid>
                <a:gridCol w="1139938"/>
                <a:gridCol w="1085929"/>
                <a:gridCol w="939800"/>
                <a:gridCol w="894345"/>
              </a:tblGrid>
              <a:tr h="342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Параметр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NISE</a:t>
                      </a:r>
                      <a:r>
                        <a:rPr lang="ru-RU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-</a:t>
                      </a:r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2100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NISE</a:t>
                      </a:r>
                      <a:r>
                        <a:rPr lang="ru-RU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-</a:t>
                      </a:r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2200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NISE</a:t>
                      </a:r>
                      <a:r>
                        <a:rPr lang="ru-RU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-</a:t>
                      </a:r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2300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</a:tr>
              <a:tr h="342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Процессор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D525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D2550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D2550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Память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2G Max.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4G Max.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4G Max.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2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Display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VGA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DVI-I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HDMI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DVI-I</a:t>
                      </a:r>
                    </a:p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DVI-D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7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USB</a:t>
                      </a:r>
                      <a:r>
                        <a:rPr lang="ru-RU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2.0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7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Ethernet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lang="en-US" altLang="zh-TW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7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RS-232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7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RS-232</a:t>
                      </a:r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/422/485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Устройство хранения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CFast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CFast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7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Поддержка</a:t>
                      </a:r>
                      <a:r>
                        <a:rPr lang="ru-RU" sz="1200" b="0" i="0" u="none" strike="noStrike" baseline="0" dirty="0" smtClean="0">
                          <a:solidFill>
                            <a:srgbClr val="FFFFFF"/>
                          </a:solidFill>
                          <a:latin typeface="Calibri"/>
                        </a:rPr>
                        <a:t> </a:t>
                      </a:r>
                    </a:p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Wi</a:t>
                      </a:r>
                      <a:r>
                        <a:rPr lang="ru-RU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-</a:t>
                      </a:r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Fi 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да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Авто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определение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Авто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определение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0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Поддержка </a:t>
                      </a:r>
                      <a:r>
                        <a:rPr lang="en-US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3.5G 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Изменение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спецификации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＞形箭號 21"/>
          <p:cNvSpPr/>
          <p:nvPr/>
        </p:nvSpPr>
        <p:spPr>
          <a:xfrm>
            <a:off x="4381592" y="1152144"/>
            <a:ext cx="504056" cy="360040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6" name="Picture 2" descr="H:\NEXCOM\40G 隨身碟\NEXCOM product picture\Marcom picture\NISE2100\JPG\Small\NISE2100_back_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286" y="4293812"/>
            <a:ext cx="1788410" cy="801208"/>
          </a:xfrm>
          <a:prstGeom prst="rect">
            <a:avLst/>
          </a:prstGeom>
          <a:noFill/>
        </p:spPr>
      </p:pic>
      <p:pic>
        <p:nvPicPr>
          <p:cNvPr id="17" name="Picture 3" descr="H:\NEXCOM\40G 隨身碟\NEXCOM product picture\Marcom picture\NISE2100\JPG\Small\NISE2100_front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862" y="2553322"/>
            <a:ext cx="1617138" cy="724478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704" y="3011661"/>
            <a:ext cx="1835696" cy="91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1345" y="1895941"/>
            <a:ext cx="1872699" cy="958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4701" y="4017278"/>
            <a:ext cx="1918397" cy="97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704" y="5095020"/>
            <a:ext cx="1835696" cy="8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80445" y="597663"/>
            <a:ext cx="4538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Переход от </a:t>
            </a:r>
            <a:r>
              <a:rPr lang="en-US" sz="2000" b="1" dirty="0" smtClean="0">
                <a:solidFill>
                  <a:schemeClr val="tx2"/>
                </a:solidFill>
              </a:rPr>
              <a:t>NISE-2100 </a:t>
            </a:r>
            <a:r>
              <a:rPr lang="ru-RU" sz="2000" b="1" dirty="0" smtClean="0">
                <a:solidFill>
                  <a:schemeClr val="tx2"/>
                </a:solidFill>
              </a:rPr>
              <a:t>к </a:t>
            </a:r>
            <a:r>
              <a:rPr lang="en-US" sz="2000" b="1" dirty="0" smtClean="0">
                <a:solidFill>
                  <a:schemeClr val="tx2"/>
                </a:solidFill>
              </a:rPr>
              <a:t>NISE-2200/2300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23" name="Picture 2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9762" y="1705597"/>
            <a:ext cx="576262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" name="Picture 2" descr="C:\Users\User\Desktop\10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9066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H:\NEXCOM\40G 隨身碟\NEXCOM product picture\Marcom picture\NISE3600E\JPG\Small\NISE-3600E-L4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4800" y="5094508"/>
            <a:ext cx="1584176" cy="861792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888972" y="603991"/>
            <a:ext cx="6408738" cy="5397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zh-TW" sz="2800" b="1" dirty="0" smtClean="0">
                <a:solidFill>
                  <a:schemeClr val="tx2"/>
                </a:solidFill>
              </a:rPr>
              <a:t>Новые модели серии </a:t>
            </a:r>
            <a:r>
              <a:rPr lang="en-US" altLang="zh-TW" sz="2800" b="1" dirty="0" smtClean="0">
                <a:solidFill>
                  <a:schemeClr val="tx2"/>
                </a:solidFill>
              </a:rPr>
              <a:t>NISE</a:t>
            </a:r>
            <a:r>
              <a:rPr lang="ru-RU" altLang="zh-TW" sz="2800" b="1" dirty="0" smtClean="0">
                <a:solidFill>
                  <a:schemeClr val="tx2"/>
                </a:solidFill>
              </a:rPr>
              <a:t>-</a:t>
            </a:r>
            <a:r>
              <a:rPr lang="en-US" altLang="zh-TW" sz="2800" b="1" dirty="0" smtClean="0">
                <a:solidFill>
                  <a:schemeClr val="tx2"/>
                </a:solidFill>
              </a:rPr>
              <a:t>3600</a:t>
            </a:r>
            <a:endParaRPr lang="zh-TW" altLang="en-US" sz="2800" b="1" dirty="0">
              <a:solidFill>
                <a:schemeClr val="tx2"/>
              </a:solidFill>
            </a:endParaRPr>
          </a:p>
        </p:txBody>
      </p:sp>
      <p:graphicFrame>
        <p:nvGraphicFramePr>
          <p:cNvPr id="9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80021001"/>
              </p:ext>
            </p:extLst>
          </p:nvPr>
        </p:nvGraphicFramePr>
        <p:xfrm>
          <a:off x="526728" y="1143763"/>
          <a:ext cx="7861696" cy="3999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Picture 4" descr="H:\NEXCOM\40G 隨身碟\NEXCOM product picture\Marcom picture\NISE3600E\JPG\Small\NISE-3600E-B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2232248" y="5181206"/>
            <a:ext cx="1296144" cy="775094"/>
          </a:xfrm>
          <a:prstGeom prst="rect">
            <a:avLst/>
          </a:prstGeom>
          <a:noFill/>
        </p:spPr>
      </p:pic>
      <p:pic>
        <p:nvPicPr>
          <p:cNvPr id="12" name="Picture 2" descr="D:\NEXCOM Document\Product photo\NISE3640E\IMG_0424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3721100" y="5094508"/>
            <a:ext cx="2039211" cy="980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D:\NEXCOM Document\Product photo\NISE3640E\IMG_0414.JP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6147802" y="5094508"/>
            <a:ext cx="1827798" cy="921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C:\Users\User\Desktop\10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9066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6475" y="2846388"/>
            <a:ext cx="3778250" cy="211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4900" y="3063875"/>
            <a:ext cx="3409950" cy="190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0" name="AutoShape 6"/>
          <p:cNvCxnSpPr>
            <a:cxnSpLocks noChangeShapeType="1"/>
          </p:cNvCxnSpPr>
          <p:nvPr/>
        </p:nvCxnSpPr>
        <p:spPr bwMode="auto">
          <a:xfrm>
            <a:off x="3217863" y="4332288"/>
            <a:ext cx="1587" cy="917575"/>
          </a:xfrm>
          <a:prstGeom prst="straightConnector1">
            <a:avLst/>
          </a:prstGeom>
          <a:noFill/>
          <a:ln w="5076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674938" y="5161757"/>
            <a:ext cx="2109787" cy="64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Ctr="1"/>
          <a:lstStyle>
            <a:lvl1pPr marL="204788" indent="-204788"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>
                <a:srgbClr val="002060"/>
              </a:buClr>
              <a:buSzPct val="111000"/>
              <a:buFont typeface="Times New Roman" charset="0"/>
              <a:buBlip>
                <a:blip r:embed="rId8"/>
              </a:buBlip>
            </a:pPr>
            <a:r>
              <a:rPr lang="ru-RU" b="1" i="1">
                <a:solidFill>
                  <a:srgbClr val="002060"/>
                </a:solidFill>
                <a:latin typeface="Calibri" charset="0"/>
                <a:cs typeface="新細明體" charset="0"/>
              </a:rPr>
              <a:t> CFast</a:t>
            </a:r>
          </a:p>
          <a:p>
            <a:pPr>
              <a:lnSpc>
                <a:spcPct val="100000"/>
              </a:lnSpc>
              <a:buClr>
                <a:srgbClr val="002060"/>
              </a:buClr>
              <a:buSzPct val="111000"/>
              <a:buFont typeface="Times New Roman" charset="0"/>
              <a:buBlip>
                <a:blip r:embed="rId8"/>
              </a:buBlip>
            </a:pPr>
            <a:r>
              <a:rPr lang="ru-RU" b="1" i="1">
                <a:solidFill>
                  <a:srgbClr val="002060"/>
                </a:solidFill>
                <a:latin typeface="Calibri" charset="0"/>
                <a:cs typeface="新細明體" charset="0"/>
              </a:rPr>
              <a:t> SIM card holder</a:t>
            </a:r>
          </a:p>
        </p:txBody>
      </p:sp>
      <p:cxnSp>
        <p:nvCxnSpPr>
          <p:cNvPr id="12" name="AutoShape 8"/>
          <p:cNvCxnSpPr>
            <a:cxnSpLocks noChangeShapeType="1"/>
          </p:cNvCxnSpPr>
          <p:nvPr/>
        </p:nvCxnSpPr>
        <p:spPr bwMode="auto">
          <a:xfrm>
            <a:off x="1743075" y="4446588"/>
            <a:ext cx="1588" cy="747712"/>
          </a:xfrm>
          <a:prstGeom prst="straightConnector1">
            <a:avLst/>
          </a:prstGeom>
          <a:noFill/>
          <a:ln w="5076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08013" y="5194300"/>
            <a:ext cx="16271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Ctr="1"/>
          <a:lstStyle>
            <a:lvl1pPr marL="204788" indent="-204788"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>
                <a:srgbClr val="002060"/>
              </a:buClr>
              <a:buSzPct val="111000"/>
              <a:buFont typeface="Times New Roman" charset="0"/>
              <a:buBlip>
                <a:blip r:embed="rId8"/>
              </a:buBlip>
            </a:pPr>
            <a:r>
              <a:rPr lang="ru-RU" b="1" i="1" dirty="0">
                <a:solidFill>
                  <a:srgbClr val="002060"/>
                </a:solidFill>
                <a:latin typeface="Calibri" charset="0"/>
                <a:cs typeface="新細明體" charset="0"/>
              </a:rPr>
              <a:t> 2x USB3.0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044574" y="5636419"/>
            <a:ext cx="2138363" cy="31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Ctr="1"/>
          <a:lstStyle>
            <a:lvl1pPr marL="204788" indent="-204788"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>
                <a:srgbClr val="002060"/>
              </a:buClr>
              <a:buSzPct val="111000"/>
              <a:buFont typeface="Times New Roman" charset="0"/>
              <a:buBlip>
                <a:blip r:embed="rId8"/>
              </a:buBlip>
            </a:pPr>
            <a:r>
              <a:rPr lang="ru-RU" b="1" i="1">
                <a:solidFill>
                  <a:srgbClr val="002060"/>
                </a:solidFill>
                <a:latin typeface="Calibri" charset="0"/>
                <a:cs typeface="新細明體" charset="0"/>
              </a:rPr>
              <a:t> 2x Display Port</a:t>
            </a:r>
          </a:p>
        </p:txBody>
      </p:sp>
      <p:cxnSp>
        <p:nvCxnSpPr>
          <p:cNvPr id="15" name="AutoShape 11"/>
          <p:cNvCxnSpPr>
            <a:cxnSpLocks noChangeShapeType="1"/>
          </p:cNvCxnSpPr>
          <p:nvPr/>
        </p:nvCxnSpPr>
        <p:spPr bwMode="auto">
          <a:xfrm>
            <a:off x="2236788" y="4297363"/>
            <a:ext cx="1587" cy="1320800"/>
          </a:xfrm>
          <a:prstGeom prst="straightConnector1">
            <a:avLst/>
          </a:prstGeom>
          <a:noFill/>
          <a:ln w="5076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6" name="AutoShape 12"/>
          <p:cNvCxnSpPr>
            <a:cxnSpLocks noChangeShapeType="1"/>
          </p:cNvCxnSpPr>
          <p:nvPr/>
        </p:nvCxnSpPr>
        <p:spPr bwMode="auto">
          <a:xfrm flipV="1">
            <a:off x="2235200" y="3074988"/>
            <a:ext cx="1588" cy="974725"/>
          </a:xfrm>
          <a:prstGeom prst="straightConnector1">
            <a:avLst/>
          </a:prstGeom>
          <a:noFill/>
          <a:ln w="5076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866775" y="2386013"/>
            <a:ext cx="2755900" cy="6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Ctr="1"/>
          <a:lstStyle>
            <a:lvl1pPr marL="204788" indent="-204788"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>
                <a:srgbClr val="002060"/>
              </a:buClr>
              <a:buSzPct val="111000"/>
              <a:buFont typeface="Times New Roman" charset="0"/>
              <a:buBlip>
                <a:blip r:embed="rId8"/>
              </a:buBlip>
            </a:pPr>
            <a:r>
              <a:rPr lang="ru-RU" b="1" i="1" dirty="0">
                <a:solidFill>
                  <a:srgbClr val="002060"/>
                </a:solidFill>
                <a:latin typeface="Calibri" charset="0"/>
                <a:cs typeface="新細明體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charset="0"/>
                <a:cs typeface="新細明體" charset="0"/>
              </a:rPr>
              <a:t>Antenna</a:t>
            </a:r>
            <a:r>
              <a:rPr lang="ru-RU" b="1" i="1" dirty="0">
                <a:solidFill>
                  <a:srgbClr val="002060"/>
                </a:solidFill>
                <a:latin typeface="Calibri" charset="0"/>
                <a:cs typeface="新細明體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charset="0"/>
                <a:cs typeface="新細明體" charset="0"/>
              </a:rPr>
              <a:t>holes</a:t>
            </a:r>
            <a:endParaRPr lang="ru-RU" b="1" i="1" dirty="0">
              <a:solidFill>
                <a:srgbClr val="002060"/>
              </a:solidFill>
              <a:latin typeface="Calibri" charset="0"/>
              <a:cs typeface="新細明體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b="1" i="1" dirty="0">
                <a:solidFill>
                  <a:srgbClr val="002060"/>
                </a:solidFill>
                <a:latin typeface="Calibri" charset="0"/>
                <a:cs typeface="新細明體" charset="0"/>
              </a:rPr>
              <a:t>    (</a:t>
            </a:r>
            <a:r>
              <a:rPr lang="ru-RU" b="1" i="1" dirty="0" err="1">
                <a:solidFill>
                  <a:srgbClr val="002060"/>
                </a:solidFill>
                <a:latin typeface="Calibri" charset="0"/>
                <a:cs typeface="新細明體" charset="0"/>
              </a:rPr>
              <a:t>WiFi</a:t>
            </a:r>
            <a:r>
              <a:rPr lang="ru-RU" b="1" i="1" dirty="0">
                <a:solidFill>
                  <a:srgbClr val="002060"/>
                </a:solidFill>
                <a:latin typeface="Calibri" charset="0"/>
                <a:cs typeface="新細明體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charset="0"/>
                <a:cs typeface="新細明體" charset="0"/>
              </a:rPr>
              <a:t>or</a:t>
            </a:r>
            <a:r>
              <a:rPr lang="ru-RU" b="1" i="1" dirty="0">
                <a:solidFill>
                  <a:srgbClr val="002060"/>
                </a:solidFill>
                <a:latin typeface="Calibri" charset="0"/>
                <a:cs typeface="新細明體" charset="0"/>
              </a:rPr>
              <a:t> 3.5G)</a:t>
            </a:r>
          </a:p>
        </p:txBody>
      </p:sp>
      <p:cxnSp>
        <p:nvCxnSpPr>
          <p:cNvPr id="18" name="AutoShape 14"/>
          <p:cNvCxnSpPr>
            <a:cxnSpLocks noChangeShapeType="1"/>
          </p:cNvCxnSpPr>
          <p:nvPr/>
        </p:nvCxnSpPr>
        <p:spPr bwMode="auto">
          <a:xfrm>
            <a:off x="6661150" y="4503738"/>
            <a:ext cx="3175" cy="746125"/>
          </a:xfrm>
          <a:prstGeom prst="straightConnector1">
            <a:avLst/>
          </a:prstGeom>
          <a:noFill/>
          <a:ln w="5076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5655469" y="5249863"/>
            <a:ext cx="201771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Ctr="1"/>
          <a:lstStyle>
            <a:lvl1pPr marL="204788" indent="-204788"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>
                <a:srgbClr val="002060"/>
              </a:buClr>
              <a:buSzPct val="111000"/>
              <a:buFont typeface="Times New Roman" charset="0"/>
              <a:buBlip>
                <a:blip r:embed="rId8"/>
              </a:buBlip>
            </a:pPr>
            <a:r>
              <a:rPr lang="ru-RU" b="1" i="1" dirty="0">
                <a:solidFill>
                  <a:srgbClr val="002060"/>
                </a:solidFill>
                <a:latin typeface="Calibri" charset="0"/>
                <a:cs typeface="新細明體" charset="0"/>
              </a:rPr>
              <a:t> 2x USB3.0</a:t>
            </a:r>
          </a:p>
          <a:p>
            <a:pPr>
              <a:lnSpc>
                <a:spcPct val="100000"/>
              </a:lnSpc>
              <a:buClr>
                <a:srgbClr val="002060"/>
              </a:buClr>
              <a:buSzPct val="111000"/>
              <a:buFont typeface="Times New Roman" charset="0"/>
              <a:buBlip>
                <a:blip r:embed="rId8"/>
              </a:buBlip>
            </a:pPr>
            <a:r>
              <a:rPr lang="ru-RU" b="1" i="1" dirty="0">
                <a:solidFill>
                  <a:srgbClr val="002060"/>
                </a:solidFill>
                <a:latin typeface="Calibri" charset="0"/>
                <a:cs typeface="新細明體" charset="0"/>
              </a:rPr>
              <a:t> 2x USB2.0</a:t>
            </a:r>
          </a:p>
        </p:txBody>
      </p:sp>
      <p:cxnSp>
        <p:nvCxnSpPr>
          <p:cNvPr id="20" name="AutoShape 16"/>
          <p:cNvCxnSpPr>
            <a:cxnSpLocks noChangeShapeType="1"/>
          </p:cNvCxnSpPr>
          <p:nvPr/>
        </p:nvCxnSpPr>
        <p:spPr bwMode="auto">
          <a:xfrm>
            <a:off x="7451725" y="4511675"/>
            <a:ext cx="3175" cy="746125"/>
          </a:xfrm>
          <a:prstGeom prst="straightConnector1">
            <a:avLst/>
          </a:prstGeom>
          <a:noFill/>
          <a:ln w="5076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7134224" y="5200650"/>
            <a:ext cx="160337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Ctr="1"/>
          <a:lstStyle>
            <a:lvl1pPr marL="204788" indent="-204788"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>
                <a:srgbClr val="002060"/>
              </a:buClr>
              <a:buSzPct val="111000"/>
              <a:buFont typeface="Times New Roman" charset="0"/>
              <a:buBlip>
                <a:blip r:embed="rId8"/>
              </a:buBlip>
            </a:pPr>
            <a:r>
              <a:rPr lang="ru-RU" b="1" i="1" dirty="0">
                <a:solidFill>
                  <a:srgbClr val="002060"/>
                </a:solidFill>
                <a:latin typeface="Calibri" charset="0"/>
                <a:cs typeface="新細明體" charset="0"/>
              </a:rPr>
              <a:t> 1x VGA</a:t>
            </a:r>
          </a:p>
          <a:p>
            <a:pPr>
              <a:lnSpc>
                <a:spcPct val="100000"/>
              </a:lnSpc>
              <a:buClr>
                <a:srgbClr val="002060"/>
              </a:buClr>
              <a:buSzPct val="111000"/>
              <a:buFont typeface="Times New Roman" charset="0"/>
              <a:buBlip>
                <a:blip r:embed="rId8"/>
              </a:buBlip>
            </a:pPr>
            <a:r>
              <a:rPr lang="ru-RU" b="1" i="1" dirty="0">
                <a:solidFill>
                  <a:srgbClr val="002060"/>
                </a:solidFill>
                <a:latin typeface="Calibri" charset="0"/>
                <a:cs typeface="新細明體" charset="0"/>
              </a:rPr>
              <a:t> 1x DVI-D</a:t>
            </a:r>
          </a:p>
        </p:txBody>
      </p:sp>
      <p:cxnSp>
        <p:nvCxnSpPr>
          <p:cNvPr id="22" name="AutoShape 18"/>
          <p:cNvCxnSpPr>
            <a:cxnSpLocks noChangeShapeType="1"/>
          </p:cNvCxnSpPr>
          <p:nvPr/>
        </p:nvCxnSpPr>
        <p:spPr bwMode="auto">
          <a:xfrm flipV="1">
            <a:off x="5799138" y="3132138"/>
            <a:ext cx="1587" cy="860425"/>
          </a:xfrm>
          <a:prstGeom prst="straightConnector1">
            <a:avLst/>
          </a:prstGeom>
          <a:noFill/>
          <a:ln w="5076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4472782" y="2327276"/>
            <a:ext cx="2271712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Ctr="1"/>
          <a:lstStyle>
            <a:lvl1pPr marL="204788" indent="-204788"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>
                <a:srgbClr val="002060"/>
              </a:buClr>
              <a:buSzPct val="111000"/>
              <a:buFont typeface="Times New Roman" charset="0"/>
              <a:buBlip>
                <a:blip r:embed="rId8"/>
              </a:buBlip>
            </a:pPr>
            <a:r>
              <a:rPr lang="ru-RU" b="1" i="1" dirty="0">
                <a:solidFill>
                  <a:srgbClr val="002060"/>
                </a:solidFill>
                <a:latin typeface="Calibri" charset="0"/>
                <a:cs typeface="新細明體" charset="0"/>
              </a:rPr>
              <a:t> 5x RS232</a:t>
            </a:r>
          </a:p>
          <a:p>
            <a:pPr>
              <a:lnSpc>
                <a:spcPct val="100000"/>
              </a:lnSpc>
              <a:buClr>
                <a:srgbClr val="002060"/>
              </a:buClr>
              <a:buSzPct val="111000"/>
              <a:buFont typeface="Times New Roman" charset="0"/>
              <a:buBlip>
                <a:blip r:embed="rId8"/>
              </a:buBlip>
            </a:pPr>
            <a:r>
              <a:rPr lang="ru-RU" b="1" i="1" dirty="0">
                <a:solidFill>
                  <a:srgbClr val="002060"/>
                </a:solidFill>
                <a:latin typeface="Calibri" charset="0"/>
                <a:cs typeface="新細明體" charset="0"/>
              </a:rPr>
              <a:t> 1x RS232/422/485</a:t>
            </a:r>
          </a:p>
        </p:txBody>
      </p:sp>
      <p:cxnSp>
        <p:nvCxnSpPr>
          <p:cNvPr id="24" name="AutoShape 20"/>
          <p:cNvCxnSpPr>
            <a:cxnSpLocks noChangeShapeType="1"/>
          </p:cNvCxnSpPr>
          <p:nvPr/>
        </p:nvCxnSpPr>
        <p:spPr bwMode="auto">
          <a:xfrm>
            <a:off x="5608638" y="4395788"/>
            <a:ext cx="1587" cy="746125"/>
          </a:xfrm>
          <a:prstGeom prst="straightConnector1">
            <a:avLst/>
          </a:prstGeom>
          <a:noFill/>
          <a:ln w="5076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4805363" y="5242720"/>
            <a:ext cx="133985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Ctr="1"/>
          <a:lstStyle>
            <a:lvl1pPr marL="204788" indent="-204788"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>
                <a:srgbClr val="002060"/>
              </a:buClr>
              <a:buSzPct val="111000"/>
              <a:buFont typeface="Times New Roman" charset="0"/>
              <a:buBlip>
                <a:blip r:embed="rId8"/>
              </a:buBlip>
            </a:pPr>
            <a:r>
              <a:rPr lang="ru-RU" b="1" i="1" dirty="0">
                <a:solidFill>
                  <a:srgbClr val="002060"/>
                </a:solidFill>
                <a:latin typeface="Calibri" charset="0"/>
                <a:cs typeface="新細明體" charset="0"/>
              </a:rPr>
              <a:t> 9</a:t>
            </a:r>
            <a:r>
              <a:rPr lang="ru-RU" b="1" i="1" dirty="0" smtClean="0">
                <a:solidFill>
                  <a:srgbClr val="002060"/>
                </a:solidFill>
                <a:latin typeface="Calibri" charset="0"/>
                <a:cs typeface="新細明體" charset="0"/>
              </a:rPr>
              <a:t>~30V </a:t>
            </a:r>
            <a:endParaRPr lang="ru-RU" b="1" i="1" dirty="0">
              <a:solidFill>
                <a:srgbClr val="002060"/>
              </a:solidFill>
              <a:latin typeface="Calibri" charset="0"/>
              <a:cs typeface="新細明體" charset="0"/>
            </a:endParaRP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b="1" i="1" dirty="0">
                <a:solidFill>
                  <a:srgbClr val="002060"/>
                </a:solidFill>
                <a:latin typeface="Calibri" charset="0"/>
                <a:cs typeface="新細明體" charset="0"/>
              </a:rPr>
              <a:t>    DC IN</a:t>
            </a:r>
          </a:p>
        </p:txBody>
      </p:sp>
      <p:cxnSp>
        <p:nvCxnSpPr>
          <p:cNvPr id="26" name="AutoShape 22"/>
          <p:cNvCxnSpPr>
            <a:cxnSpLocks noChangeShapeType="1"/>
          </p:cNvCxnSpPr>
          <p:nvPr/>
        </p:nvCxnSpPr>
        <p:spPr bwMode="auto">
          <a:xfrm flipV="1">
            <a:off x="6842125" y="2959100"/>
            <a:ext cx="1588" cy="1090613"/>
          </a:xfrm>
          <a:prstGeom prst="straightConnector1">
            <a:avLst/>
          </a:prstGeom>
          <a:noFill/>
          <a:ln w="5076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6472238" y="2616201"/>
            <a:ext cx="22653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Ctr="1"/>
          <a:lstStyle>
            <a:lvl1pPr marL="204788" indent="-204788"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>
                <a:srgbClr val="002060"/>
              </a:buClr>
              <a:buSzPct val="111000"/>
              <a:buFont typeface="Times New Roman" charset="0"/>
              <a:buBlip>
                <a:blip r:embed="rId8"/>
              </a:buBlip>
            </a:pPr>
            <a:r>
              <a:rPr lang="ru-RU" b="1" i="1" dirty="0">
                <a:solidFill>
                  <a:srgbClr val="002060"/>
                </a:solidFill>
                <a:latin typeface="Calibri" charset="0"/>
                <a:cs typeface="新細明體" charset="0"/>
              </a:rPr>
              <a:t> 2x </a:t>
            </a:r>
            <a:r>
              <a:rPr lang="ru-RU" b="1" i="1" dirty="0" err="1">
                <a:solidFill>
                  <a:srgbClr val="002060"/>
                </a:solidFill>
                <a:latin typeface="Calibri" charset="0"/>
                <a:cs typeface="新細明體" charset="0"/>
              </a:rPr>
              <a:t>Intel</a:t>
            </a:r>
            <a:r>
              <a:rPr lang="ru-RU" b="1" i="1" dirty="0">
                <a:solidFill>
                  <a:srgbClr val="002060"/>
                </a:solidFill>
                <a:latin typeface="Calibri" charset="0"/>
                <a:cs typeface="新細明體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Calibri" charset="0"/>
                <a:cs typeface="新細明體" charset="0"/>
              </a:rPr>
              <a:t>GbE</a:t>
            </a:r>
            <a:r>
              <a:rPr lang="ru-RU" b="1" i="1" dirty="0">
                <a:solidFill>
                  <a:srgbClr val="002060"/>
                </a:solidFill>
                <a:latin typeface="Calibri" charset="0"/>
                <a:cs typeface="新細明體" charset="0"/>
              </a:rPr>
              <a:t> LAN</a:t>
            </a:r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38100" y="936625"/>
            <a:ext cx="50038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285750" indent="-285750">
              <a:buSzPct val="45000"/>
              <a:buFont typeface="Wingdings" charset="2"/>
              <a:buChar char="u"/>
            </a:pPr>
            <a:r>
              <a:rPr lang="ru-RU" b="1" dirty="0"/>
              <a:t>Поддержка процессоров </a:t>
            </a:r>
            <a:r>
              <a:rPr lang="ru-RU" b="1" dirty="0" err="1"/>
              <a:t>Intel</a:t>
            </a:r>
            <a:r>
              <a:rPr lang="ru-RU" b="1" dirty="0"/>
              <a:t>® </a:t>
            </a:r>
            <a:r>
              <a:rPr lang="ru-RU" b="1" dirty="0" err="1"/>
              <a:t>Core</a:t>
            </a:r>
            <a:r>
              <a:rPr lang="ru-RU" b="1" dirty="0"/>
              <a:t>™ i7/i5/i3 </a:t>
            </a:r>
            <a:r>
              <a:rPr lang="ru-RU" b="1" dirty="0" err="1"/>
              <a:t>Dual</a:t>
            </a:r>
            <a:r>
              <a:rPr lang="ru-RU" b="1" dirty="0"/>
              <a:t> </a:t>
            </a:r>
            <a:r>
              <a:rPr lang="ru-RU" b="1" dirty="0" err="1"/>
              <a:t>Core</a:t>
            </a:r>
            <a:r>
              <a:rPr lang="ru-RU" b="1" dirty="0"/>
              <a:t> с QM77 PCH </a:t>
            </a:r>
          </a:p>
          <a:p>
            <a:pPr marL="285750" indent="-285750">
              <a:buSzPct val="45000"/>
              <a:buFont typeface="Wingdings" charset="2"/>
              <a:buChar char="u"/>
            </a:pPr>
            <a:r>
              <a:rPr lang="ru-RU" b="1" dirty="0"/>
              <a:t>4xUSB3.0 и 2xUSB2.0</a:t>
            </a:r>
          </a:p>
          <a:p>
            <a:pPr marL="285750" indent="-285750">
              <a:buSzPct val="45000"/>
              <a:buFont typeface="Wingdings" charset="2"/>
              <a:buChar char="u"/>
            </a:pPr>
            <a:r>
              <a:rPr lang="ru-RU" b="1" dirty="0"/>
              <a:t>Порты </a:t>
            </a:r>
            <a:r>
              <a:rPr lang="ru-RU" b="1" dirty="0" err="1"/>
              <a:t>Intel</a:t>
            </a:r>
            <a:r>
              <a:rPr lang="ru-RU" b="1" dirty="0"/>
              <a:t>® </a:t>
            </a:r>
            <a:r>
              <a:rPr lang="ru-RU" b="1" dirty="0" err="1"/>
              <a:t>GbE</a:t>
            </a:r>
            <a:r>
              <a:rPr lang="ru-RU" b="1" dirty="0"/>
              <a:t> LAN</a:t>
            </a:r>
          </a:p>
          <a:p>
            <a:pPr marL="285750" indent="-285750">
              <a:buSzPct val="45000"/>
              <a:buFont typeface="Wingdings" charset="2"/>
              <a:buChar char="u"/>
            </a:pPr>
            <a:r>
              <a:rPr lang="ru-RU" b="1" dirty="0"/>
              <a:t>1xVGA и 1xDVI-D выходы, 2xDisplay </a:t>
            </a:r>
            <a:r>
              <a:rPr lang="ru-RU" b="1" dirty="0" err="1"/>
              <a:t>Port</a:t>
            </a:r>
            <a:endParaRPr lang="ru-RU" b="1" dirty="0"/>
          </a:p>
          <a:p>
            <a:pPr>
              <a:buClrTx/>
              <a:buFontTx/>
              <a:buNone/>
            </a:pPr>
            <a:endParaRPr lang="ru-RU" b="1" dirty="0"/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4978400" y="989013"/>
            <a:ext cx="4116388" cy="133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285750" indent="-285750">
              <a:lnSpc>
                <a:spcPct val="92000"/>
              </a:lnSpc>
              <a:buSzPct val="45000"/>
              <a:buFont typeface="Wingdings" charset="2"/>
              <a:buChar char="u"/>
            </a:pPr>
            <a:r>
              <a:rPr lang="ru-RU" b="1" dirty="0">
                <a:cs typeface="Arial" charset="0"/>
              </a:rPr>
              <a:t>5xRS-232 и 1xRS-232/422/485</a:t>
            </a:r>
          </a:p>
          <a:p>
            <a:pPr marL="285750" indent="-285750">
              <a:lnSpc>
                <a:spcPct val="92000"/>
              </a:lnSpc>
              <a:buSzPct val="45000"/>
              <a:buFont typeface="Wingdings" charset="2"/>
              <a:buChar char="u"/>
            </a:pPr>
            <a:r>
              <a:rPr lang="ru-RU" b="1" dirty="0">
                <a:cs typeface="Arial" charset="0"/>
              </a:rPr>
              <a:t>разъем </a:t>
            </a:r>
            <a:r>
              <a:rPr lang="ru-RU" b="1" dirty="0" err="1">
                <a:cs typeface="Arial" charset="0"/>
              </a:rPr>
              <a:t>CFast</a:t>
            </a:r>
            <a:endParaRPr lang="ru-RU" b="1" dirty="0">
              <a:cs typeface="Arial" charset="0"/>
            </a:endParaRPr>
          </a:p>
          <a:p>
            <a:pPr marL="285750" indent="-285750">
              <a:lnSpc>
                <a:spcPct val="92000"/>
              </a:lnSpc>
              <a:buSzPct val="45000"/>
              <a:buFont typeface="Wingdings" charset="2"/>
              <a:buChar char="u"/>
            </a:pPr>
            <a:r>
              <a:rPr lang="ru-RU" b="1" dirty="0">
                <a:cs typeface="Arial" charset="0"/>
              </a:rPr>
              <a:t>Входное напряжение 9...30В DC</a:t>
            </a:r>
          </a:p>
          <a:p>
            <a:pPr marL="285750" indent="-285750">
              <a:lnSpc>
                <a:spcPct val="92000"/>
              </a:lnSpc>
              <a:buSzPct val="45000"/>
              <a:buFont typeface="Wingdings" charset="2"/>
              <a:buChar char="u"/>
            </a:pPr>
            <a:r>
              <a:rPr lang="ru-RU" b="1" dirty="0">
                <a:cs typeface="Arial" charset="0"/>
              </a:rPr>
              <a:t>функции PXE/</a:t>
            </a:r>
            <a:r>
              <a:rPr lang="ru-RU" b="1" dirty="0" err="1">
                <a:cs typeface="Arial" charset="0"/>
              </a:rPr>
              <a:t>WoL</a:t>
            </a:r>
            <a:endParaRPr lang="ru-RU" b="1" dirty="0">
              <a:cs typeface="Arial" charset="0"/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3622674" y="519113"/>
            <a:ext cx="1711325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sz="2400" b="1" dirty="0">
                <a:solidFill>
                  <a:srgbClr val="000080"/>
                </a:solidFill>
              </a:rPr>
              <a:t>NISE-3600E</a:t>
            </a:r>
          </a:p>
        </p:txBody>
      </p:sp>
      <p:pic>
        <p:nvPicPr>
          <p:cNvPr id="31" name="Picture 2" descr="C:\Users\User\Desktop\1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9066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pic>
        <p:nvPicPr>
          <p:cNvPr id="8" name="Picture 3" descr="H:\NEXCOM\40G 隨身碟\NEXCOM product picture\Marcom picture\NISE3600E\JPG\Small\NISE-3600E-L45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478752" y="1478234"/>
            <a:ext cx="2643648" cy="1438145"/>
          </a:xfrm>
          <a:prstGeom prst="rect">
            <a:avLst/>
          </a:prstGeom>
          <a:noFill/>
        </p:spPr>
      </p:pic>
      <p:graphicFrame>
        <p:nvGraphicFramePr>
          <p:cNvPr id="9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532304"/>
              </p:ext>
            </p:extLst>
          </p:nvPr>
        </p:nvGraphicFramePr>
        <p:xfrm>
          <a:off x="4596284" y="2916381"/>
          <a:ext cx="3888432" cy="1080119"/>
        </p:xfrm>
        <a:graphic>
          <a:graphicData uri="http://schemas.openxmlformats.org/drawingml/2006/table">
            <a:tbl>
              <a:tblPr/>
              <a:tblGrid>
                <a:gridCol w="866444"/>
                <a:gridCol w="517753"/>
                <a:gridCol w="834745"/>
                <a:gridCol w="834745"/>
                <a:gridCol w="834745"/>
              </a:tblGrid>
              <a:tr h="22911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Sandy Bridge (2rd Generation)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Кэш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TDP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2291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Процессор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Ядра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Частота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054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i5-2510E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2.5GHz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3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B810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1.6GHz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69969367"/>
              </p:ext>
            </p:extLst>
          </p:nvPr>
        </p:nvGraphicFramePr>
        <p:xfrm>
          <a:off x="159872" y="2916379"/>
          <a:ext cx="3744415" cy="1080121"/>
        </p:xfrm>
        <a:graphic>
          <a:graphicData uri="http://schemas.openxmlformats.org/drawingml/2006/table">
            <a:tbl>
              <a:tblPr/>
              <a:tblGrid>
                <a:gridCol w="834354"/>
                <a:gridCol w="498577"/>
                <a:gridCol w="803828"/>
                <a:gridCol w="803828"/>
                <a:gridCol w="803828"/>
              </a:tblGrid>
              <a:tr h="20809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Ivy Bridge (3rd Generation)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Кэш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TDP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2080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Процессор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Ядра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Частота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765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i5-3610ME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2.7GHz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3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i3-3120ME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2.4GHz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文字方塊 18"/>
          <p:cNvSpPr txBox="1"/>
          <p:nvPr/>
        </p:nvSpPr>
        <p:spPr>
          <a:xfrm>
            <a:off x="248772" y="917352"/>
            <a:ext cx="912301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u"/>
            </a:pPr>
            <a:r>
              <a:rPr lang="en-US" altLang="zh-TW" b="1" dirty="0" smtClean="0">
                <a:solidFill>
                  <a:srgbClr val="FF0000"/>
                </a:solidFill>
                <a:latin typeface="Arial"/>
                <a:cs typeface="Arial"/>
              </a:rPr>
              <a:t> Socket </a:t>
            </a:r>
            <a:r>
              <a:rPr lang="ru-RU" altLang="zh-TW" b="1" dirty="0" smtClean="0">
                <a:latin typeface="Arial"/>
                <a:cs typeface="Arial"/>
              </a:rPr>
              <a:t>платформа</a:t>
            </a:r>
            <a:r>
              <a:rPr lang="en-US" altLang="zh-TW" b="1" dirty="0" smtClean="0">
                <a:latin typeface="Arial"/>
                <a:cs typeface="Arial"/>
              </a:rPr>
              <a:t>:  </a:t>
            </a:r>
            <a:r>
              <a:rPr lang="ru-RU" altLang="zh-TW" b="1" dirty="0" smtClean="0">
                <a:latin typeface="Arial"/>
                <a:cs typeface="Arial"/>
              </a:rPr>
              <a:t>поддержка </a:t>
            </a:r>
            <a:r>
              <a:rPr lang="en-US" altLang="zh-TW" b="1" dirty="0" smtClean="0">
                <a:latin typeface="Arial"/>
                <a:cs typeface="Arial"/>
              </a:rPr>
              <a:t>CPU </a:t>
            </a:r>
            <a:r>
              <a:rPr lang="ru-RU" altLang="zh-TW" b="1" dirty="0" smtClean="0">
                <a:latin typeface="Arial"/>
                <a:cs typeface="Arial"/>
              </a:rPr>
              <a:t>и </a:t>
            </a:r>
            <a:r>
              <a:rPr lang="en-US" altLang="zh-TW" b="1" dirty="0" smtClean="0">
                <a:latin typeface="Arial"/>
                <a:cs typeface="Arial"/>
              </a:rPr>
              <a:t>Ivy (3</a:t>
            </a:r>
            <a:r>
              <a:rPr lang="en-US" altLang="zh-TW" b="1" baseline="30000" dirty="0" smtClean="0">
                <a:latin typeface="Arial"/>
                <a:cs typeface="Arial"/>
              </a:rPr>
              <a:t>rd</a:t>
            </a:r>
            <a:r>
              <a:rPr lang="en-US" altLang="zh-TW" b="1" dirty="0" smtClean="0">
                <a:latin typeface="Arial"/>
                <a:cs typeface="Arial"/>
              </a:rPr>
              <a:t> Gen)</a:t>
            </a:r>
            <a:r>
              <a:rPr lang="ru-RU" altLang="zh-TW" b="1" dirty="0" smtClean="0">
                <a:latin typeface="Arial"/>
                <a:cs typeface="Arial"/>
              </a:rPr>
              <a:t>, и</a:t>
            </a:r>
            <a:r>
              <a:rPr lang="en-US" altLang="zh-TW" b="1" dirty="0" smtClean="0">
                <a:latin typeface="Arial"/>
                <a:cs typeface="Arial"/>
              </a:rPr>
              <a:t> Sandy Bridge (2</a:t>
            </a:r>
            <a:r>
              <a:rPr lang="en-US" altLang="zh-TW" b="1" baseline="30000" dirty="0" smtClean="0">
                <a:latin typeface="Arial"/>
                <a:cs typeface="Arial"/>
              </a:rPr>
              <a:t>nd</a:t>
            </a:r>
            <a:r>
              <a:rPr lang="en-US" altLang="zh-TW" b="1" dirty="0" smtClean="0">
                <a:latin typeface="Arial"/>
                <a:cs typeface="Arial"/>
              </a:rPr>
              <a:t> Gen)</a:t>
            </a:r>
          </a:p>
          <a:p>
            <a:pPr marL="285750" indent="-285750">
              <a:buFont typeface="Wingdings" charset="2"/>
              <a:buChar char="u"/>
            </a:pPr>
            <a:r>
              <a:rPr lang="en-US" altLang="zh-TW" b="1" dirty="0" smtClean="0">
                <a:latin typeface="Arial"/>
                <a:cs typeface="Arial"/>
              </a:rPr>
              <a:t> </a:t>
            </a:r>
            <a:r>
              <a:rPr lang="en-US" altLang="zh-TW" b="1" dirty="0" smtClean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lang="ru-RU" altLang="zh-TW" b="1" dirty="0" smtClean="0">
                <a:solidFill>
                  <a:srgbClr val="FF0000"/>
                </a:solidFill>
                <a:latin typeface="Arial"/>
                <a:cs typeface="Arial"/>
              </a:rPr>
              <a:t> независимых дисплея:</a:t>
            </a:r>
            <a:r>
              <a:rPr lang="en-US" altLang="zh-TW" b="1" dirty="0" smtClean="0">
                <a:solidFill>
                  <a:srgbClr val="FF0000"/>
                </a:solidFill>
                <a:latin typeface="Arial"/>
                <a:cs typeface="Arial"/>
              </a:rPr>
              <a:t> 2xDP </a:t>
            </a:r>
            <a:r>
              <a:rPr lang="ru-RU" altLang="zh-TW" b="1" dirty="0" smtClean="0">
                <a:solidFill>
                  <a:srgbClr val="FF0000"/>
                </a:solidFill>
                <a:latin typeface="Arial"/>
                <a:cs typeface="Arial"/>
              </a:rPr>
              <a:t>с</a:t>
            </a:r>
            <a:r>
              <a:rPr lang="en-US" altLang="zh-TW" b="1" dirty="0" smtClean="0">
                <a:solidFill>
                  <a:srgbClr val="FF0000"/>
                </a:solidFill>
                <a:latin typeface="Arial"/>
                <a:cs typeface="Arial"/>
              </a:rPr>
              <a:t> 1x VGA </a:t>
            </a:r>
            <a:r>
              <a:rPr lang="ru-RU" altLang="zh-TW" b="1" dirty="0" smtClean="0">
                <a:solidFill>
                  <a:srgbClr val="FF0000"/>
                </a:solidFill>
                <a:latin typeface="Arial"/>
                <a:cs typeface="Arial"/>
              </a:rPr>
              <a:t>или</a:t>
            </a:r>
            <a:r>
              <a:rPr lang="en-US" altLang="zh-TW" b="1" dirty="0" smtClean="0">
                <a:solidFill>
                  <a:srgbClr val="FF0000"/>
                </a:solidFill>
                <a:latin typeface="Arial"/>
                <a:cs typeface="Arial"/>
              </a:rPr>
              <a:t> 1x DVI-D</a:t>
            </a:r>
          </a:p>
          <a:p>
            <a:pPr marL="285750" indent="-285750">
              <a:buFont typeface="Wingdings" charset="2"/>
              <a:buChar char="u"/>
            </a:pPr>
            <a:r>
              <a:rPr lang="en-US" altLang="zh-TW" b="1" dirty="0" smtClean="0">
                <a:latin typeface="Arial"/>
                <a:cs typeface="Arial"/>
              </a:rPr>
              <a:t> Max. </a:t>
            </a:r>
            <a:r>
              <a:rPr lang="en-US" altLang="zh-TW" b="1" dirty="0" smtClean="0">
                <a:solidFill>
                  <a:srgbClr val="FF0000"/>
                </a:solidFill>
                <a:latin typeface="Arial"/>
                <a:cs typeface="Arial"/>
              </a:rPr>
              <a:t>2x PCIex4</a:t>
            </a:r>
            <a:r>
              <a:rPr lang="en-US" altLang="zh-TW" b="1" dirty="0" smtClean="0">
                <a:latin typeface="Arial"/>
                <a:cs typeface="Arial"/>
              </a:rPr>
              <a:t> </a:t>
            </a:r>
            <a:r>
              <a:rPr lang="ru-RU" altLang="zh-TW" b="1" dirty="0" smtClean="0">
                <a:latin typeface="Arial"/>
                <a:cs typeface="Arial"/>
              </a:rPr>
              <a:t>слота расширения</a:t>
            </a:r>
            <a:endParaRPr lang="en-US" altLang="zh-TW" b="1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u"/>
            </a:pPr>
            <a:r>
              <a:rPr lang="en-US" altLang="zh-TW" b="1" dirty="0" smtClean="0">
                <a:latin typeface="Arial"/>
                <a:cs typeface="Arial"/>
              </a:rPr>
              <a:t> </a:t>
            </a:r>
            <a:r>
              <a:rPr lang="en-US" altLang="zh-TW" b="1" dirty="0" smtClean="0">
                <a:solidFill>
                  <a:srgbClr val="FF0000"/>
                </a:solidFill>
                <a:latin typeface="Arial"/>
                <a:cs typeface="Arial"/>
              </a:rPr>
              <a:t>4x USB3.0 </a:t>
            </a:r>
            <a:r>
              <a:rPr lang="en-US" altLang="zh-TW" b="1" dirty="0" smtClean="0">
                <a:latin typeface="Arial"/>
                <a:cs typeface="Arial"/>
              </a:rPr>
              <a:t>(10x </a:t>
            </a:r>
            <a:r>
              <a:rPr lang="ru-RU" altLang="zh-TW" b="1" dirty="0" smtClean="0">
                <a:latin typeface="Arial"/>
                <a:cs typeface="Arial"/>
              </a:rPr>
              <a:t>скорость передачи данных</a:t>
            </a:r>
            <a:r>
              <a:rPr lang="en-US" altLang="zh-TW" b="1" dirty="0" smtClean="0">
                <a:latin typeface="Arial"/>
                <a:cs typeface="Arial"/>
              </a:rPr>
              <a:t> USB2.0)</a:t>
            </a:r>
          </a:p>
          <a:p>
            <a:pPr marL="285750" indent="-285750">
              <a:buFont typeface="Wingdings" charset="2"/>
              <a:buChar char="u"/>
            </a:pPr>
            <a:r>
              <a:rPr lang="en-US" altLang="zh-TW" b="1" dirty="0" smtClean="0">
                <a:latin typeface="Arial"/>
                <a:cs typeface="Arial"/>
              </a:rPr>
              <a:t> </a:t>
            </a:r>
            <a:r>
              <a:rPr lang="en-US" altLang="zh-TW" b="1" dirty="0" smtClean="0">
                <a:solidFill>
                  <a:srgbClr val="FF0000"/>
                </a:solidFill>
                <a:latin typeface="Arial"/>
                <a:cs typeface="Arial"/>
              </a:rPr>
              <a:t>2x SATA3.0 </a:t>
            </a:r>
            <a:r>
              <a:rPr lang="en-US" altLang="zh-TW" b="1" dirty="0" smtClean="0">
                <a:latin typeface="Arial"/>
                <a:cs typeface="Arial"/>
              </a:rPr>
              <a:t>(</a:t>
            </a:r>
            <a:r>
              <a:rPr lang="ru-RU" altLang="zh-TW" b="1" dirty="0" smtClean="0">
                <a:latin typeface="Arial"/>
                <a:cs typeface="Arial"/>
              </a:rPr>
              <a:t>скорость </a:t>
            </a:r>
            <a:r>
              <a:rPr lang="en-US" altLang="zh-TW" b="1" dirty="0" smtClean="0">
                <a:latin typeface="Arial"/>
                <a:cs typeface="Arial"/>
              </a:rPr>
              <a:t>6 </a:t>
            </a:r>
            <a:r>
              <a:rPr lang="ru-RU" altLang="zh-TW" b="1" dirty="0" smtClean="0">
                <a:latin typeface="Arial"/>
                <a:cs typeface="Arial"/>
              </a:rPr>
              <a:t>Гб</a:t>
            </a:r>
            <a:r>
              <a:rPr lang="en-US" altLang="zh-TW" b="1" dirty="0" smtClean="0">
                <a:latin typeface="Arial"/>
                <a:cs typeface="Arial"/>
              </a:rPr>
              <a:t>/</a:t>
            </a:r>
            <a:r>
              <a:rPr lang="ru-RU" altLang="zh-TW" b="1" dirty="0" smtClean="0">
                <a:latin typeface="Arial"/>
                <a:cs typeface="Arial"/>
              </a:rPr>
              <a:t>с</a:t>
            </a:r>
            <a:r>
              <a:rPr lang="en-US" altLang="zh-TW" b="1" dirty="0" smtClean="0">
                <a:latin typeface="Arial"/>
                <a:cs typeface="Arial"/>
              </a:rPr>
              <a:t>)</a:t>
            </a:r>
          </a:p>
          <a:p>
            <a:pPr marL="285750" indent="-285750">
              <a:buFont typeface="Wingdings" charset="2"/>
              <a:buChar char="u"/>
            </a:pPr>
            <a:r>
              <a:rPr lang="en-US" altLang="zh-TW" b="1" dirty="0" smtClean="0">
                <a:latin typeface="Arial"/>
                <a:cs typeface="Arial"/>
              </a:rPr>
              <a:t> </a:t>
            </a:r>
            <a:r>
              <a:rPr lang="ru-RU" altLang="zh-TW" b="1" dirty="0" smtClean="0">
                <a:latin typeface="Arial"/>
                <a:cs typeface="Arial"/>
              </a:rPr>
              <a:t>вход </a:t>
            </a:r>
            <a:r>
              <a:rPr lang="en-US" altLang="zh-TW" b="1" dirty="0" smtClean="0">
                <a:latin typeface="Arial"/>
                <a:cs typeface="Arial"/>
              </a:rPr>
              <a:t>9~30</a:t>
            </a:r>
            <a:r>
              <a:rPr lang="ru-RU" altLang="zh-TW" b="1" dirty="0" smtClean="0">
                <a:latin typeface="Arial"/>
                <a:cs typeface="Arial"/>
              </a:rPr>
              <a:t>В</a:t>
            </a:r>
            <a:r>
              <a:rPr lang="en-US" altLang="zh-TW" b="1" dirty="0" smtClean="0">
                <a:latin typeface="Arial"/>
                <a:cs typeface="Arial"/>
              </a:rPr>
              <a:t> DC</a:t>
            </a:r>
            <a:endParaRPr lang="zh-TW" altLang="en-US" b="1" dirty="0">
              <a:latin typeface="Arial"/>
              <a:cs typeface="Arial"/>
            </a:endParaRPr>
          </a:p>
        </p:txBody>
      </p:sp>
      <p:pic>
        <p:nvPicPr>
          <p:cNvPr id="12" name="Picture 4" descr="H:\NEXCOM\40G 隨身碟\NEXCOM product picture\Marcom picture\NISE3600E\JPG\Small\NISE-3600E-B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753906" y="4336513"/>
            <a:ext cx="2368494" cy="1416359"/>
          </a:xfrm>
          <a:prstGeom prst="rect">
            <a:avLst/>
          </a:prstGeom>
          <a:noFill/>
        </p:spPr>
      </p:pic>
      <p:graphicFrame>
        <p:nvGraphicFramePr>
          <p:cNvPr id="13" name="內容版面配置區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33170804"/>
              </p:ext>
            </p:extLst>
          </p:nvPr>
        </p:nvGraphicFramePr>
        <p:xfrm>
          <a:off x="159872" y="4192270"/>
          <a:ext cx="6291728" cy="1764030"/>
        </p:xfrm>
        <a:graphic>
          <a:graphicData uri="http://schemas.openxmlformats.org/drawingml/2006/table">
            <a:tbl>
              <a:tblPr/>
              <a:tblGrid>
                <a:gridCol w="1414928"/>
                <a:gridCol w="1157630"/>
                <a:gridCol w="1258320"/>
                <a:gridCol w="1258320"/>
                <a:gridCol w="1202530"/>
              </a:tblGrid>
              <a:tr h="2132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FFFFFF"/>
                          </a:solidFill>
                          <a:latin typeface="Calibri" pitchFamily="34" charset="0"/>
                        </a:rPr>
                        <a:t>Слоты расширения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FFFFFF"/>
                          </a:solidFill>
                          <a:latin typeface="Calibri" pitchFamily="34" charset="0"/>
                        </a:rPr>
                        <a:t>1 слот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FFFFFF"/>
                          </a:solidFill>
                          <a:latin typeface="Calibri" pitchFamily="34" charset="0"/>
                        </a:rPr>
                        <a:t>2 слота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132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FFFFFF"/>
                          </a:solidFill>
                          <a:latin typeface="Calibri" pitchFamily="34" charset="0"/>
                        </a:rPr>
                        <a:t>модели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FFFFFF"/>
                          </a:solidFill>
                          <a:latin typeface="Calibri" pitchFamily="34" charset="0"/>
                        </a:rPr>
                        <a:t>NISE</a:t>
                      </a:r>
                      <a:r>
                        <a:rPr lang="ru-RU" sz="1600" b="0" i="0" u="none" strike="noStrike" dirty="0" smtClean="0">
                          <a:solidFill>
                            <a:srgbClr val="FFFFFF"/>
                          </a:solidFill>
                          <a:latin typeface="Calibri" pitchFamily="34" charset="0"/>
                        </a:rPr>
                        <a:t>-</a:t>
                      </a:r>
                      <a:r>
                        <a:rPr lang="en-US" sz="1600" b="0" i="0" u="none" strike="noStrike" dirty="0" smtClean="0">
                          <a:solidFill>
                            <a:srgbClr val="FFFFFF"/>
                          </a:solidFill>
                          <a:latin typeface="Calibri" pitchFamily="34" charset="0"/>
                        </a:rPr>
                        <a:t>3600E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49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FFFFFF"/>
                          </a:solidFill>
                          <a:latin typeface="Calibri" pitchFamily="34" charset="0"/>
                        </a:rPr>
                        <a:t>NISE</a:t>
                      </a:r>
                      <a:r>
                        <a:rPr lang="ru-RU" sz="1600" b="0" i="0" u="none" strike="noStrike" dirty="0" smtClean="0">
                          <a:solidFill>
                            <a:srgbClr val="FFFFFF"/>
                          </a:solidFill>
                          <a:latin typeface="Calibri" pitchFamily="34" charset="0"/>
                        </a:rPr>
                        <a:t>-</a:t>
                      </a:r>
                      <a:r>
                        <a:rPr lang="en-US" sz="1600" b="0" i="0" u="none" strike="noStrike" dirty="0" smtClean="0">
                          <a:solidFill>
                            <a:srgbClr val="FFFFFF"/>
                          </a:solidFill>
                          <a:latin typeface="Calibri" pitchFamily="34" charset="0"/>
                        </a:rPr>
                        <a:t>3600E2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FFFFFF"/>
                          </a:solidFill>
                          <a:latin typeface="Calibri" pitchFamily="34" charset="0"/>
                        </a:rPr>
                        <a:t>NISE</a:t>
                      </a:r>
                      <a:r>
                        <a:rPr lang="ru-RU" sz="1600" b="0" i="0" u="none" strike="noStrike" dirty="0" smtClean="0">
                          <a:solidFill>
                            <a:srgbClr val="FFFFFF"/>
                          </a:solidFill>
                          <a:latin typeface="Calibri" pitchFamily="34" charset="0"/>
                        </a:rPr>
                        <a:t>-</a:t>
                      </a:r>
                      <a:r>
                        <a:rPr lang="en-US" sz="1600" b="0" i="0" u="none" strike="noStrike" dirty="0" smtClean="0">
                          <a:solidFill>
                            <a:srgbClr val="FFFFFF"/>
                          </a:solidFill>
                          <a:latin typeface="Calibri" pitchFamily="34" charset="0"/>
                        </a:rPr>
                        <a:t>3600P2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FFFFFF"/>
                          </a:solidFill>
                          <a:latin typeface="Calibri" pitchFamily="34" charset="0"/>
                        </a:rPr>
                        <a:t>NISE</a:t>
                      </a:r>
                      <a:r>
                        <a:rPr lang="ru-RU" sz="1600" b="0" i="0" u="none" strike="noStrike" dirty="0" smtClean="0">
                          <a:solidFill>
                            <a:srgbClr val="FFFFFF"/>
                          </a:solidFill>
                          <a:latin typeface="Calibri" pitchFamily="34" charset="0"/>
                        </a:rPr>
                        <a:t>-</a:t>
                      </a:r>
                      <a:r>
                        <a:rPr lang="en-US" sz="1600" b="0" i="0" u="none" strike="noStrike" dirty="0" smtClean="0">
                          <a:solidFill>
                            <a:srgbClr val="FFFFFF"/>
                          </a:solidFill>
                          <a:latin typeface="Calibri" pitchFamily="34" charset="0"/>
                        </a:rPr>
                        <a:t>3600P2E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6091"/>
                    </a:solidFill>
                  </a:tcPr>
                </a:tc>
              </a:tr>
              <a:tr h="2132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1x PCIex4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v</a:t>
                      </a:r>
                      <a:r>
                        <a:rPr lang="zh-TW" altLang="en-US" sz="1600" b="1" i="0" u="none" strike="noStrike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</a:t>
                      </a:r>
                      <a:endParaRPr lang="zh-TW" altLang="en-US" sz="1600" b="1" i="0" u="none" strike="noStrike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i="0" u="none" strike="noStrike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i="0" u="none" strike="noStrike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i="0" u="none" strike="noStrike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altLang="zh-TW" sz="1600" b="1" i="0" u="none" strike="noStrike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v</a:t>
                      </a:r>
                      <a:endParaRPr lang="zh-TW" altLang="en-US" sz="1600" b="1" i="0" u="none" strike="noStrike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</a:tr>
              <a:tr h="2132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2x PCIex4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i="0" u="none" strike="noStrike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v</a:t>
                      </a:r>
                      <a:r>
                        <a:rPr lang="zh-TW" altLang="en-US" sz="1600" b="1" i="0" u="none" strike="noStrike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</a:t>
                      </a:r>
                      <a:endParaRPr lang="zh-TW" altLang="en-US" sz="1600" b="1" i="0" u="none" strike="noStrike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i="0" u="none" strike="noStrike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i="0" u="none" strike="noStrike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2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2x PCI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i="0" u="none" strike="noStrike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i="0" u="none" strike="noStrike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v</a:t>
                      </a:r>
                      <a:r>
                        <a:rPr lang="zh-TW" altLang="en-US" sz="1600" b="1" i="0" u="none" strike="noStrike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</a:t>
                      </a:r>
                      <a:endParaRPr lang="zh-TW" altLang="en-US" sz="1600" b="1" i="0" u="none" strike="noStrike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i="0" u="none" strike="noStrike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2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1x PCI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i="0" u="none" strike="noStrike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i="0" u="none" strike="noStrike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i="0" u="none" strike="noStrike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i="0" u="none" strike="noStrike" dirty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altLang="zh-TW" sz="1600" b="1" i="0" u="none" strike="noStrike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v</a:t>
                      </a:r>
                      <a:endParaRPr lang="zh-TW" altLang="en-US" sz="1600" b="1" i="0" u="none" strike="noStrike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92300" y="456450"/>
            <a:ext cx="4007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1F497D"/>
                </a:solidFill>
                <a:latin typeface="Arial"/>
                <a:cs typeface="Arial"/>
              </a:rPr>
              <a:t>Особенности </a:t>
            </a:r>
            <a:r>
              <a:rPr lang="en-US" sz="2400" b="1" dirty="0" smtClean="0">
                <a:solidFill>
                  <a:srgbClr val="1F497D"/>
                </a:solidFill>
                <a:latin typeface="Arial"/>
                <a:cs typeface="Arial"/>
              </a:rPr>
              <a:t>NISE-3600E</a:t>
            </a:r>
            <a:endParaRPr lang="en-US" sz="2400" b="1" dirty="0">
              <a:solidFill>
                <a:srgbClr val="1F497D"/>
              </a:solidFill>
              <a:latin typeface="Arial"/>
              <a:cs typeface="Arial"/>
            </a:endParaRPr>
          </a:p>
        </p:txBody>
      </p:sp>
      <p:pic>
        <p:nvPicPr>
          <p:cNvPr id="14" name="Picture 2" descr="C:\Users\User\Desktop\1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133639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pic>
        <p:nvPicPr>
          <p:cNvPr id="8" name="Picture 3" descr="D:\NEXCOM Document\Product photo\NISE3640E\IMG_0421.JPG"/>
          <p:cNvPicPr>
            <a:picLocks noChangeAspect="1" noChangeArrowheads="1"/>
          </p:cNvPicPr>
          <p:nvPr/>
        </p:nvPicPr>
        <p:blipFill>
          <a:blip r:embed="rId6" cstate="print"/>
          <a:srcRect l="10237" t="25200" r="6289" b="16400"/>
          <a:stretch>
            <a:fillRect/>
          </a:stretch>
        </p:blipFill>
        <p:spPr bwMode="auto">
          <a:xfrm>
            <a:off x="180111" y="2561058"/>
            <a:ext cx="4248472" cy="2229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4" descr="D:\NEXCOM Document\Product photo\NISE3640E\IMG_0411.JPG"/>
          <p:cNvPicPr>
            <a:picLocks noChangeAspect="1" noChangeArrowheads="1"/>
          </p:cNvPicPr>
          <p:nvPr/>
        </p:nvPicPr>
        <p:blipFill>
          <a:blip r:embed="rId7" cstate="print"/>
          <a:srcRect l="10237" t="25200" r="5501" b="17450"/>
          <a:stretch>
            <a:fillRect/>
          </a:stretch>
        </p:blipFill>
        <p:spPr bwMode="auto">
          <a:xfrm>
            <a:off x="4428582" y="2585428"/>
            <a:ext cx="4319329" cy="2204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文字方塊 6"/>
          <p:cNvSpPr txBox="1"/>
          <p:nvPr/>
        </p:nvSpPr>
        <p:spPr>
          <a:xfrm>
            <a:off x="4023415" y="5617746"/>
            <a:ext cx="1945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Blip>
                <a:blip r:embed="rId8"/>
              </a:buBlip>
            </a:pPr>
            <a:r>
              <a:rPr lang="en-US" altLang="zh-TW" sz="16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2x RS232/422/485</a:t>
            </a:r>
          </a:p>
        </p:txBody>
      </p:sp>
      <p:cxnSp>
        <p:nvCxnSpPr>
          <p:cNvPr id="11" name="直線單箭頭接點 7"/>
          <p:cNvCxnSpPr/>
          <p:nvPr/>
        </p:nvCxnSpPr>
        <p:spPr>
          <a:xfrm>
            <a:off x="5364686" y="3593540"/>
            <a:ext cx="0" cy="1713453"/>
          </a:xfrm>
          <a:prstGeom prst="straightConnector1">
            <a:avLst/>
          </a:prstGeom>
          <a:ln w="47625">
            <a:solidFill>
              <a:srgbClr val="660033"/>
            </a:solidFill>
            <a:prstDash val="solid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8"/>
          <p:cNvCxnSpPr/>
          <p:nvPr/>
        </p:nvCxnSpPr>
        <p:spPr>
          <a:xfrm>
            <a:off x="6444806" y="3593540"/>
            <a:ext cx="0" cy="1429707"/>
          </a:xfrm>
          <a:prstGeom prst="straightConnector1">
            <a:avLst/>
          </a:prstGeom>
          <a:ln w="47625">
            <a:solidFill>
              <a:srgbClr val="660033"/>
            </a:solidFill>
            <a:prstDash val="solid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9"/>
          <p:cNvSpPr txBox="1"/>
          <p:nvPr/>
        </p:nvSpPr>
        <p:spPr>
          <a:xfrm>
            <a:off x="4356574" y="5306993"/>
            <a:ext cx="1143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Blip>
                <a:blip r:embed="rId8"/>
              </a:buBlip>
            </a:pPr>
            <a:r>
              <a:rPr lang="en-US" altLang="zh-TW" sz="1600" b="1" u="sng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> 4x RS232</a:t>
            </a:r>
            <a:endParaRPr lang="zh-TW" altLang="en-US" sz="1600" b="1" u="sng" dirty="0">
              <a:solidFill>
                <a:srgbClr val="99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4" name="直線單箭頭接點 10"/>
          <p:cNvCxnSpPr/>
          <p:nvPr/>
        </p:nvCxnSpPr>
        <p:spPr>
          <a:xfrm>
            <a:off x="5940750" y="3881572"/>
            <a:ext cx="28006" cy="1648981"/>
          </a:xfrm>
          <a:prstGeom prst="straightConnector1">
            <a:avLst/>
          </a:prstGeom>
          <a:ln w="47625">
            <a:solidFill>
              <a:srgbClr val="660033"/>
            </a:solidFill>
            <a:prstDash val="solid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1"/>
          <p:cNvSpPr txBox="1"/>
          <p:nvPr/>
        </p:nvSpPr>
        <p:spPr>
          <a:xfrm>
            <a:off x="6303035" y="4945778"/>
            <a:ext cx="749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Blip>
                <a:blip r:embed="rId8"/>
              </a:buBlip>
            </a:pPr>
            <a:r>
              <a:rPr lang="en-US" altLang="zh-TW" sz="1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VGA</a:t>
            </a:r>
          </a:p>
          <a:p>
            <a:pPr>
              <a:buBlip>
                <a:blip r:embed="rId8"/>
              </a:buBlip>
            </a:pPr>
            <a:r>
              <a:rPr lang="en-US" altLang="zh-TW" sz="1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DVI</a:t>
            </a:r>
          </a:p>
        </p:txBody>
      </p:sp>
      <p:sp>
        <p:nvSpPr>
          <p:cNvPr id="16" name="文字方塊 12"/>
          <p:cNvSpPr txBox="1"/>
          <p:nvPr/>
        </p:nvSpPr>
        <p:spPr>
          <a:xfrm>
            <a:off x="4068542" y="4968439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Blip>
                <a:blip r:embed="rId8"/>
              </a:buBlip>
            </a:pPr>
            <a:r>
              <a:rPr lang="en-US" altLang="zh-TW" sz="16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24</a:t>
            </a:r>
            <a:r>
              <a:rPr lang="ru-RU" altLang="zh-TW" sz="16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</a:t>
            </a:r>
            <a:r>
              <a:rPr lang="en-US" altLang="zh-TW" sz="16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DC IN</a:t>
            </a:r>
          </a:p>
        </p:txBody>
      </p:sp>
      <p:cxnSp>
        <p:nvCxnSpPr>
          <p:cNvPr id="17" name="直線單箭頭接點 13"/>
          <p:cNvCxnSpPr/>
          <p:nvPr/>
        </p:nvCxnSpPr>
        <p:spPr>
          <a:xfrm flipH="1">
            <a:off x="4788622" y="3665548"/>
            <a:ext cx="4144" cy="1368152"/>
          </a:xfrm>
          <a:prstGeom prst="straightConnector1">
            <a:avLst/>
          </a:prstGeom>
          <a:ln w="47625">
            <a:solidFill>
              <a:srgbClr val="660033"/>
            </a:solidFill>
            <a:prstDash val="solid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4"/>
          <p:cNvSpPr txBox="1"/>
          <p:nvPr/>
        </p:nvSpPr>
        <p:spPr>
          <a:xfrm>
            <a:off x="5796734" y="5424066"/>
            <a:ext cx="17842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Blip>
                <a:blip r:embed="rId8"/>
              </a:buBlip>
            </a:pPr>
            <a:r>
              <a:rPr lang="en-US" altLang="zh-TW" sz="1600" b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> 4x Intel </a:t>
            </a:r>
            <a:r>
              <a:rPr lang="en-US" altLang="zh-TW" sz="1600" b="1" dirty="0" err="1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>GbE</a:t>
            </a:r>
            <a:r>
              <a:rPr lang="en-US" altLang="zh-TW" sz="1600" b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> LAN</a:t>
            </a:r>
          </a:p>
          <a:p>
            <a:pPr algn="ctr"/>
            <a:r>
              <a:rPr lang="en-US" altLang="zh-TW" sz="1400" b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>(Teaming/</a:t>
            </a:r>
            <a:r>
              <a:rPr lang="en-US" altLang="zh-TW" sz="1400" b="1" dirty="0" err="1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>WoL</a:t>
            </a:r>
            <a:r>
              <a:rPr lang="en-US" altLang="zh-TW" sz="1400" b="1" dirty="0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>/PXE)</a:t>
            </a:r>
          </a:p>
        </p:txBody>
      </p:sp>
      <p:pic>
        <p:nvPicPr>
          <p:cNvPr id="19" name="Picture 59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3377" y="453562"/>
            <a:ext cx="576018" cy="84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22" name="文字方塊 24"/>
          <p:cNvSpPr txBox="1"/>
          <p:nvPr/>
        </p:nvSpPr>
        <p:spPr>
          <a:xfrm>
            <a:off x="36094" y="5105708"/>
            <a:ext cx="1230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Blip>
                <a:blip r:embed="rId8"/>
              </a:buBlip>
            </a:pPr>
            <a:r>
              <a:rPr lang="en-US" altLang="zh-TW" sz="16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2x USB3.0</a:t>
            </a:r>
          </a:p>
          <a:p>
            <a:pPr>
              <a:buBlip>
                <a:blip r:embed="rId8"/>
              </a:buBlip>
            </a:pPr>
            <a:r>
              <a:rPr lang="en-US" altLang="zh-TW" sz="16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2x USB2.0</a:t>
            </a:r>
          </a:p>
        </p:txBody>
      </p:sp>
      <p:cxnSp>
        <p:nvCxnSpPr>
          <p:cNvPr id="23" name="直線單箭頭接點 25"/>
          <p:cNvCxnSpPr/>
          <p:nvPr/>
        </p:nvCxnSpPr>
        <p:spPr>
          <a:xfrm flipH="1">
            <a:off x="1044206" y="4025588"/>
            <a:ext cx="4144" cy="1152128"/>
          </a:xfrm>
          <a:prstGeom prst="straightConnector1">
            <a:avLst/>
          </a:prstGeom>
          <a:ln w="47625">
            <a:solidFill>
              <a:srgbClr val="660033"/>
            </a:solidFill>
            <a:prstDash val="solid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7"/>
          <p:cNvCxnSpPr/>
          <p:nvPr/>
        </p:nvCxnSpPr>
        <p:spPr>
          <a:xfrm flipH="1">
            <a:off x="1832150" y="4097596"/>
            <a:ext cx="4144" cy="1008112"/>
          </a:xfrm>
          <a:prstGeom prst="straightConnector1">
            <a:avLst/>
          </a:prstGeom>
          <a:ln w="47625">
            <a:solidFill>
              <a:srgbClr val="660033"/>
            </a:solidFill>
            <a:prstDash val="solid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8"/>
          <p:cNvSpPr txBox="1"/>
          <p:nvPr/>
        </p:nvSpPr>
        <p:spPr>
          <a:xfrm>
            <a:off x="1480480" y="5177716"/>
            <a:ext cx="1643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Blip>
                <a:blip r:embed="rId8"/>
              </a:buBlip>
            </a:pPr>
            <a:r>
              <a:rPr lang="en-US" altLang="zh-TW" sz="16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2x Display Port</a:t>
            </a:r>
          </a:p>
        </p:txBody>
      </p:sp>
      <p:sp>
        <p:nvSpPr>
          <p:cNvPr id="26" name="文字方塊 29"/>
          <p:cNvSpPr txBox="1"/>
          <p:nvPr/>
        </p:nvSpPr>
        <p:spPr>
          <a:xfrm>
            <a:off x="2196334" y="3809564"/>
            <a:ext cx="689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rgbClr val="FFFF00"/>
                </a:solidFill>
              </a:rPr>
              <a:t>CFAST</a:t>
            </a:r>
            <a:endParaRPr lang="zh-TW" altLang="en-US" sz="1200" b="1" dirty="0">
              <a:solidFill>
                <a:srgbClr val="FFFF00"/>
              </a:solidFill>
            </a:endParaRPr>
          </a:p>
        </p:txBody>
      </p:sp>
      <p:sp>
        <p:nvSpPr>
          <p:cNvPr id="27" name="文字方塊 31"/>
          <p:cNvSpPr txBox="1"/>
          <p:nvPr/>
        </p:nvSpPr>
        <p:spPr>
          <a:xfrm>
            <a:off x="1621728" y="1528211"/>
            <a:ext cx="54696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zh-TW" b="1" dirty="0" smtClean="0">
                <a:latin typeface="Arial"/>
                <a:cs typeface="Arial"/>
              </a:rPr>
              <a:t>Процессор</a:t>
            </a:r>
            <a:r>
              <a:rPr lang="en-US" altLang="zh-TW" b="1" dirty="0" smtClean="0">
                <a:latin typeface="Arial"/>
                <a:cs typeface="Arial"/>
              </a:rPr>
              <a:t>: Core™ i7-3517UE</a:t>
            </a:r>
          </a:p>
          <a:p>
            <a:pPr algn="ctr"/>
            <a:r>
              <a:rPr lang="ru-RU" altLang="zh-TW" b="1" dirty="0" smtClean="0">
                <a:latin typeface="Arial"/>
                <a:cs typeface="Arial"/>
              </a:rPr>
              <a:t>Оперативная память</a:t>
            </a:r>
            <a:r>
              <a:rPr lang="en-US" altLang="zh-TW" b="1" dirty="0" smtClean="0">
                <a:latin typeface="Arial"/>
                <a:cs typeface="Arial"/>
              </a:rPr>
              <a:t>: DDR3 8</a:t>
            </a:r>
            <a:r>
              <a:rPr lang="ru-RU" altLang="zh-TW" b="1" dirty="0" smtClean="0">
                <a:latin typeface="Arial"/>
                <a:cs typeface="Arial"/>
              </a:rPr>
              <a:t>Гб</a:t>
            </a:r>
            <a:r>
              <a:rPr lang="en-US" altLang="zh-TW" b="1" dirty="0" smtClean="0">
                <a:latin typeface="Arial"/>
                <a:cs typeface="Arial"/>
              </a:rPr>
              <a:t> Max.</a:t>
            </a:r>
          </a:p>
          <a:p>
            <a:pPr algn="ctr"/>
            <a:r>
              <a:rPr lang="ru-RU" altLang="zh-TW" b="1" dirty="0" smtClean="0">
                <a:latin typeface="Arial"/>
                <a:cs typeface="Arial"/>
              </a:rPr>
              <a:t>Беспроводное соединение</a:t>
            </a:r>
            <a:r>
              <a:rPr lang="en-US" altLang="zh-TW" b="1" dirty="0" smtClean="0">
                <a:latin typeface="Arial"/>
                <a:cs typeface="Arial"/>
              </a:rPr>
              <a:t>:  </a:t>
            </a:r>
            <a:r>
              <a:rPr lang="ru-RU" altLang="zh-TW" b="1" dirty="0" smtClean="0">
                <a:latin typeface="Arial"/>
                <a:cs typeface="Arial"/>
              </a:rPr>
              <a:t>готов к </a:t>
            </a:r>
            <a:r>
              <a:rPr lang="en-US" altLang="zh-TW" b="1" dirty="0" smtClean="0">
                <a:latin typeface="Arial"/>
                <a:cs typeface="Arial"/>
              </a:rPr>
              <a:t> 3.5G/</a:t>
            </a:r>
            <a:r>
              <a:rPr lang="en-US" altLang="zh-TW" b="1" dirty="0" err="1" smtClean="0">
                <a:latin typeface="Arial"/>
                <a:cs typeface="Arial"/>
              </a:rPr>
              <a:t>WiFi</a:t>
            </a:r>
            <a:endParaRPr lang="zh-TW" altLang="en-US" b="1" dirty="0">
              <a:latin typeface="Arial"/>
              <a:cs typeface="Arial"/>
            </a:endParaRPr>
          </a:p>
        </p:txBody>
      </p:sp>
      <p:sp>
        <p:nvSpPr>
          <p:cNvPr id="28" name="文字方塊 22"/>
          <p:cNvSpPr txBox="1"/>
          <p:nvPr/>
        </p:nvSpPr>
        <p:spPr>
          <a:xfrm>
            <a:off x="2772398" y="4004102"/>
            <a:ext cx="50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>
                <a:solidFill>
                  <a:srgbClr val="FFFF00"/>
                </a:solidFill>
              </a:rPr>
              <a:t>SIM </a:t>
            </a:r>
            <a:endParaRPr lang="zh-TW" altLang="en-US" sz="1200" b="1" dirty="0">
              <a:solidFill>
                <a:srgbClr val="FFFF00"/>
              </a:solidFill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28355" y="877424"/>
            <a:ext cx="40401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488"/>
              </a:spcBef>
              <a:buClrTx/>
              <a:buFontTx/>
              <a:buNone/>
            </a:pPr>
            <a:r>
              <a:rPr lang="ru-RU" sz="2400" b="1" i="1" u="sng" dirty="0">
                <a:solidFill>
                  <a:srgbClr val="000099"/>
                </a:solidFill>
                <a:cs typeface="新細明體" charset="0"/>
              </a:rPr>
              <a:t>Передняя панель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4915696" y="877424"/>
            <a:ext cx="404177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488"/>
              </a:spcBef>
              <a:buClrTx/>
              <a:buFontTx/>
              <a:buNone/>
            </a:pPr>
            <a:r>
              <a:rPr lang="ru-RU" sz="2400" b="1" i="1" u="sng" dirty="0">
                <a:solidFill>
                  <a:srgbClr val="000099"/>
                </a:solidFill>
                <a:cs typeface="新細明體" charset="0"/>
              </a:rPr>
              <a:t>Задняя панель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4200" y="597663"/>
            <a:ext cx="1895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chemeClr val="tx2"/>
                </a:solidFill>
                <a:latin typeface="Arial"/>
                <a:cs typeface="Arial"/>
              </a:rPr>
              <a:t>NISE</a:t>
            </a:r>
            <a:r>
              <a:rPr lang="ru-RU" altLang="zh-TW" sz="2400" b="1" dirty="0" smtClean="0">
                <a:solidFill>
                  <a:schemeClr val="tx2"/>
                </a:solidFill>
                <a:latin typeface="Arial"/>
                <a:cs typeface="Arial"/>
              </a:rPr>
              <a:t>-</a:t>
            </a:r>
            <a:r>
              <a:rPr lang="en-US" altLang="zh-TW" sz="2400" b="1" dirty="0" smtClean="0">
                <a:solidFill>
                  <a:schemeClr val="tx2"/>
                </a:solidFill>
                <a:latin typeface="Arial"/>
                <a:cs typeface="Arial"/>
              </a:rPr>
              <a:t>3640E</a:t>
            </a:r>
            <a:endParaRPr lang="en-US" sz="24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31" name="Picture 2" descr="C:\Users\User\Desktop\1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7546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087" y="2309812"/>
            <a:ext cx="3857625" cy="357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9" name="AutoShape 5"/>
          <p:cNvCxnSpPr>
            <a:cxnSpLocks noChangeShapeType="1"/>
          </p:cNvCxnSpPr>
          <p:nvPr/>
        </p:nvCxnSpPr>
        <p:spPr bwMode="auto">
          <a:xfrm flipH="1">
            <a:off x="1589087" y="5238750"/>
            <a:ext cx="904875" cy="1587"/>
          </a:xfrm>
          <a:prstGeom prst="straightConnector1">
            <a:avLst/>
          </a:prstGeom>
          <a:noFill/>
          <a:ln w="3816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-53975" y="5095875"/>
            <a:ext cx="17256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04788" indent="-204788"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>
                <a:srgbClr val="CC3300"/>
              </a:buClr>
              <a:buSzPct val="111000"/>
              <a:buFont typeface="Times New Roman" charset="0"/>
              <a:buBlip>
                <a:blip r:embed="rId7"/>
              </a:buBlip>
            </a:pPr>
            <a:r>
              <a:rPr lang="ru-RU" sz="1400" b="1" i="1">
                <a:solidFill>
                  <a:srgbClr val="CC3300"/>
                </a:solidFill>
                <a:latin typeface="Calibri" charset="0"/>
                <a:cs typeface="新細明體" charset="0"/>
              </a:rPr>
              <a:t>2 x RS232/422/485</a:t>
            </a:r>
          </a:p>
        </p:txBody>
      </p:sp>
      <p:cxnSp>
        <p:nvCxnSpPr>
          <p:cNvPr id="11" name="AutoShape 7"/>
          <p:cNvCxnSpPr>
            <a:cxnSpLocks noChangeShapeType="1"/>
          </p:cNvCxnSpPr>
          <p:nvPr/>
        </p:nvCxnSpPr>
        <p:spPr bwMode="auto">
          <a:xfrm>
            <a:off x="2803525" y="4597400"/>
            <a:ext cx="712787" cy="3175"/>
          </a:xfrm>
          <a:prstGeom prst="straightConnector1">
            <a:avLst/>
          </a:prstGeom>
          <a:noFill/>
          <a:ln w="3816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071562" y="4381500"/>
            <a:ext cx="11747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04788" indent="-204788"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>
                <a:srgbClr val="FFFFFF"/>
              </a:buClr>
              <a:buSzPct val="111000"/>
              <a:buFont typeface="Times New Roman" charset="0"/>
              <a:buBlip>
                <a:blip r:embed="rId7"/>
              </a:buBlip>
            </a:pPr>
            <a:r>
              <a:rPr lang="ru-RU" sz="1400" b="1" i="1">
                <a:solidFill>
                  <a:srgbClr val="FFFFFF"/>
                </a:solidFill>
                <a:latin typeface="Calibri" charset="0"/>
                <a:cs typeface="新細明體" charset="0"/>
              </a:rPr>
              <a:t> 1x DVI-D</a:t>
            </a:r>
          </a:p>
          <a:p>
            <a:pPr>
              <a:lnSpc>
                <a:spcPct val="100000"/>
              </a:lnSpc>
              <a:buClr>
                <a:srgbClr val="FFFFFF"/>
              </a:buClr>
              <a:buSzPct val="111000"/>
              <a:buFont typeface="Times New Roman" charset="0"/>
              <a:buBlip>
                <a:blip r:embed="rId7"/>
              </a:buBlip>
            </a:pPr>
            <a:r>
              <a:rPr lang="ru-RU" sz="1400" b="1" i="1">
                <a:solidFill>
                  <a:srgbClr val="FFFFFF"/>
                </a:solidFill>
                <a:latin typeface="Calibri" charset="0"/>
                <a:cs typeface="新細明體" charset="0"/>
              </a:rPr>
              <a:t> 1x DVI-I 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787400" y="3524250"/>
            <a:ext cx="20986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04788" indent="-204788"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>
                <a:srgbClr val="FFFFFF"/>
              </a:buClr>
              <a:buSzPct val="111000"/>
              <a:buFont typeface="Times New Roman" charset="0"/>
              <a:buBlip>
                <a:blip r:embed="rId7"/>
              </a:buBlip>
            </a:pPr>
            <a:r>
              <a:rPr lang="ru-RU" sz="1600" b="1" i="1">
                <a:solidFill>
                  <a:srgbClr val="FFFFFF"/>
                </a:solidFill>
                <a:latin typeface="Calibri" charset="0"/>
                <a:cs typeface="新細明體" charset="0"/>
              </a:rPr>
              <a:t> 4x Intel GbE LAN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09700" y="2738437"/>
            <a:ext cx="144462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04788" indent="-204788"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>
                <a:srgbClr val="FFFFFF"/>
              </a:buClr>
              <a:buSzPct val="111000"/>
              <a:buFont typeface="Times New Roman" charset="0"/>
              <a:buBlip>
                <a:blip r:embed="rId7"/>
              </a:buBlip>
            </a:pPr>
            <a:r>
              <a:rPr lang="ru-RU" sz="1600" b="1" i="1">
                <a:solidFill>
                  <a:srgbClr val="FFFFFF"/>
                </a:solidFill>
                <a:latin typeface="Calibri" charset="0"/>
                <a:cs typeface="新細明體" charset="0"/>
              </a:rPr>
              <a:t> 2x USB3.0</a:t>
            </a:r>
          </a:p>
          <a:p>
            <a:pPr>
              <a:lnSpc>
                <a:spcPct val="100000"/>
              </a:lnSpc>
              <a:buClr>
                <a:srgbClr val="FFFFFF"/>
              </a:buClr>
              <a:buSzPct val="111000"/>
              <a:buFont typeface="Times New Roman" charset="0"/>
              <a:buBlip>
                <a:blip r:embed="rId7"/>
              </a:buBlip>
            </a:pPr>
            <a:r>
              <a:rPr lang="ru-RU" sz="1600" b="1" i="1">
                <a:solidFill>
                  <a:srgbClr val="FFFFFF"/>
                </a:solidFill>
                <a:latin typeface="Calibri" charset="0"/>
                <a:cs typeface="新細明體" charset="0"/>
              </a:rPr>
              <a:t> 2. USB2.0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88975" y="2381250"/>
            <a:ext cx="20605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04788" indent="-204788"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>
                <a:srgbClr val="FFFFFF"/>
              </a:buClr>
              <a:buSzPct val="111000"/>
              <a:buFont typeface="Times New Roman" charset="0"/>
              <a:buBlip>
                <a:blip r:embed="rId7"/>
              </a:buBlip>
            </a:pPr>
            <a:r>
              <a:rPr lang="ru-RU" sz="1600" b="1" i="1">
                <a:solidFill>
                  <a:srgbClr val="FFFFFF"/>
                </a:solidFill>
                <a:latin typeface="Calibri" charset="0"/>
                <a:cs typeface="新細明體" charset="0"/>
              </a:rPr>
              <a:t> Power on/off SW</a:t>
            </a:r>
          </a:p>
        </p:txBody>
      </p:sp>
      <p:cxnSp>
        <p:nvCxnSpPr>
          <p:cNvPr id="16" name="AutoShape 12"/>
          <p:cNvCxnSpPr>
            <a:cxnSpLocks noChangeShapeType="1"/>
          </p:cNvCxnSpPr>
          <p:nvPr/>
        </p:nvCxnSpPr>
        <p:spPr bwMode="auto">
          <a:xfrm flipH="1" flipV="1">
            <a:off x="2874962" y="1949450"/>
            <a:ext cx="7938" cy="655637"/>
          </a:xfrm>
          <a:prstGeom prst="straightConnector1">
            <a:avLst/>
          </a:prstGeom>
          <a:noFill/>
          <a:ln w="3816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169987" y="1457325"/>
            <a:ext cx="22225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04788" indent="-204788"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SzPct val="111000"/>
              <a:buFont typeface="Times New Roman" charset="0"/>
              <a:buBlip>
                <a:blip r:embed="rId7"/>
              </a:buBlip>
            </a:pPr>
            <a:r>
              <a:rPr lang="ru-RU" sz="1400" b="1" i="1">
                <a:latin typeface="Calibri" charset="0"/>
                <a:cs typeface="新細明體" charset="0"/>
              </a:rPr>
              <a:t> 16 CH DI &amp; 16 CH DO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sz="1400" b="1" i="1">
                <a:latin typeface="Calibri" charset="0"/>
                <a:cs typeface="新細明體" charset="0"/>
              </a:rPr>
              <a:t>   2.5Kв изоляция</a:t>
            </a:r>
          </a:p>
        </p:txBody>
      </p:sp>
      <p:cxnSp>
        <p:nvCxnSpPr>
          <p:cNvPr id="18" name="AutoShape 14"/>
          <p:cNvCxnSpPr>
            <a:cxnSpLocks noChangeShapeType="1"/>
          </p:cNvCxnSpPr>
          <p:nvPr/>
        </p:nvCxnSpPr>
        <p:spPr bwMode="auto">
          <a:xfrm flipH="1" flipV="1">
            <a:off x="3446462" y="1450975"/>
            <a:ext cx="7938" cy="655637"/>
          </a:xfrm>
          <a:prstGeom prst="straightConnector1">
            <a:avLst/>
          </a:prstGeom>
          <a:noFill/>
          <a:ln w="3816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1304925" y="584200"/>
            <a:ext cx="257175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04788" indent="-204788"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SzPct val="111000"/>
              <a:buFont typeface="Times New Roman" charset="0"/>
              <a:buBlip>
                <a:blip r:embed="rId7"/>
              </a:buBlip>
            </a:pPr>
            <a:r>
              <a:rPr lang="ru-RU" sz="1400" b="1" i="1" dirty="0">
                <a:latin typeface="Calibri" charset="0"/>
                <a:cs typeface="新細明體" charset="0"/>
              </a:rPr>
              <a:t> 2 слота </a:t>
            </a:r>
            <a:r>
              <a:rPr lang="ru-RU" sz="1400" b="1" i="1" dirty="0" err="1">
                <a:latin typeface="Calibri" charset="0"/>
                <a:cs typeface="新細明體" charset="0"/>
              </a:rPr>
              <a:t>mini-PCIe</a:t>
            </a:r>
            <a:r>
              <a:rPr lang="ru-RU" sz="1400" b="1" i="1" dirty="0">
                <a:latin typeface="Calibri" charset="0"/>
                <a:cs typeface="新細明體" charset="0"/>
              </a:rPr>
              <a:t> </a:t>
            </a:r>
          </a:p>
          <a:p>
            <a:pPr>
              <a:lnSpc>
                <a:spcPct val="100000"/>
              </a:lnSpc>
              <a:buSzPct val="111000"/>
              <a:buFont typeface="Times New Roman" charset="0"/>
              <a:buBlip>
                <a:blip r:embed="rId7"/>
              </a:buBlip>
            </a:pPr>
            <a:r>
              <a:rPr lang="ru-RU" sz="1400" b="1" i="1" dirty="0">
                <a:latin typeface="Calibri" charset="0"/>
                <a:cs typeface="新細明體" charset="0"/>
              </a:rPr>
              <a:t> </a:t>
            </a:r>
            <a:r>
              <a:rPr lang="ru-RU" sz="1400" b="1" i="1" dirty="0">
                <a:solidFill>
                  <a:srgbClr val="FF0000"/>
                </a:solidFill>
                <a:latin typeface="Calibri" charset="0"/>
                <a:cs typeface="新細明體" charset="0"/>
              </a:rPr>
              <a:t>Поддержка модуля для промышленного </a:t>
            </a:r>
            <a:r>
              <a:rPr lang="ru-RU" sz="1400" b="1" i="1" dirty="0" err="1">
                <a:solidFill>
                  <a:srgbClr val="FF0000"/>
                </a:solidFill>
                <a:latin typeface="Calibri" charset="0"/>
                <a:cs typeface="新細明體" charset="0"/>
              </a:rPr>
              <a:t>Ethernet</a:t>
            </a:r>
            <a:endParaRPr lang="ru-RU" sz="1400" b="1" i="1" dirty="0">
              <a:solidFill>
                <a:srgbClr val="FF0000"/>
              </a:solidFill>
              <a:latin typeface="Calibri" charset="0"/>
              <a:cs typeface="新細明體" charset="0"/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4051300" y="4770437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04788" indent="-204788"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>
                <a:srgbClr val="993300"/>
              </a:buClr>
              <a:buSzPct val="111000"/>
              <a:buFont typeface="Times New Roman" charset="0"/>
              <a:buBlip>
                <a:blip r:embed="rId7"/>
              </a:buBlip>
            </a:pPr>
            <a:r>
              <a:rPr lang="ru-RU" sz="1400" b="1" i="1" dirty="0">
                <a:solidFill>
                  <a:srgbClr val="993300"/>
                </a:solidFill>
                <a:latin typeface="Calibri" charset="0"/>
                <a:cs typeface="新細明體" charset="0"/>
              </a:rPr>
              <a:t>  1x </a:t>
            </a:r>
            <a:r>
              <a:rPr lang="ru-RU" sz="1400" b="1" i="1" dirty="0" err="1">
                <a:solidFill>
                  <a:srgbClr val="993300"/>
                </a:solidFill>
                <a:latin typeface="Calibri" charset="0"/>
                <a:cs typeface="新細明體" charset="0"/>
              </a:rPr>
              <a:t>CFast</a:t>
            </a:r>
            <a:endParaRPr lang="ru-RU" sz="1400" b="1" i="1" dirty="0">
              <a:solidFill>
                <a:srgbClr val="993300"/>
              </a:solidFill>
              <a:latin typeface="Calibri" charset="0"/>
              <a:cs typeface="新細明體" charset="0"/>
            </a:endParaRPr>
          </a:p>
          <a:p>
            <a:pPr>
              <a:lnSpc>
                <a:spcPct val="100000"/>
              </a:lnSpc>
              <a:buClr>
                <a:srgbClr val="993300"/>
              </a:buClr>
              <a:buSzPct val="111000"/>
              <a:buFont typeface="Times New Roman" charset="0"/>
              <a:buBlip>
                <a:blip r:embed="rId7"/>
              </a:buBlip>
            </a:pPr>
            <a:r>
              <a:rPr lang="ru-RU" sz="1400" b="1" i="1" dirty="0">
                <a:solidFill>
                  <a:srgbClr val="993300"/>
                </a:solidFill>
                <a:latin typeface="Calibri" charset="0"/>
                <a:cs typeface="新細明體" charset="0"/>
              </a:rPr>
              <a:t> 1x </a:t>
            </a:r>
            <a:r>
              <a:rPr lang="ru-RU" sz="1400" b="1" i="1" dirty="0" err="1">
                <a:solidFill>
                  <a:srgbClr val="993300"/>
                </a:solidFill>
                <a:latin typeface="Calibri" charset="0"/>
                <a:cs typeface="新細明體" charset="0"/>
              </a:rPr>
              <a:t>External</a:t>
            </a:r>
            <a:r>
              <a:rPr lang="ru-RU" sz="1400" b="1" i="1" dirty="0">
                <a:solidFill>
                  <a:srgbClr val="993300"/>
                </a:solidFill>
                <a:latin typeface="Calibri" charset="0"/>
                <a:cs typeface="新細明體" charset="0"/>
              </a:rPr>
              <a:t> </a:t>
            </a:r>
            <a:r>
              <a:rPr lang="ru-RU" sz="1400" b="1" i="1" dirty="0" err="1">
                <a:solidFill>
                  <a:srgbClr val="993300"/>
                </a:solidFill>
                <a:latin typeface="Calibri" charset="0"/>
                <a:cs typeface="新細明體" charset="0"/>
              </a:rPr>
              <a:t>Battery</a:t>
            </a:r>
            <a:endParaRPr lang="ru-RU" sz="1400" b="1" i="1" dirty="0">
              <a:solidFill>
                <a:srgbClr val="993300"/>
              </a:solidFill>
              <a:latin typeface="Calibri" charset="0"/>
              <a:cs typeface="新細明體" charset="0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3178175" y="5453062"/>
            <a:ext cx="17589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Ctr="1"/>
          <a:lstStyle>
            <a:lvl1pPr marL="204788" indent="-204788"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4788" algn="l"/>
                <a:tab pos="652463" algn="l"/>
                <a:tab pos="1101725" algn="l"/>
                <a:tab pos="1550988" algn="l"/>
                <a:tab pos="2000250" algn="l"/>
                <a:tab pos="2449513" algn="l"/>
                <a:tab pos="2898775" algn="l"/>
                <a:tab pos="3348038" algn="l"/>
                <a:tab pos="3797300" algn="l"/>
                <a:tab pos="4246563" algn="l"/>
                <a:tab pos="4695825" algn="l"/>
                <a:tab pos="5145088" algn="l"/>
                <a:tab pos="5594350" algn="l"/>
                <a:tab pos="6043613" algn="l"/>
                <a:tab pos="6492875" algn="l"/>
                <a:tab pos="6942138" algn="l"/>
                <a:tab pos="7391400" algn="l"/>
                <a:tab pos="7840663" algn="l"/>
                <a:tab pos="8289925" algn="l"/>
                <a:tab pos="8739188" algn="l"/>
                <a:tab pos="918845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>
                <a:srgbClr val="993300"/>
              </a:buClr>
              <a:buSzPct val="111000"/>
              <a:buFont typeface="Times New Roman" charset="0"/>
              <a:buBlip>
                <a:blip r:embed="rId7"/>
              </a:buBlip>
            </a:pPr>
            <a:r>
              <a:rPr lang="ru-RU" sz="1400" b="1" i="1">
                <a:solidFill>
                  <a:srgbClr val="993300"/>
                </a:solidFill>
                <a:latin typeface="Calibri" charset="0"/>
                <a:cs typeface="新細明體" charset="0"/>
              </a:rPr>
              <a:t>  Вход 9-36В DC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4937125" y="679449"/>
            <a:ext cx="4357688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SzPct val="45000"/>
              <a:buFont typeface="StarSymbol" charset="0"/>
              <a:buChar char="•"/>
            </a:pPr>
            <a:r>
              <a:rPr lang="ru-RU" b="1" dirty="0">
                <a:cs typeface="新細明體" charset="0"/>
              </a:rPr>
              <a:t> </a:t>
            </a:r>
            <a:r>
              <a:rPr lang="ru-RU" b="1" dirty="0">
                <a:solidFill>
                  <a:srgbClr val="FF0000"/>
                </a:solidFill>
                <a:cs typeface="新細明體" charset="0"/>
              </a:rPr>
              <a:t>На базе </a:t>
            </a:r>
            <a:r>
              <a:rPr lang="ru-RU" b="1" dirty="0" err="1">
                <a:solidFill>
                  <a:srgbClr val="FF0000"/>
                </a:solidFill>
                <a:cs typeface="新細明體" charset="0"/>
              </a:rPr>
              <a:t>Ivy</a:t>
            </a:r>
            <a:r>
              <a:rPr lang="ru-RU" b="1" dirty="0">
                <a:solidFill>
                  <a:srgbClr val="FF0000"/>
                </a:solidFill>
                <a:cs typeface="新細明體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cs typeface="新細明體" charset="0"/>
              </a:rPr>
              <a:t>Bridge</a:t>
            </a:r>
            <a:endParaRPr lang="ru-RU" b="1" dirty="0">
              <a:solidFill>
                <a:srgbClr val="FF0000"/>
              </a:solidFill>
              <a:cs typeface="新細明體" charset="0"/>
            </a:endParaRPr>
          </a:p>
          <a:p>
            <a:pPr>
              <a:lnSpc>
                <a:spcPct val="100000"/>
              </a:lnSpc>
              <a:buSzPct val="45000"/>
              <a:buFont typeface="StarSymbol" charset="0"/>
              <a:buChar char="•"/>
            </a:pPr>
            <a:r>
              <a:rPr lang="ru-RU" b="1" dirty="0">
                <a:cs typeface="新細明體" charset="0"/>
              </a:rPr>
              <a:t> </a:t>
            </a:r>
            <a:r>
              <a:rPr lang="ru-RU" b="1" dirty="0">
                <a:solidFill>
                  <a:srgbClr val="FF0000"/>
                </a:solidFill>
                <a:cs typeface="新細明體" charset="0"/>
              </a:rPr>
              <a:t>4 </a:t>
            </a:r>
            <a:r>
              <a:rPr lang="ru-RU" b="1" dirty="0" err="1">
                <a:solidFill>
                  <a:srgbClr val="FF0000"/>
                </a:solidFill>
                <a:cs typeface="新細明體" charset="0"/>
              </a:rPr>
              <a:t>x</a:t>
            </a:r>
            <a:r>
              <a:rPr lang="ru-RU" b="1" dirty="0">
                <a:solidFill>
                  <a:srgbClr val="FF0000"/>
                </a:solidFill>
                <a:cs typeface="新細明體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cs typeface="新細明體" charset="0"/>
              </a:rPr>
              <a:t>GbE</a:t>
            </a:r>
            <a:r>
              <a:rPr lang="ru-RU" b="1" dirty="0">
                <a:solidFill>
                  <a:srgbClr val="FF0000"/>
                </a:solidFill>
                <a:cs typeface="新細明體" charset="0"/>
              </a:rPr>
              <a:t> LAN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Char char="•"/>
            </a:pPr>
            <a:r>
              <a:rPr lang="ru-RU" b="1" dirty="0">
                <a:cs typeface="新細明體" charset="0"/>
              </a:rPr>
              <a:t> </a:t>
            </a:r>
            <a:r>
              <a:rPr lang="ru-RU" b="1" dirty="0">
                <a:solidFill>
                  <a:srgbClr val="FF0000"/>
                </a:solidFill>
                <a:cs typeface="新細明體" charset="0"/>
              </a:rPr>
              <a:t>4 </a:t>
            </a:r>
            <a:r>
              <a:rPr lang="ru-RU" b="1" dirty="0" err="1">
                <a:solidFill>
                  <a:srgbClr val="FF0000"/>
                </a:solidFill>
                <a:cs typeface="新細明體" charset="0"/>
              </a:rPr>
              <a:t>x</a:t>
            </a:r>
            <a:r>
              <a:rPr lang="ru-RU" b="1" dirty="0">
                <a:solidFill>
                  <a:srgbClr val="FF0000"/>
                </a:solidFill>
                <a:cs typeface="新細明體" charset="0"/>
              </a:rPr>
              <a:t> PCI / </a:t>
            </a:r>
            <a:r>
              <a:rPr lang="ru-RU" b="1" dirty="0" err="1">
                <a:solidFill>
                  <a:srgbClr val="FF0000"/>
                </a:solidFill>
                <a:cs typeface="新細明體" charset="0"/>
              </a:rPr>
              <a:t>PCIe</a:t>
            </a:r>
            <a:r>
              <a:rPr lang="ru-RU" b="1" dirty="0">
                <a:solidFill>
                  <a:srgbClr val="FF0000"/>
                </a:solidFill>
                <a:cs typeface="新細明體" charset="0"/>
              </a:rPr>
              <a:t> слоты расширения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Char char="•"/>
            </a:pPr>
            <a:r>
              <a:rPr lang="ru-RU" b="1" dirty="0">
                <a:cs typeface="新細明體" charset="0"/>
              </a:rPr>
              <a:t> 2 </a:t>
            </a:r>
            <a:r>
              <a:rPr lang="ru-RU" b="1" dirty="0" err="1">
                <a:cs typeface="新細明體" charset="0"/>
              </a:rPr>
              <a:t>x</a:t>
            </a:r>
            <a:r>
              <a:rPr lang="ru-RU" b="1" dirty="0">
                <a:cs typeface="新細明體" charset="0"/>
              </a:rPr>
              <a:t> USB3.0, 2 </a:t>
            </a:r>
            <a:r>
              <a:rPr lang="ru-RU" b="1" dirty="0" err="1">
                <a:cs typeface="新細明體" charset="0"/>
              </a:rPr>
              <a:t>x</a:t>
            </a:r>
            <a:r>
              <a:rPr lang="ru-RU" b="1" dirty="0">
                <a:cs typeface="新細明體" charset="0"/>
              </a:rPr>
              <a:t> USB 2.0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Char char="•"/>
            </a:pPr>
            <a:r>
              <a:rPr lang="ru-RU" b="1" dirty="0">
                <a:cs typeface="新細明體" charset="0"/>
              </a:rPr>
              <a:t> 1 </a:t>
            </a:r>
            <a:r>
              <a:rPr lang="ru-RU" b="1" dirty="0" err="1">
                <a:cs typeface="新細明體" charset="0"/>
              </a:rPr>
              <a:t>x</a:t>
            </a:r>
            <a:r>
              <a:rPr lang="ru-RU" b="1" dirty="0">
                <a:cs typeface="新細明體" charset="0"/>
              </a:rPr>
              <a:t> DVI-I , 1 </a:t>
            </a:r>
            <a:r>
              <a:rPr lang="ru-RU" b="1" dirty="0" err="1">
                <a:cs typeface="新細明體" charset="0"/>
              </a:rPr>
              <a:t>x</a:t>
            </a:r>
            <a:r>
              <a:rPr lang="ru-RU" b="1" dirty="0">
                <a:cs typeface="新細明體" charset="0"/>
              </a:rPr>
              <a:t> DVI-D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Char char="•"/>
            </a:pPr>
            <a:r>
              <a:rPr lang="ru-RU" b="1" dirty="0">
                <a:cs typeface="新細明體" charset="0"/>
              </a:rPr>
              <a:t> 2 </a:t>
            </a:r>
            <a:r>
              <a:rPr lang="ru-RU" b="1" dirty="0" err="1">
                <a:cs typeface="新細明體" charset="0"/>
              </a:rPr>
              <a:t>x</a:t>
            </a:r>
            <a:r>
              <a:rPr lang="ru-RU" b="1" dirty="0">
                <a:cs typeface="新細明體" charset="0"/>
              </a:rPr>
              <a:t> COM ( RS232/4222/485)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Char char="•"/>
            </a:pPr>
            <a:r>
              <a:rPr lang="ru-RU" b="1" dirty="0">
                <a:cs typeface="新細明體" charset="0"/>
              </a:rPr>
              <a:t> </a:t>
            </a:r>
            <a:r>
              <a:rPr lang="ru-RU" b="1" dirty="0">
                <a:solidFill>
                  <a:srgbClr val="FF0000"/>
                </a:solidFill>
                <a:cs typeface="新細明體" charset="0"/>
              </a:rPr>
              <a:t>16 CH DI &amp; 16CH DO с 2.5Kв изоляцией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Char char="•"/>
            </a:pPr>
            <a:r>
              <a:rPr lang="ru-RU" b="1" dirty="0">
                <a:cs typeface="新細明體" charset="0"/>
              </a:rPr>
              <a:t> 2 </a:t>
            </a:r>
            <a:r>
              <a:rPr lang="ru-RU" b="1" dirty="0" err="1">
                <a:cs typeface="新細明體" charset="0"/>
              </a:rPr>
              <a:t>x</a:t>
            </a:r>
            <a:r>
              <a:rPr lang="ru-RU" b="1" dirty="0">
                <a:cs typeface="新細明體" charset="0"/>
              </a:rPr>
              <a:t> </a:t>
            </a:r>
            <a:r>
              <a:rPr lang="ru-RU" b="1" dirty="0" err="1">
                <a:cs typeface="新細明體" charset="0"/>
              </a:rPr>
              <a:t>Mini-PCIe</a:t>
            </a:r>
            <a:r>
              <a:rPr lang="ru-RU" b="1" dirty="0">
                <a:cs typeface="新細明體" charset="0"/>
              </a:rPr>
              <a:t> </a:t>
            </a:r>
          </a:p>
          <a:p>
            <a:pPr>
              <a:buSzPct val="45000"/>
              <a:buFont typeface="StarSymbol" charset="0"/>
              <a:buChar char="•"/>
            </a:pPr>
            <a:r>
              <a:rPr lang="ru-RU" b="1" dirty="0">
                <a:cs typeface="新細明體" charset="0"/>
              </a:rPr>
              <a:t> 1 </a:t>
            </a:r>
            <a:r>
              <a:rPr lang="ru-RU" b="1" dirty="0" err="1">
                <a:cs typeface="新細明體" charset="0"/>
              </a:rPr>
              <a:t>x</a:t>
            </a:r>
            <a:r>
              <a:rPr lang="ru-RU" b="1" dirty="0">
                <a:cs typeface="新細明體" charset="0"/>
              </a:rPr>
              <a:t> внешний сменный 2.5” HDD, </a:t>
            </a:r>
          </a:p>
          <a:p>
            <a:pPr>
              <a:buSzPct val="45000"/>
              <a:buFont typeface="StarSymbol" charset="0"/>
              <a:buChar char="•"/>
            </a:pPr>
            <a:r>
              <a:rPr lang="ru-RU" b="1" dirty="0">
                <a:cs typeface="新細明體" charset="0"/>
              </a:rPr>
              <a:t>1 </a:t>
            </a:r>
            <a:r>
              <a:rPr lang="ru-RU" b="1" dirty="0" err="1">
                <a:cs typeface="新細明體" charset="0"/>
              </a:rPr>
              <a:t>x</a:t>
            </a:r>
            <a:r>
              <a:rPr lang="ru-RU" b="1" dirty="0">
                <a:cs typeface="新細明體" charset="0"/>
              </a:rPr>
              <a:t> внутренний 2.5” HDD (RAID 0, 1)</a:t>
            </a:r>
          </a:p>
          <a:p>
            <a:pPr>
              <a:buSzPct val="45000"/>
              <a:buFont typeface="StarSymbol" charset="0"/>
              <a:buChar char="•"/>
            </a:pPr>
            <a:r>
              <a:rPr lang="ru-RU" b="1" i="1" dirty="0">
                <a:cs typeface="Calibri" charset="0"/>
              </a:rPr>
              <a:t>1xUSB2.0 </a:t>
            </a:r>
            <a:r>
              <a:rPr lang="ru-RU" b="1" i="1" dirty="0" smtClean="0">
                <a:cs typeface="Calibri" charset="0"/>
              </a:rPr>
              <a:t>внутренний </a:t>
            </a:r>
            <a:r>
              <a:rPr lang="ru-RU" b="1" i="1" dirty="0">
                <a:cs typeface="Calibri" charset="0"/>
              </a:rPr>
              <a:t>разъем для USB ключа</a:t>
            </a:r>
          </a:p>
          <a:p>
            <a:pPr>
              <a:lnSpc>
                <a:spcPct val="100000"/>
              </a:lnSpc>
              <a:buSzPct val="45000"/>
              <a:buFont typeface="StarSymbol" charset="0"/>
              <a:buChar char="•"/>
            </a:pPr>
            <a:r>
              <a:rPr lang="ru-RU" b="1" dirty="0">
                <a:cs typeface="新細明體" charset="0"/>
              </a:rPr>
              <a:t> 1 </a:t>
            </a:r>
            <a:r>
              <a:rPr lang="ru-RU" b="1" dirty="0" err="1">
                <a:cs typeface="新細明體" charset="0"/>
              </a:rPr>
              <a:t>x</a:t>
            </a:r>
            <a:r>
              <a:rPr lang="ru-RU" b="1" dirty="0">
                <a:cs typeface="新細明體" charset="0"/>
              </a:rPr>
              <a:t> </a:t>
            </a:r>
            <a:r>
              <a:rPr lang="ru-RU" b="1" dirty="0" err="1">
                <a:cs typeface="新細明體" charset="0"/>
              </a:rPr>
              <a:t>CFast</a:t>
            </a:r>
            <a:endParaRPr lang="ru-RU" b="1" dirty="0">
              <a:cs typeface="新細明體" charset="0"/>
            </a:endParaRPr>
          </a:p>
          <a:p>
            <a:pPr>
              <a:lnSpc>
                <a:spcPct val="100000"/>
              </a:lnSpc>
              <a:buSzPct val="45000"/>
              <a:buFont typeface="StarSymbol" charset="0"/>
              <a:buChar char="•"/>
            </a:pPr>
            <a:r>
              <a:rPr lang="ru-RU" b="1" dirty="0">
                <a:cs typeface="新細明體" charset="0"/>
              </a:rPr>
              <a:t> 9~36В DC питание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4157662" y="261936"/>
            <a:ext cx="1282700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sz="2400" b="1" dirty="0">
                <a:solidFill>
                  <a:srgbClr val="000080"/>
                </a:solidFill>
              </a:rPr>
              <a:t>NISE-4000</a:t>
            </a:r>
          </a:p>
        </p:txBody>
      </p:sp>
      <p:pic>
        <p:nvPicPr>
          <p:cNvPr id="24" name="Picture 2" descr="C:\Users\User\Desktop\1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222556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8" name="TextShape 1"/>
          <p:cNvSpPr txBox="1"/>
          <p:nvPr/>
        </p:nvSpPr>
        <p:spPr>
          <a:xfrm>
            <a:off x="1306400" y="439780"/>
            <a:ext cx="6184900" cy="8683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altLang="zh-TW" sz="2400" b="1" dirty="0" smtClean="0">
                <a:solidFill>
                  <a:schemeClr val="tx2"/>
                </a:solidFill>
                <a:latin typeface="Arial"/>
                <a:ea typeface="新細明體"/>
                <a:cs typeface="Arial"/>
              </a:rPr>
              <a:t>Возможности расширения </a:t>
            </a:r>
            <a:r>
              <a:rPr lang="en-US" altLang="zh-TW" sz="2400" b="1" dirty="0" smtClean="0">
                <a:solidFill>
                  <a:schemeClr val="tx2"/>
                </a:solidFill>
                <a:latin typeface="Arial"/>
                <a:ea typeface="新細明體"/>
                <a:cs typeface="Arial"/>
              </a:rPr>
              <a:t>NISE-4000</a:t>
            </a:r>
            <a:endParaRPr sz="12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9" name="Picture 3"/>
          <p:cNvPicPr/>
          <p:nvPr/>
        </p:nvPicPr>
        <p:blipFill>
          <a:blip r:embed="rId6"/>
          <a:stretch>
            <a:fillRect/>
          </a:stretch>
        </p:blipFill>
        <p:spPr>
          <a:xfrm>
            <a:off x="5437120" y="3161817"/>
            <a:ext cx="2247120" cy="2365560"/>
          </a:xfrm>
          <a:prstGeom prst="rect">
            <a:avLst/>
          </a:prstGeom>
        </p:spPr>
      </p:pic>
      <p:graphicFrame>
        <p:nvGraphicFramePr>
          <p:cNvPr id="11" name="Table 3"/>
          <p:cNvGraphicFramePr/>
          <p:nvPr>
            <p:extLst>
              <p:ext uri="{D42A27DB-BD31-4B8C-83A1-F6EECF244321}">
                <p14:modId xmlns:p14="http://schemas.microsoft.com/office/powerpoint/2010/main" xmlns="" val="1745042825"/>
              </p:ext>
            </p:extLst>
          </p:nvPr>
        </p:nvGraphicFramePr>
        <p:xfrm>
          <a:off x="1039940" y="1404137"/>
          <a:ext cx="6095520" cy="1160280"/>
        </p:xfrm>
        <a:graphic>
          <a:graphicData uri="http://schemas.openxmlformats.org/drawingml/2006/table">
            <a:tbl>
              <a:tblPr/>
              <a:tblGrid>
                <a:gridCol w="2214360"/>
                <a:gridCol w="3881160"/>
              </a:tblGrid>
              <a:tr h="428760">
                <a:tc>
                  <a:txBody>
                    <a:bodyPr/>
                    <a:lstStyle/>
                    <a:p>
                      <a:r>
                        <a:rPr lang="ru-RU" dirty="0" smtClean="0"/>
                        <a:t>Модель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>
                          <a:solidFill>
                            <a:srgbClr val="000000"/>
                          </a:solidFill>
                          <a:latin typeface="Arial"/>
                          <a:ea typeface="新細明體"/>
                        </a:rPr>
                        <a:t>Слот расширения</a:t>
                      </a:r>
                      <a:endParaRPr/>
                    </a:p>
                  </a:txBody>
                  <a:tcPr/>
                </a:tc>
              </a:tr>
              <a:tr h="347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 smtClean="0">
                          <a:solidFill>
                            <a:srgbClr val="000000"/>
                          </a:solidFill>
                          <a:latin typeface="Arial"/>
                          <a:ea typeface="新細明體"/>
                        </a:rPr>
                        <a:t>NISE-4000P4E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>
                          <a:solidFill>
                            <a:srgbClr val="000000"/>
                          </a:solidFill>
                          <a:latin typeface="Arial"/>
                          <a:ea typeface="新細明體"/>
                        </a:rPr>
                        <a:t>3 PCI + 1 PCIex4</a:t>
                      </a:r>
                      <a:endParaRPr/>
                    </a:p>
                  </a:txBody>
                  <a:tcPr/>
                </a:tc>
              </a:tr>
              <a:tr h="347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 smtClean="0">
                          <a:solidFill>
                            <a:srgbClr val="000000"/>
                          </a:solidFill>
                          <a:latin typeface="Arial"/>
                          <a:ea typeface="新細明體"/>
                        </a:rPr>
                        <a:t>NISE-4000P4E2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dirty="0">
                          <a:solidFill>
                            <a:srgbClr val="000000"/>
                          </a:solidFill>
                          <a:latin typeface="Arial"/>
                          <a:ea typeface="新細明體"/>
                        </a:rPr>
                        <a:t>1 PCI + 2 PCIex1 +1 PCIex8</a:t>
                      </a:r>
                      <a:endParaRPr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" name="圖片 34"/>
          <p:cNvPicPr/>
          <p:nvPr/>
        </p:nvPicPr>
        <p:blipFill>
          <a:blip r:embed="rId7"/>
          <a:stretch>
            <a:fillRect/>
          </a:stretch>
        </p:blipFill>
        <p:spPr>
          <a:xfrm>
            <a:off x="709500" y="3161817"/>
            <a:ext cx="3378200" cy="2610120"/>
          </a:xfrm>
          <a:prstGeom prst="rect">
            <a:avLst/>
          </a:prstGeom>
        </p:spPr>
      </p:pic>
      <p:pic>
        <p:nvPicPr>
          <p:cNvPr id="17" name="Picture 2"/>
          <p:cNvPicPr/>
          <p:nvPr/>
        </p:nvPicPr>
        <p:blipFill>
          <a:blip r:embed="rId8"/>
          <a:stretch>
            <a:fillRect/>
          </a:stretch>
        </p:blipFill>
        <p:spPr>
          <a:xfrm>
            <a:off x="7828240" y="1605460"/>
            <a:ext cx="770040" cy="719640"/>
          </a:xfrm>
          <a:prstGeom prst="rect">
            <a:avLst/>
          </a:prstGeom>
        </p:spPr>
      </p:pic>
      <p:pic>
        <p:nvPicPr>
          <p:cNvPr id="18" name="Picture 7"/>
          <p:cNvPicPr/>
          <p:nvPr/>
        </p:nvPicPr>
        <p:blipFill>
          <a:blip r:embed="rId9"/>
          <a:stretch>
            <a:fillRect/>
          </a:stretch>
        </p:blipFill>
        <p:spPr>
          <a:xfrm>
            <a:off x="7612240" y="1317460"/>
            <a:ext cx="1285560" cy="1295640"/>
          </a:xfrm>
          <a:prstGeom prst="rect">
            <a:avLst/>
          </a:prstGeom>
        </p:spPr>
      </p:pic>
      <p:sp>
        <p:nvSpPr>
          <p:cNvPr id="19" name="CustomShape 11"/>
          <p:cNvSpPr/>
          <p:nvPr/>
        </p:nvSpPr>
        <p:spPr>
          <a:xfrm>
            <a:off x="7768120" y="1298740"/>
            <a:ext cx="992520" cy="303480"/>
          </a:xfrm>
          <a:prstGeom prst="rect">
            <a:avLst/>
          </a:prstGeom>
        </p:spPr>
        <p:txBody>
          <a:bodyPr wrap="none" lIns="90360" tIns="45000" rIns="90360" bIns="45000"/>
          <a:lstStyle/>
          <a:p>
            <a:pPr algn="ctr">
              <a:lnSpc>
                <a:spcPct val="100000"/>
              </a:lnSpc>
            </a:pPr>
            <a:r>
              <a:rPr lang="ru-RU" sz="1400" b="1" dirty="0">
                <a:solidFill>
                  <a:srgbClr val="002060"/>
                </a:solidFill>
                <a:latin typeface="Arial"/>
                <a:ea typeface="新細明體"/>
              </a:rPr>
              <a:t>NISE4000</a:t>
            </a:r>
            <a:endParaRPr dirty="0"/>
          </a:p>
        </p:txBody>
      </p:sp>
      <p:sp>
        <p:nvSpPr>
          <p:cNvPr id="20" name="CustomShape 12"/>
          <p:cNvSpPr/>
          <p:nvPr/>
        </p:nvSpPr>
        <p:spPr>
          <a:xfrm>
            <a:off x="7651480" y="2253460"/>
            <a:ext cx="1356840" cy="303480"/>
          </a:xfrm>
          <a:prstGeom prst="rect">
            <a:avLst/>
          </a:prstGeom>
        </p:spPr>
        <p:txBody>
          <a:bodyPr wrap="none" lIns="90360" tIns="45000" rIns="90360" bIns="45000"/>
          <a:lstStyle/>
          <a:p>
            <a:pPr algn="ctr">
              <a:lnSpc>
                <a:spcPct val="100000"/>
              </a:lnSpc>
            </a:pPr>
            <a:r>
              <a:rPr lang="ru-RU" sz="1400" b="1" dirty="0">
                <a:solidFill>
                  <a:srgbClr val="002060"/>
                </a:solidFill>
                <a:latin typeface="Arial"/>
                <a:ea typeface="新細明體"/>
              </a:rPr>
              <a:t>3rd  </a:t>
            </a:r>
            <a:r>
              <a:rPr lang="ru-RU" sz="1400" b="1" dirty="0" err="1">
                <a:solidFill>
                  <a:srgbClr val="002060"/>
                </a:solidFill>
                <a:latin typeface="Arial"/>
                <a:ea typeface="新細明體"/>
              </a:rPr>
              <a:t>Core</a:t>
            </a:r>
            <a:r>
              <a:rPr lang="ru-RU" sz="1400" b="1" dirty="0">
                <a:solidFill>
                  <a:srgbClr val="002060"/>
                </a:solidFill>
                <a:latin typeface="Arial"/>
                <a:ea typeface="新細明體"/>
              </a:rPr>
              <a:t> i7/i5</a:t>
            </a:r>
            <a:endParaRPr dirty="0"/>
          </a:p>
        </p:txBody>
      </p:sp>
      <p:sp>
        <p:nvSpPr>
          <p:cNvPr id="21" name="CustomShape 19"/>
          <p:cNvSpPr/>
          <p:nvPr/>
        </p:nvSpPr>
        <p:spPr>
          <a:xfrm>
            <a:off x="7629980" y="1043500"/>
            <a:ext cx="1267820" cy="273960"/>
          </a:xfrm>
          <a:prstGeom prst="roundRect">
            <a:avLst>
              <a:gd name="adj" fmla="val 16667"/>
            </a:avLst>
          </a:prstGeom>
          <a:solidFill>
            <a:srgbClr val="996600"/>
          </a:solidFill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100" b="1" dirty="0">
                <a:solidFill>
                  <a:srgbClr val="FFFF00"/>
                </a:solidFill>
                <a:latin typeface="Arial"/>
                <a:ea typeface="新細明體"/>
              </a:rPr>
              <a:t>ES:  </a:t>
            </a:r>
            <a:r>
              <a:rPr lang="ru-RU" sz="1100" b="1" dirty="0" smtClean="0">
                <a:solidFill>
                  <a:srgbClr val="FFFF00"/>
                </a:solidFill>
                <a:latin typeface="Arial"/>
                <a:ea typeface="新細明體"/>
              </a:rPr>
              <a:t>Апрель 2013</a:t>
            </a:r>
            <a:endParaRPr dirty="0"/>
          </a:p>
        </p:txBody>
      </p:sp>
      <p:pic>
        <p:nvPicPr>
          <p:cNvPr id="22" name="Picture 8"/>
          <p:cNvPicPr/>
          <p:nvPr/>
        </p:nvPicPr>
        <p:blipFill>
          <a:blip r:embed="rId10"/>
          <a:stretch>
            <a:fillRect/>
          </a:stretch>
        </p:blipFill>
        <p:spPr>
          <a:xfrm>
            <a:off x="8359820" y="5210020"/>
            <a:ext cx="746280" cy="746280"/>
          </a:xfrm>
          <a:prstGeom prst="rect">
            <a:avLst/>
          </a:prstGeom>
        </p:spPr>
      </p:pic>
      <p:pic>
        <p:nvPicPr>
          <p:cNvPr id="23" name="Picture 2" descr="C:\Users\User\Desktop\10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7546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98450" y="1157932"/>
            <a:ext cx="5978525" cy="459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6075" indent="-346075" defTabSz="925513">
              <a:spcBef>
                <a:spcPct val="20000"/>
              </a:spcBef>
              <a:buClr>
                <a:srgbClr val="B41302"/>
              </a:buClr>
              <a:buSzPct val="85000"/>
              <a:buFont typeface="Wingdings" pitchFamily="2" charset="2"/>
              <a:buChar char="n"/>
            </a:pPr>
            <a:r>
              <a:rPr lang="ru-RU" altLang="zh-TW" sz="2000" b="1" dirty="0" smtClean="0">
                <a:latin typeface="Arial"/>
                <a:ea typeface="BatangChe" pitchFamily="49" charset="-127"/>
                <a:cs typeface="Arial"/>
              </a:rPr>
              <a:t>Основана</a:t>
            </a:r>
            <a:r>
              <a:rPr lang="en-US" altLang="zh-TW" sz="2000" b="1" dirty="0" smtClean="0">
                <a:latin typeface="Arial"/>
                <a:ea typeface="BatangChe" pitchFamily="49" charset="-127"/>
                <a:cs typeface="Arial"/>
              </a:rPr>
              <a:t>: </a:t>
            </a:r>
            <a:r>
              <a:rPr lang="ru-RU" altLang="zh-TW" sz="2000" b="1" dirty="0" smtClean="0">
                <a:latin typeface="Arial"/>
                <a:ea typeface="BatangChe" pitchFamily="49" charset="-127"/>
                <a:cs typeface="Arial"/>
              </a:rPr>
              <a:t>Ноябрь</a:t>
            </a:r>
            <a:r>
              <a:rPr lang="en-US" altLang="zh-TW" sz="2000" b="1" dirty="0" smtClean="0">
                <a:latin typeface="Arial"/>
                <a:ea typeface="BatangChe" pitchFamily="49" charset="-127"/>
                <a:cs typeface="Arial"/>
              </a:rPr>
              <a:t>, </a:t>
            </a:r>
            <a:r>
              <a:rPr lang="en-US" altLang="zh-TW" sz="2000" b="1" dirty="0">
                <a:latin typeface="Arial"/>
                <a:ea typeface="BatangChe" pitchFamily="49" charset="-127"/>
                <a:cs typeface="Arial"/>
              </a:rPr>
              <a:t>1992</a:t>
            </a:r>
          </a:p>
          <a:p>
            <a:pPr marL="346075" indent="-346075" defTabSz="925513">
              <a:spcBef>
                <a:spcPct val="20000"/>
              </a:spcBef>
              <a:buClr>
                <a:srgbClr val="B41302"/>
              </a:buClr>
              <a:buSzPct val="85000"/>
              <a:buFont typeface="Wingdings" pitchFamily="2" charset="2"/>
              <a:buChar char="n"/>
            </a:pPr>
            <a:r>
              <a:rPr lang="ru-RU" altLang="zh-TW" sz="2000" b="1" dirty="0">
                <a:latin typeface="Arial"/>
                <a:ea typeface="BatangChe" pitchFamily="49" charset="-127"/>
                <a:cs typeface="Arial"/>
              </a:rPr>
              <a:t>Г</a:t>
            </a:r>
            <a:r>
              <a:rPr lang="ru-RU" altLang="zh-TW" sz="2000" b="1" dirty="0" smtClean="0">
                <a:latin typeface="Arial"/>
                <a:ea typeface="BatangChe" pitchFamily="49" charset="-127"/>
                <a:cs typeface="Arial"/>
              </a:rPr>
              <a:t>оловной офис: Тайвань</a:t>
            </a:r>
            <a:endParaRPr lang="en-US" altLang="zh-TW" sz="2000" b="1" dirty="0">
              <a:latin typeface="Arial"/>
              <a:ea typeface="BatangChe" pitchFamily="49" charset="-127"/>
              <a:cs typeface="Arial"/>
            </a:endParaRPr>
          </a:p>
          <a:p>
            <a:pPr marL="346075" indent="-346075" defTabSz="925513">
              <a:spcBef>
                <a:spcPct val="20000"/>
              </a:spcBef>
              <a:buClr>
                <a:srgbClr val="B41302"/>
              </a:buClr>
              <a:buSzPct val="85000"/>
              <a:buFont typeface="Wingdings" pitchFamily="2" charset="2"/>
              <a:buChar char="n"/>
            </a:pPr>
            <a:r>
              <a:rPr lang="ru-RU" altLang="zh-TW" sz="2000" b="1" dirty="0" smtClean="0">
                <a:latin typeface="Arial"/>
                <a:ea typeface="BatangChe" pitchFamily="49" charset="-127"/>
                <a:cs typeface="Arial"/>
              </a:rPr>
              <a:t>Подразделения в США, Великобритании</a:t>
            </a:r>
            <a:r>
              <a:rPr lang="en-US" altLang="zh-TW" sz="2000" b="1" dirty="0" smtClean="0">
                <a:latin typeface="Arial"/>
                <a:ea typeface="BatangChe" pitchFamily="49" charset="-127"/>
                <a:cs typeface="Arial"/>
              </a:rPr>
              <a:t>, </a:t>
            </a:r>
            <a:r>
              <a:rPr lang="ru-RU" altLang="zh-TW" sz="2000" b="1" dirty="0" smtClean="0">
                <a:latin typeface="Arial"/>
                <a:ea typeface="BatangChe" pitchFamily="49" charset="-127"/>
                <a:cs typeface="Arial"/>
              </a:rPr>
              <a:t>Франции</a:t>
            </a:r>
            <a:r>
              <a:rPr lang="en-US" altLang="zh-TW" sz="2000" b="1" dirty="0" smtClean="0">
                <a:latin typeface="Arial"/>
                <a:ea typeface="BatangChe" pitchFamily="49" charset="-127"/>
                <a:cs typeface="Arial"/>
              </a:rPr>
              <a:t>, </a:t>
            </a:r>
            <a:r>
              <a:rPr lang="ru-RU" altLang="zh-TW" sz="2000" b="1" dirty="0" smtClean="0">
                <a:latin typeface="Arial"/>
                <a:ea typeface="BatangChe" pitchFamily="49" charset="-127"/>
                <a:cs typeface="Arial"/>
              </a:rPr>
              <a:t>Германии</a:t>
            </a:r>
            <a:r>
              <a:rPr lang="en-US" altLang="zh-TW" sz="2000" b="1" dirty="0" smtClean="0">
                <a:latin typeface="Arial"/>
                <a:ea typeface="BatangChe" pitchFamily="49" charset="-127"/>
                <a:cs typeface="Arial"/>
              </a:rPr>
              <a:t>,</a:t>
            </a:r>
            <a:r>
              <a:rPr lang="ru-RU" altLang="zh-TW" sz="2000" b="1" dirty="0" smtClean="0">
                <a:latin typeface="Arial"/>
                <a:ea typeface="BatangChe" pitchFamily="49" charset="-127"/>
                <a:cs typeface="Arial"/>
              </a:rPr>
              <a:t> Италии</a:t>
            </a:r>
            <a:r>
              <a:rPr lang="en-US" altLang="zh-TW" sz="2000" b="1" dirty="0" smtClean="0">
                <a:latin typeface="Arial"/>
                <a:ea typeface="BatangChe" pitchFamily="49" charset="-127"/>
                <a:cs typeface="Arial"/>
              </a:rPr>
              <a:t>, </a:t>
            </a:r>
            <a:r>
              <a:rPr lang="ru-RU" altLang="zh-TW" sz="2000" b="1" dirty="0" smtClean="0">
                <a:latin typeface="Arial"/>
                <a:ea typeface="BatangChe" pitchFamily="49" charset="-127"/>
                <a:cs typeface="Arial"/>
              </a:rPr>
              <a:t>Китае и Японии</a:t>
            </a:r>
            <a:r>
              <a:rPr lang="en-US" altLang="zh-TW" sz="2000" b="1" dirty="0" smtClean="0">
                <a:latin typeface="Arial"/>
                <a:ea typeface="BatangChe" pitchFamily="49" charset="-127"/>
                <a:cs typeface="Arial"/>
              </a:rPr>
              <a:t>   </a:t>
            </a:r>
            <a:endParaRPr lang="ru-RU" altLang="zh-TW" sz="2000" b="1" dirty="0" smtClean="0">
              <a:latin typeface="Arial"/>
              <a:ea typeface="BatangChe" pitchFamily="49" charset="-127"/>
              <a:cs typeface="Arial"/>
            </a:endParaRPr>
          </a:p>
          <a:p>
            <a:pPr marL="346075" indent="-346075" defTabSz="925513">
              <a:spcBef>
                <a:spcPct val="20000"/>
              </a:spcBef>
              <a:buClr>
                <a:srgbClr val="B41302"/>
              </a:buClr>
              <a:buSzPct val="85000"/>
              <a:buFont typeface="Wingdings" pitchFamily="2" charset="2"/>
              <a:buChar char="n"/>
            </a:pPr>
            <a:r>
              <a:rPr lang="ru-RU" altLang="zh-TW" sz="2000" b="1" dirty="0" smtClean="0">
                <a:latin typeface="Arial"/>
                <a:ea typeface="BatangChe" pitchFamily="49" charset="-127"/>
                <a:cs typeface="Arial"/>
              </a:rPr>
              <a:t>Собственные подразделения разработки, тестирования и производства продукции</a:t>
            </a:r>
          </a:p>
          <a:p>
            <a:pPr marL="346075" indent="-346075" defTabSz="925513">
              <a:spcBef>
                <a:spcPct val="20000"/>
              </a:spcBef>
              <a:buClr>
                <a:srgbClr val="B41302"/>
              </a:buClr>
              <a:buSzPct val="85000"/>
              <a:buFont typeface="Wingdings" pitchFamily="2" charset="2"/>
              <a:buChar char="n"/>
            </a:pPr>
            <a:r>
              <a:rPr lang="ru-RU" sz="2000" b="1" dirty="0" smtClean="0">
                <a:latin typeface="Arial"/>
                <a:cs typeface="Arial"/>
              </a:rPr>
              <a:t>Широкая линейка продукции и легкость в выборе конфигурации оборудования</a:t>
            </a:r>
          </a:p>
          <a:p>
            <a:pPr marL="346075" indent="-346075" defTabSz="925513">
              <a:spcBef>
                <a:spcPct val="20000"/>
              </a:spcBef>
              <a:buClr>
                <a:srgbClr val="B41302"/>
              </a:buClr>
              <a:buSzPct val="85000"/>
              <a:buFont typeface="Wingdings" pitchFamily="2" charset="2"/>
              <a:buChar char="n"/>
            </a:pPr>
            <a:r>
              <a:rPr lang="ru-RU" sz="2000" b="1" dirty="0" smtClean="0">
                <a:latin typeface="Arial"/>
                <a:cs typeface="Arial"/>
              </a:rPr>
              <a:t>Оборудование данного производителя имеет долгий </a:t>
            </a:r>
            <a:r>
              <a:rPr lang="ru-RU" sz="2000" b="1" dirty="0">
                <a:latin typeface="Arial"/>
                <a:cs typeface="Arial"/>
              </a:rPr>
              <a:t>срок службы в режиме работы 24/</a:t>
            </a:r>
            <a:r>
              <a:rPr lang="ru-RU" sz="2000" b="1" dirty="0" smtClean="0">
                <a:latin typeface="Arial"/>
                <a:cs typeface="Arial"/>
              </a:rPr>
              <a:t>7 и способно работать </a:t>
            </a:r>
            <a:r>
              <a:rPr lang="ru-RU" sz="2000" b="1" dirty="0">
                <a:latin typeface="Arial"/>
                <a:cs typeface="Arial"/>
              </a:rPr>
              <a:t>при низких температурах и </a:t>
            </a:r>
            <a:r>
              <a:rPr lang="ru-RU" sz="2000" b="1" dirty="0" smtClean="0">
                <a:latin typeface="Arial"/>
                <a:cs typeface="Arial"/>
              </a:rPr>
              <a:t>в условиях вибрации</a:t>
            </a:r>
            <a:endParaRPr lang="ru-RU" sz="2000" b="1" dirty="0">
              <a:latin typeface="Arial"/>
              <a:cs typeface="Arial"/>
            </a:endParaRPr>
          </a:p>
          <a:p>
            <a:pPr marL="346075" indent="-346075" defTabSz="925513">
              <a:lnSpc>
                <a:spcPct val="80000"/>
              </a:lnSpc>
              <a:spcBef>
                <a:spcPct val="20000"/>
              </a:spcBef>
              <a:buClr>
                <a:srgbClr val="B41302"/>
              </a:buClr>
              <a:buSzPct val="85000"/>
              <a:buFont typeface="Wingdings" pitchFamily="2" charset="2"/>
              <a:buChar char="n"/>
            </a:pPr>
            <a:endParaRPr lang="ru-RU" sz="2400" dirty="0">
              <a:solidFill>
                <a:srgbClr val="800000"/>
              </a:solidFill>
              <a:cs typeface="Arial" charset="0"/>
            </a:endParaRPr>
          </a:p>
          <a:p>
            <a:pPr marL="346075" indent="-346075" defTabSz="925513">
              <a:lnSpc>
                <a:spcPct val="80000"/>
              </a:lnSpc>
              <a:spcBef>
                <a:spcPct val="20000"/>
              </a:spcBef>
              <a:buClr>
                <a:srgbClr val="B41302"/>
              </a:buClr>
              <a:buSzPct val="85000"/>
              <a:buFont typeface="Wingdings" pitchFamily="2" charset="2"/>
              <a:buChar char="n"/>
            </a:pPr>
            <a:endParaRPr lang="en-US" altLang="zh-TW" sz="2400" b="1" dirty="0">
              <a:solidFill>
                <a:srgbClr val="4D4D4D"/>
              </a:solidFill>
              <a:latin typeface="Calibri" pitchFamily="34" charset="0"/>
              <a:ea typeface="標楷體" pitchFamily="65" charset="-120"/>
            </a:endParaRPr>
          </a:p>
        </p:txBody>
      </p:sp>
      <p:pic>
        <p:nvPicPr>
          <p:cNvPr id="9" name="圖片 6" descr="HQ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276975" y="772666"/>
            <a:ext cx="2293938" cy="152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圖片 8" descr="0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76975" y="2455863"/>
            <a:ext cx="2289175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圖片 8" descr="02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72213" y="4171950"/>
            <a:ext cx="230028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71700" y="696267"/>
            <a:ext cx="3531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Arial"/>
                <a:cs typeface="Arial"/>
              </a:rPr>
              <a:t>О компании </a:t>
            </a:r>
            <a:r>
              <a:rPr lang="en-US" sz="2400" b="1" dirty="0" smtClean="0">
                <a:solidFill>
                  <a:schemeClr val="tx2"/>
                </a:solidFill>
                <a:latin typeface="Arial"/>
                <a:cs typeface="Arial"/>
              </a:rPr>
              <a:t>NEXCOM</a:t>
            </a:r>
            <a:r>
              <a:rPr lang="ru-RU" sz="2400" b="1" dirty="0" smtClean="0">
                <a:solidFill>
                  <a:schemeClr val="tx2"/>
                </a:solidFill>
                <a:latin typeface="Arial"/>
                <a:cs typeface="Arial"/>
              </a:rPr>
              <a:t>:</a:t>
            </a:r>
            <a:endParaRPr lang="en-US" sz="24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1026" name="Picture 2" descr="C:\Users\User\Desktop\1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04922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grpSp>
        <p:nvGrpSpPr>
          <p:cNvPr id="27" name="群組 4"/>
          <p:cNvGrpSpPr/>
          <p:nvPr/>
        </p:nvGrpSpPr>
        <p:grpSpPr>
          <a:xfrm>
            <a:off x="528609" y="1435910"/>
            <a:ext cx="6131623" cy="3240434"/>
            <a:chOff x="-73834" y="1862560"/>
            <a:chExt cx="5627567" cy="2813784"/>
          </a:xfrm>
        </p:grpSpPr>
        <p:pic>
          <p:nvPicPr>
            <p:cNvPr id="28" name="Picture 2" descr="http://www.cisco.com/en/US/i/200001-300000/220001-230000/220001-221000/220885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3834" y="1862560"/>
              <a:ext cx="5627567" cy="2813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矩形 3"/>
            <p:cNvSpPr/>
            <p:nvPr/>
          </p:nvSpPr>
          <p:spPr>
            <a:xfrm>
              <a:off x="-73834" y="1862560"/>
              <a:ext cx="1259349" cy="889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1" name="Content Placeholder 2"/>
          <p:cNvSpPr>
            <a:spLocks/>
          </p:cNvSpPr>
          <p:nvPr/>
        </p:nvSpPr>
        <p:spPr bwMode="auto">
          <a:xfrm>
            <a:off x="0" y="4935823"/>
            <a:ext cx="4416774" cy="1030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18" rIns="91435" bIns="45718" numCol="1">
            <a:spAutoFit/>
          </a:bodyPr>
          <a:lstStyle/>
          <a:p>
            <a:pPr marL="341784" indent="-341784" defTabSz="914037">
              <a:lnSpc>
                <a:spcPct val="65000"/>
              </a:lnSpc>
              <a:spcBef>
                <a:spcPct val="25000"/>
              </a:spcBef>
              <a:buSzPct val="75000"/>
              <a:buFont typeface="Wingdings" pitchFamily="2" charset="2"/>
              <a:buChar char="l"/>
              <a:defRPr/>
            </a:pPr>
            <a:r>
              <a:rPr lang="ru-RU" altLang="zh-TW" sz="1600" dirty="0" smtClean="0">
                <a:latin typeface="+mj-lt"/>
                <a:cs typeface="Calibri" pitchFamily="34" charset="0"/>
              </a:rPr>
              <a:t>Безвентиляторная система с процессором </a:t>
            </a:r>
            <a:r>
              <a:rPr lang="en-US" altLang="zh-TW" sz="1600" dirty="0" smtClean="0">
                <a:latin typeface="+mj-lt"/>
                <a:cs typeface="Calibri" pitchFamily="34" charset="0"/>
              </a:rPr>
              <a:t> Core i7</a:t>
            </a:r>
            <a:endParaRPr lang="en-US" altLang="zh-TW" sz="1600" dirty="0">
              <a:latin typeface="+mj-lt"/>
              <a:cs typeface="Calibri" pitchFamily="34" charset="0"/>
            </a:endParaRPr>
          </a:p>
          <a:p>
            <a:pPr marL="341784" indent="-341784" defTabSz="914037">
              <a:lnSpc>
                <a:spcPct val="65000"/>
              </a:lnSpc>
              <a:spcBef>
                <a:spcPct val="25000"/>
              </a:spcBef>
              <a:buSzPct val="75000"/>
              <a:buFont typeface="Wingdings" pitchFamily="2" charset="2"/>
              <a:buChar char="l"/>
              <a:defRPr/>
            </a:pPr>
            <a:r>
              <a:rPr lang="en-US" altLang="zh-TW" sz="1600" dirty="0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1x PCI </a:t>
            </a:r>
            <a:r>
              <a:rPr lang="ru-RU" altLang="zh-TW" sz="1600" dirty="0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слот расширения для дополнительной карты полевой шины</a:t>
            </a:r>
            <a:r>
              <a:rPr lang="en-US" altLang="zh-TW" sz="1600" dirty="0" smtClean="0">
                <a:latin typeface="+mj-lt"/>
                <a:cs typeface="Calibri" pitchFamily="34" charset="0"/>
              </a:rPr>
              <a:t> </a:t>
            </a:r>
          </a:p>
          <a:p>
            <a:pPr marL="341784" indent="-341784" defTabSz="914037">
              <a:lnSpc>
                <a:spcPct val="65000"/>
              </a:lnSpc>
              <a:spcBef>
                <a:spcPct val="25000"/>
              </a:spcBef>
              <a:buSzPct val="75000"/>
              <a:buFont typeface="Wingdings" pitchFamily="2" charset="2"/>
              <a:buChar char="l"/>
              <a:defRPr/>
            </a:pPr>
            <a:r>
              <a:rPr lang="en-US" altLang="zh-TW" sz="1600" dirty="0" smtClean="0">
                <a:solidFill>
                  <a:srgbClr val="FF0000"/>
                </a:solidFill>
                <a:latin typeface="+mj-lt"/>
                <a:cs typeface="Calibri" pitchFamily="34" charset="0"/>
              </a:rPr>
              <a:t>6x  Intel Gigabit Ethernet</a:t>
            </a:r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 bwMode="auto">
          <a:xfrm>
            <a:off x="419354" y="590318"/>
            <a:ext cx="7215238" cy="8455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zh-TW" sz="2400" b="1" dirty="0" smtClean="0">
                <a:latin typeface="Arial"/>
                <a:ea typeface="新細明體" charset="-120"/>
                <a:cs typeface="Arial"/>
              </a:rPr>
              <a:t>Промышленная автоматизация</a:t>
            </a:r>
            <a:r>
              <a:rPr lang="en-US" altLang="zh-TW" sz="2400" b="1" dirty="0" smtClean="0">
                <a:latin typeface="Arial"/>
                <a:ea typeface="新細明體" charset="-120"/>
                <a:cs typeface="Arial"/>
              </a:rPr>
              <a:t>,</a:t>
            </a:r>
            <a:r>
              <a:rPr lang="ru-RU" altLang="zh-TW" sz="2400" b="1" dirty="0" smtClean="0">
                <a:latin typeface="Arial"/>
                <a:ea typeface="新細明體" charset="-120"/>
                <a:cs typeface="Arial"/>
              </a:rPr>
              <a:t> </a:t>
            </a:r>
            <a:r>
              <a:rPr lang="en-US" altLang="zh-TW" sz="2400" b="1" dirty="0" smtClean="0">
                <a:latin typeface="Arial"/>
                <a:ea typeface="新細明體" charset="-120"/>
                <a:cs typeface="Arial"/>
              </a:rPr>
              <a:t> </a:t>
            </a:r>
            <a:r>
              <a:rPr lang="ru-RU" altLang="zh-TW" sz="2400" b="1" dirty="0" smtClean="0">
                <a:latin typeface="Arial"/>
                <a:ea typeface="新細明體" charset="-120"/>
                <a:cs typeface="Arial"/>
              </a:rPr>
              <a:t>контроллер и </a:t>
            </a:r>
            <a:r>
              <a:rPr lang="en-US" altLang="zh-TW" sz="2400" b="1" dirty="0" smtClean="0">
                <a:latin typeface="Arial"/>
                <a:ea typeface="新細明體" charset="-120"/>
                <a:cs typeface="Arial"/>
              </a:rPr>
              <a:t>SCADA </a:t>
            </a:r>
            <a:r>
              <a:rPr lang="ru-RU" altLang="zh-TW" sz="2400" b="1" dirty="0" smtClean="0">
                <a:latin typeface="Arial"/>
                <a:ea typeface="新細明體" charset="-120"/>
                <a:cs typeface="Arial"/>
              </a:rPr>
              <a:t>сервер</a:t>
            </a:r>
            <a:r>
              <a:rPr lang="en-US" altLang="zh-TW" sz="2400" b="1" dirty="0" smtClean="0">
                <a:latin typeface="Arial"/>
                <a:ea typeface="新細明體" charset="-120"/>
                <a:cs typeface="Arial"/>
              </a:rPr>
              <a:t> – NISE</a:t>
            </a:r>
            <a:r>
              <a:rPr lang="ru-RU" altLang="zh-TW" sz="2400" b="1" dirty="0" smtClean="0">
                <a:latin typeface="Arial"/>
                <a:ea typeface="新細明體" charset="-120"/>
                <a:cs typeface="Arial"/>
              </a:rPr>
              <a:t>-</a:t>
            </a:r>
            <a:r>
              <a:rPr lang="en-US" altLang="zh-TW" sz="2400" b="1" dirty="0" smtClean="0">
                <a:latin typeface="Arial"/>
                <a:ea typeface="新細明體" charset="-120"/>
                <a:cs typeface="Arial"/>
              </a:rPr>
              <a:t>3660</a:t>
            </a:r>
            <a:endParaRPr lang="zh-TW" altLang="en-US" sz="2400" b="1" dirty="0" smtClean="0">
              <a:latin typeface="Arial"/>
              <a:cs typeface="Arial"/>
            </a:endParaRPr>
          </a:p>
        </p:txBody>
      </p:sp>
      <p:pic>
        <p:nvPicPr>
          <p:cNvPr id="33" name="圖片 9" descr="DSC0028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5991" y="2029539"/>
            <a:ext cx="2108009" cy="1305426"/>
          </a:xfrm>
          <a:prstGeom prst="rect">
            <a:avLst/>
          </a:prstGeom>
        </p:spPr>
      </p:pic>
      <p:grpSp>
        <p:nvGrpSpPr>
          <p:cNvPr id="34" name="群組 2"/>
          <p:cNvGrpSpPr/>
          <p:nvPr/>
        </p:nvGrpSpPr>
        <p:grpSpPr>
          <a:xfrm>
            <a:off x="274303" y="1584966"/>
            <a:ext cx="1439859" cy="907930"/>
            <a:chOff x="587202" y="2618141"/>
            <a:chExt cx="3073052" cy="1983941"/>
          </a:xfrm>
        </p:grpSpPr>
        <p:pic>
          <p:nvPicPr>
            <p:cNvPr id="35" name="圖片 10" descr="DSC00287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54626" y="2618141"/>
              <a:ext cx="1248494" cy="898464"/>
            </a:xfrm>
            <a:prstGeom prst="rect">
              <a:avLst/>
            </a:prstGeom>
          </p:spPr>
        </p:pic>
        <p:pic>
          <p:nvPicPr>
            <p:cNvPr id="36" name="圖片 8" descr="DSC00287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7202" y="3703618"/>
              <a:ext cx="1248494" cy="898464"/>
            </a:xfrm>
            <a:prstGeom prst="rect">
              <a:avLst/>
            </a:prstGeom>
          </p:spPr>
        </p:pic>
        <p:pic>
          <p:nvPicPr>
            <p:cNvPr id="37" name="圖片 11" descr="DSC00287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11760" y="3703618"/>
              <a:ext cx="1248494" cy="898464"/>
            </a:xfrm>
            <a:prstGeom prst="rect">
              <a:avLst/>
            </a:prstGeom>
          </p:spPr>
        </p:pic>
        <p:sp>
          <p:nvSpPr>
            <p:cNvPr id="38" name="拱形 1"/>
            <p:cNvSpPr/>
            <p:nvPr/>
          </p:nvSpPr>
          <p:spPr>
            <a:xfrm rot="10800000">
              <a:off x="1691681" y="4023945"/>
              <a:ext cx="788760" cy="418634"/>
            </a:xfrm>
            <a:prstGeom prst="blockArc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拱形 12"/>
            <p:cNvSpPr/>
            <p:nvPr/>
          </p:nvSpPr>
          <p:spPr>
            <a:xfrm rot="19118013">
              <a:off x="933497" y="3275783"/>
              <a:ext cx="788760" cy="418634"/>
            </a:xfrm>
            <a:prstGeom prst="blockArc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拱形 13"/>
            <p:cNvSpPr/>
            <p:nvPr/>
          </p:nvSpPr>
          <p:spPr>
            <a:xfrm rot="2601278">
              <a:off x="2455419" y="3296184"/>
              <a:ext cx="788760" cy="418634"/>
            </a:xfrm>
            <a:prstGeom prst="blockArc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1" name="文字方塊 5"/>
          <p:cNvSpPr txBox="1"/>
          <p:nvPr/>
        </p:nvSpPr>
        <p:spPr>
          <a:xfrm>
            <a:off x="179512" y="1259468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DCS Controller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2833" y="4935823"/>
            <a:ext cx="4831167" cy="80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784" indent="-341784" defTabSz="914037">
              <a:lnSpc>
                <a:spcPct val="65000"/>
              </a:lnSpc>
              <a:spcBef>
                <a:spcPct val="25000"/>
              </a:spcBef>
              <a:buSzPct val="75000"/>
              <a:buFont typeface="Wingdings" pitchFamily="2" charset="2"/>
              <a:buChar char="l"/>
              <a:defRPr/>
            </a:pPr>
            <a:r>
              <a:rPr lang="ru-RU" altLang="zh-TW" sz="1600" dirty="0" smtClean="0">
                <a:cs typeface="Calibri" pitchFamily="34" charset="0"/>
              </a:rPr>
              <a:t>Широкий диапазон входного напряжения питания</a:t>
            </a:r>
            <a:r>
              <a:rPr lang="en-US" altLang="zh-TW" sz="1600" dirty="0" smtClean="0">
                <a:cs typeface="Calibri" pitchFamily="34" charset="0"/>
              </a:rPr>
              <a:t> 9</a:t>
            </a:r>
            <a:r>
              <a:rPr lang="en-US" altLang="zh-TW" sz="1600" dirty="0">
                <a:cs typeface="Calibri" pitchFamily="34" charset="0"/>
              </a:rPr>
              <a:t>~</a:t>
            </a:r>
            <a:r>
              <a:rPr lang="en-US" altLang="zh-TW" sz="1600" dirty="0" smtClean="0">
                <a:cs typeface="Calibri" pitchFamily="34" charset="0"/>
              </a:rPr>
              <a:t>30</a:t>
            </a:r>
            <a:r>
              <a:rPr lang="ru-RU" altLang="zh-TW" sz="1600" dirty="0" smtClean="0">
                <a:cs typeface="Calibri" pitchFamily="34" charset="0"/>
              </a:rPr>
              <a:t>В </a:t>
            </a:r>
            <a:r>
              <a:rPr lang="en-US" altLang="zh-TW" sz="1600" dirty="0" smtClean="0">
                <a:cs typeface="Calibri" pitchFamily="34" charset="0"/>
              </a:rPr>
              <a:t>DC</a:t>
            </a:r>
            <a:endParaRPr lang="en-US" altLang="zh-TW" sz="1600" dirty="0">
              <a:cs typeface="Calibri" pitchFamily="34" charset="0"/>
            </a:endParaRPr>
          </a:p>
          <a:p>
            <a:pPr marL="341784" indent="-341784" defTabSz="914037">
              <a:lnSpc>
                <a:spcPct val="65000"/>
              </a:lnSpc>
              <a:spcBef>
                <a:spcPct val="25000"/>
              </a:spcBef>
              <a:buSzPct val="75000"/>
              <a:buFont typeface="Wingdings" pitchFamily="2" charset="2"/>
              <a:buChar char="l"/>
              <a:defRPr/>
            </a:pPr>
            <a:r>
              <a:rPr lang="en-US" altLang="zh-TW" sz="1600" dirty="0" smtClean="0">
                <a:solidFill>
                  <a:srgbClr val="FF0000"/>
                </a:solidFill>
                <a:cs typeface="Calibri" pitchFamily="34" charset="0"/>
              </a:rPr>
              <a:t>2 </a:t>
            </a:r>
            <a:r>
              <a:rPr lang="ru-RU" altLang="zh-TW" sz="1600" dirty="0" smtClean="0">
                <a:solidFill>
                  <a:srgbClr val="FF0000"/>
                </a:solidFill>
                <a:cs typeface="Calibri" pitchFamily="34" charset="0"/>
              </a:rPr>
              <a:t>отсека для</a:t>
            </a:r>
            <a:r>
              <a:rPr lang="en-US" altLang="zh-TW" sz="1600" dirty="0" smtClean="0">
                <a:solidFill>
                  <a:srgbClr val="FF0000"/>
                </a:solidFill>
                <a:cs typeface="Calibri" pitchFamily="34" charset="0"/>
              </a:rPr>
              <a:t> </a:t>
            </a:r>
            <a:r>
              <a:rPr lang="en-US" altLang="zh-TW" sz="1600" dirty="0">
                <a:solidFill>
                  <a:srgbClr val="FF0000"/>
                </a:solidFill>
                <a:cs typeface="Calibri" pitchFamily="34" charset="0"/>
              </a:rPr>
              <a:t>2.5” HDD</a:t>
            </a:r>
            <a:r>
              <a:rPr lang="zh-TW" altLang="en-US" sz="1600" dirty="0">
                <a:solidFill>
                  <a:srgbClr val="FF0000"/>
                </a:solidFill>
                <a:cs typeface="Calibri" pitchFamily="34" charset="0"/>
              </a:rPr>
              <a:t> </a:t>
            </a:r>
            <a:r>
              <a:rPr lang="en-US" altLang="zh-TW" sz="1600" dirty="0">
                <a:solidFill>
                  <a:srgbClr val="FF0000"/>
                </a:solidFill>
                <a:cs typeface="Calibri" pitchFamily="34" charset="0"/>
              </a:rPr>
              <a:t>(RAID</a:t>
            </a:r>
            <a:r>
              <a:rPr lang="zh-TW" altLang="en-US" sz="1600" dirty="0">
                <a:solidFill>
                  <a:srgbClr val="FF0000"/>
                </a:solidFill>
                <a:cs typeface="Calibri" pitchFamily="34" charset="0"/>
              </a:rPr>
              <a:t> </a:t>
            </a:r>
            <a:r>
              <a:rPr lang="en-US" altLang="zh-TW" sz="1600" dirty="0">
                <a:solidFill>
                  <a:srgbClr val="FF0000"/>
                </a:solidFill>
                <a:cs typeface="Calibri" pitchFamily="34" charset="0"/>
              </a:rPr>
              <a:t>0,</a:t>
            </a:r>
            <a:r>
              <a:rPr lang="zh-TW" altLang="en-US" sz="1600" dirty="0">
                <a:solidFill>
                  <a:srgbClr val="FF0000"/>
                </a:solidFill>
                <a:cs typeface="Calibri" pitchFamily="34" charset="0"/>
              </a:rPr>
              <a:t> </a:t>
            </a:r>
            <a:r>
              <a:rPr lang="en-US" altLang="zh-TW" sz="1600" dirty="0">
                <a:solidFill>
                  <a:srgbClr val="FF0000"/>
                </a:solidFill>
                <a:cs typeface="Calibri" pitchFamily="34" charset="0"/>
              </a:rPr>
              <a:t>1),</a:t>
            </a:r>
            <a:r>
              <a:rPr lang="en-US" altLang="zh-TW" sz="1600" dirty="0">
                <a:cs typeface="Calibri" pitchFamily="34" charset="0"/>
              </a:rPr>
              <a:t> </a:t>
            </a:r>
            <a:r>
              <a:rPr lang="en-US" altLang="zh-TW" sz="1600" dirty="0" err="1">
                <a:cs typeface="Calibri" pitchFamily="34" charset="0"/>
              </a:rPr>
              <a:t>CFast</a:t>
            </a:r>
            <a:r>
              <a:rPr lang="en-US" altLang="zh-TW" sz="1600" dirty="0">
                <a:cs typeface="Calibri" pitchFamily="34" charset="0"/>
              </a:rPr>
              <a:t>, SATA-</a:t>
            </a:r>
            <a:r>
              <a:rPr lang="en-US" altLang="zh-TW" sz="1600" dirty="0" smtClean="0">
                <a:cs typeface="Calibri" pitchFamily="34" charset="0"/>
              </a:rPr>
              <a:t>DOM</a:t>
            </a:r>
            <a:endParaRPr lang="en-US" altLang="zh-TW" sz="1600" dirty="0">
              <a:cs typeface="Calibri" pitchFamily="34" charset="0"/>
            </a:endParaRPr>
          </a:p>
        </p:txBody>
      </p:sp>
      <p:pic>
        <p:nvPicPr>
          <p:cNvPr id="22" name="Picture 2" descr="C:\Users\User\Desktop\1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133639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5597" y="1324637"/>
            <a:ext cx="7907870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TW" b="1" dirty="0" smtClean="0">
                <a:solidFill>
                  <a:schemeClr val="accent6"/>
                </a:solidFill>
                <a:latin typeface="Arial"/>
                <a:ea typeface="新細明體" pitchFamily="18" charset="-120"/>
                <a:cs typeface="Arial"/>
              </a:rPr>
              <a:t>Безвентиляторная система, способная работать</a:t>
            </a:r>
            <a:r>
              <a:rPr lang="en-US" altLang="zh-TW" b="1" dirty="0" smtClean="0">
                <a:solidFill>
                  <a:schemeClr val="accent6"/>
                </a:solidFill>
                <a:latin typeface="Arial"/>
                <a:ea typeface="新細明體" pitchFamily="18" charset="-120"/>
                <a:cs typeface="Arial"/>
              </a:rPr>
              <a:t> </a:t>
            </a:r>
            <a:r>
              <a:rPr lang="ru-RU" altLang="zh-TW" b="1" dirty="0" smtClean="0">
                <a:solidFill>
                  <a:schemeClr val="accent6"/>
                </a:solidFill>
                <a:latin typeface="Arial"/>
                <a:ea typeface="新細明體" pitchFamily="18" charset="-120"/>
                <a:cs typeface="Arial"/>
              </a:rPr>
              <a:t>от </a:t>
            </a:r>
            <a:r>
              <a:rPr lang="en-US" altLang="zh-TW" b="1" dirty="0" smtClean="0">
                <a:solidFill>
                  <a:schemeClr val="accent6"/>
                </a:solidFill>
                <a:latin typeface="Arial"/>
                <a:ea typeface="新細明體" pitchFamily="18" charset="-120"/>
                <a:cs typeface="Arial"/>
              </a:rPr>
              <a:t>-5</a:t>
            </a:r>
            <a:r>
              <a:rPr lang="ru-RU" altLang="zh-TW" b="1" dirty="0" smtClean="0">
                <a:solidFill>
                  <a:schemeClr val="accent6"/>
                </a:solidFill>
                <a:latin typeface="Arial"/>
                <a:ea typeface="新細明體" pitchFamily="18" charset="-120"/>
                <a:cs typeface="Arial"/>
              </a:rPr>
              <a:t> до </a:t>
            </a:r>
            <a:r>
              <a:rPr lang="en-US" altLang="zh-TW" b="1" dirty="0" smtClean="0">
                <a:solidFill>
                  <a:schemeClr val="accent6"/>
                </a:solidFill>
                <a:latin typeface="Arial"/>
                <a:ea typeface="新細明體" pitchFamily="18" charset="-120"/>
                <a:cs typeface="Arial"/>
              </a:rPr>
              <a:t>60C</a:t>
            </a:r>
            <a:endParaRPr lang="en-US" altLang="zh-TW" b="1" dirty="0">
              <a:solidFill>
                <a:schemeClr val="accent6"/>
              </a:solidFill>
              <a:latin typeface="Arial"/>
              <a:cs typeface="Arial"/>
            </a:endParaRPr>
          </a:p>
          <a:p>
            <a:r>
              <a:rPr lang="ru-RU" altLang="zh-TW" b="1" dirty="0" smtClean="0">
                <a:solidFill>
                  <a:schemeClr val="accent6"/>
                </a:solidFill>
                <a:latin typeface="Arial"/>
                <a:ea typeface="新細明體" pitchFamily="18" charset="-120"/>
                <a:cs typeface="Arial"/>
              </a:rPr>
              <a:t>Процессор</a:t>
            </a:r>
            <a:r>
              <a:rPr lang="it-IT" altLang="zh-TW" b="1" dirty="0" smtClean="0">
                <a:solidFill>
                  <a:schemeClr val="accent6"/>
                </a:solidFill>
                <a:latin typeface="Arial"/>
                <a:ea typeface="新細明體" pitchFamily="18" charset="-120"/>
                <a:cs typeface="Arial"/>
              </a:rPr>
              <a:t> </a:t>
            </a:r>
            <a:r>
              <a:rPr lang="it-IT" altLang="zh-TW" b="1" dirty="0" smtClean="0">
                <a:latin typeface="Arial"/>
                <a:ea typeface="新細明體" pitchFamily="18" charset="-120"/>
                <a:cs typeface="Arial"/>
              </a:rPr>
              <a:t>Intel </a:t>
            </a:r>
            <a:r>
              <a:rPr lang="it-IT" altLang="zh-TW" b="1" dirty="0">
                <a:latin typeface="Arial"/>
                <a:ea typeface="新細明體" pitchFamily="18" charset="-120"/>
                <a:cs typeface="Arial"/>
              </a:rPr>
              <a:t>Ultra </a:t>
            </a:r>
            <a:r>
              <a:rPr lang="it-IT" altLang="zh-TW" b="1" dirty="0" err="1">
                <a:latin typeface="Arial"/>
                <a:ea typeface="新細明體" pitchFamily="18" charset="-120"/>
                <a:cs typeface="Arial"/>
              </a:rPr>
              <a:t>Low</a:t>
            </a:r>
            <a:r>
              <a:rPr lang="it-IT" altLang="zh-TW" b="1" dirty="0">
                <a:latin typeface="Arial"/>
                <a:ea typeface="新細明體" pitchFamily="18" charset="-120"/>
                <a:cs typeface="Arial"/>
              </a:rPr>
              <a:t> </a:t>
            </a:r>
            <a:r>
              <a:rPr lang="it-IT" altLang="zh-TW" b="1" dirty="0" smtClean="0">
                <a:latin typeface="Arial"/>
                <a:ea typeface="新細明體" pitchFamily="18" charset="-120"/>
                <a:cs typeface="Arial"/>
              </a:rPr>
              <a:t>Voltage</a:t>
            </a:r>
            <a:r>
              <a:rPr lang="ru-RU" altLang="zh-TW" b="1" dirty="0" smtClean="0">
                <a:latin typeface="Arial"/>
                <a:ea typeface="新細明體" pitchFamily="18" charset="-120"/>
                <a:cs typeface="Arial"/>
              </a:rPr>
              <a:t> </a:t>
            </a:r>
            <a:r>
              <a:rPr lang="it-IT" altLang="zh-TW" b="1" dirty="0" smtClean="0">
                <a:latin typeface="Arial"/>
                <a:ea typeface="新細明體" pitchFamily="18" charset="-120"/>
                <a:cs typeface="Arial"/>
              </a:rPr>
              <a:t>Core </a:t>
            </a:r>
            <a:r>
              <a:rPr lang="it-IT" altLang="zh-TW" b="1" dirty="0">
                <a:latin typeface="Arial"/>
                <a:ea typeface="新細明體" pitchFamily="18" charset="-120"/>
                <a:cs typeface="Arial"/>
              </a:rPr>
              <a:t>i7-3517UE </a:t>
            </a:r>
            <a:r>
              <a:rPr lang="it-IT" altLang="zh-TW" b="1" dirty="0" smtClean="0">
                <a:latin typeface="Arial"/>
                <a:ea typeface="新細明體" pitchFamily="18" charset="-120"/>
                <a:cs typeface="Arial"/>
              </a:rPr>
              <a:t>1.</a:t>
            </a:r>
            <a:r>
              <a:rPr lang="ru-RU" altLang="zh-TW" b="1" dirty="0" smtClean="0">
                <a:latin typeface="Arial"/>
                <a:ea typeface="新細明體" pitchFamily="18" charset="-120"/>
                <a:cs typeface="Arial"/>
              </a:rPr>
              <a:t>7ГГц</a:t>
            </a:r>
            <a:r>
              <a:rPr lang="it-IT" altLang="zh-TW" b="1" dirty="0" smtClean="0">
                <a:latin typeface="Arial"/>
                <a:ea typeface="新細明體" pitchFamily="18" charset="-120"/>
                <a:cs typeface="Arial"/>
              </a:rPr>
              <a:t>, </a:t>
            </a:r>
            <a:r>
              <a:rPr lang="it-IT" altLang="zh-TW" b="1" dirty="0">
                <a:latin typeface="Arial"/>
                <a:ea typeface="新細明體" pitchFamily="18" charset="-120"/>
                <a:cs typeface="Arial"/>
              </a:rPr>
              <a:t>Dual core, L2-Cache </a:t>
            </a:r>
            <a:r>
              <a:rPr lang="it-IT" altLang="zh-TW" b="1" dirty="0" smtClean="0">
                <a:latin typeface="Arial"/>
                <a:ea typeface="新細明體" pitchFamily="18" charset="-120"/>
                <a:cs typeface="Arial"/>
              </a:rPr>
              <a:t>4MB</a:t>
            </a:r>
            <a:r>
              <a:rPr lang="ru-RU" altLang="zh-TW" b="1" dirty="0" smtClean="0">
                <a:latin typeface="Arial"/>
                <a:ea typeface="新細明體" pitchFamily="18" charset="-120"/>
                <a:cs typeface="Arial"/>
              </a:rPr>
              <a:t> </a:t>
            </a:r>
            <a:r>
              <a:rPr lang="ru-RU" altLang="zh-TW" b="1" dirty="0" smtClean="0">
                <a:solidFill>
                  <a:schemeClr val="accent6"/>
                </a:solidFill>
                <a:latin typeface="Arial"/>
                <a:ea typeface="新細明體" pitchFamily="18" charset="-120"/>
                <a:cs typeface="Arial"/>
              </a:rPr>
              <a:t>установлен</a:t>
            </a:r>
            <a:endParaRPr lang="en-US" altLang="zh-TW" b="1" dirty="0">
              <a:solidFill>
                <a:schemeClr val="accent6"/>
              </a:solidFill>
              <a:latin typeface="Arial"/>
              <a:ea typeface="新細明體" pitchFamily="18" charset="-120"/>
              <a:cs typeface="Arial"/>
            </a:endParaRPr>
          </a:p>
          <a:p>
            <a:r>
              <a:rPr lang="ru-RU" altLang="zh-TW" b="1" dirty="0" smtClean="0">
                <a:solidFill>
                  <a:schemeClr val="accent6"/>
                </a:solidFill>
                <a:latin typeface="Arial"/>
                <a:ea typeface="新細明體" pitchFamily="18" charset="-120"/>
                <a:cs typeface="Arial"/>
              </a:rPr>
              <a:t>2 разъема для </a:t>
            </a:r>
            <a:r>
              <a:rPr lang="en-US" altLang="zh-TW" b="1" dirty="0" smtClean="0">
                <a:solidFill>
                  <a:schemeClr val="accent6"/>
                </a:solidFill>
                <a:latin typeface="Arial"/>
                <a:ea typeface="新細明體" pitchFamily="18" charset="-120"/>
                <a:cs typeface="Arial"/>
              </a:rPr>
              <a:t>DDR3 </a:t>
            </a:r>
            <a:r>
              <a:rPr lang="en-US" altLang="zh-TW" b="1" dirty="0">
                <a:solidFill>
                  <a:schemeClr val="accent6"/>
                </a:solidFill>
                <a:latin typeface="Arial"/>
                <a:ea typeface="新細明體" pitchFamily="18" charset="-120"/>
                <a:cs typeface="Arial"/>
              </a:rPr>
              <a:t>SO-DIMM </a:t>
            </a:r>
            <a:r>
              <a:rPr lang="ru-RU" altLang="zh-TW" b="1" dirty="0" smtClean="0">
                <a:solidFill>
                  <a:schemeClr val="accent6"/>
                </a:solidFill>
                <a:latin typeface="Arial"/>
                <a:ea typeface="新細明體" pitchFamily="18" charset="-120"/>
                <a:cs typeface="Arial"/>
              </a:rPr>
              <a:t>(до</a:t>
            </a:r>
            <a:r>
              <a:rPr lang="en-US" altLang="zh-TW" b="1" dirty="0" smtClean="0">
                <a:solidFill>
                  <a:schemeClr val="accent6"/>
                </a:solidFill>
                <a:latin typeface="Arial"/>
                <a:ea typeface="新細明體" pitchFamily="18" charset="-120"/>
                <a:cs typeface="Arial"/>
              </a:rPr>
              <a:t> 8</a:t>
            </a:r>
            <a:r>
              <a:rPr lang="ru-RU" altLang="zh-TW" b="1" dirty="0" smtClean="0">
                <a:solidFill>
                  <a:schemeClr val="accent6"/>
                </a:solidFill>
                <a:latin typeface="Arial"/>
                <a:ea typeface="新細明體" pitchFamily="18" charset="-120"/>
                <a:cs typeface="Arial"/>
              </a:rPr>
              <a:t>Гб </a:t>
            </a:r>
            <a:r>
              <a:rPr lang="en-US" altLang="zh-TW" b="1" dirty="0" smtClean="0">
                <a:solidFill>
                  <a:schemeClr val="accent6"/>
                </a:solidFill>
                <a:latin typeface="Arial"/>
                <a:ea typeface="新細明體" pitchFamily="18" charset="-120"/>
                <a:cs typeface="Arial"/>
              </a:rPr>
              <a:t>max)</a:t>
            </a:r>
            <a:endParaRPr lang="en-US" altLang="zh-TW" b="1" dirty="0">
              <a:solidFill>
                <a:schemeClr val="accent6"/>
              </a:solidFill>
              <a:latin typeface="Arial"/>
              <a:cs typeface="Arial"/>
            </a:endParaRPr>
          </a:p>
          <a:p>
            <a:r>
              <a:rPr lang="en-US" altLang="zh-TW" b="1" dirty="0" err="1" smtClean="0">
                <a:solidFill>
                  <a:schemeClr val="accent6"/>
                </a:solidFill>
                <a:latin typeface="Arial"/>
                <a:cs typeface="Arial"/>
              </a:rPr>
              <a:t>NVsRAM</a:t>
            </a:r>
            <a:r>
              <a:rPr lang="en-US" altLang="zh-TW" b="1" dirty="0" smtClean="0">
                <a:solidFill>
                  <a:schemeClr val="accent6"/>
                </a:solidFill>
                <a:latin typeface="Arial"/>
                <a:cs typeface="Arial"/>
              </a:rPr>
              <a:t> 4M</a:t>
            </a:r>
            <a:r>
              <a:rPr lang="ru-RU" altLang="zh-TW" b="1" dirty="0" smtClean="0">
                <a:solidFill>
                  <a:schemeClr val="accent6"/>
                </a:solidFill>
                <a:latin typeface="Arial"/>
                <a:cs typeface="Arial"/>
              </a:rPr>
              <a:t>б на борту</a:t>
            </a:r>
            <a:endParaRPr lang="en-US" altLang="zh-TW" b="1" dirty="0">
              <a:solidFill>
                <a:schemeClr val="accent6"/>
              </a:solidFill>
              <a:latin typeface="Arial"/>
              <a:cs typeface="Arial"/>
            </a:endParaRPr>
          </a:p>
          <a:p>
            <a:r>
              <a:rPr lang="ru-RU" altLang="zh-TW" b="1" dirty="0" smtClean="0">
                <a:solidFill>
                  <a:schemeClr val="accent6"/>
                </a:solidFill>
                <a:latin typeface="Arial"/>
                <a:cs typeface="Arial"/>
              </a:rPr>
              <a:t>Поддержка двух дисплеев одновременно:</a:t>
            </a:r>
            <a:endParaRPr lang="en-US" altLang="zh-TW" b="1" dirty="0">
              <a:solidFill>
                <a:schemeClr val="accent6"/>
              </a:solidFill>
              <a:latin typeface="Arial"/>
              <a:cs typeface="Arial"/>
            </a:endParaRPr>
          </a:p>
          <a:p>
            <a:pPr lvl="1"/>
            <a:r>
              <a:rPr lang="en-US" altLang="zh-TW" b="1" dirty="0">
                <a:latin typeface="Arial"/>
                <a:cs typeface="Arial"/>
              </a:rPr>
              <a:t>Dual DVI-D</a:t>
            </a:r>
          </a:p>
          <a:p>
            <a:pPr lvl="1"/>
            <a:r>
              <a:rPr lang="en-US" altLang="zh-TW" b="1" dirty="0">
                <a:latin typeface="Arial"/>
                <a:cs typeface="Arial"/>
              </a:rPr>
              <a:t>DVI-D + VGA</a:t>
            </a:r>
          </a:p>
          <a:p>
            <a:r>
              <a:rPr lang="ru-RU" altLang="zh-TW" b="1" dirty="0" smtClean="0">
                <a:solidFill>
                  <a:schemeClr val="accent6"/>
                </a:solidFill>
                <a:latin typeface="Arial"/>
                <a:cs typeface="Arial"/>
              </a:rPr>
              <a:t>Слоты расширения:</a:t>
            </a:r>
            <a:endParaRPr lang="en-US" altLang="zh-TW" b="1" dirty="0">
              <a:solidFill>
                <a:schemeClr val="accent6"/>
              </a:solidFill>
              <a:latin typeface="Arial"/>
              <a:cs typeface="Arial"/>
            </a:endParaRPr>
          </a:p>
          <a:p>
            <a:pPr lvl="1"/>
            <a:r>
              <a:rPr lang="en-US" altLang="zh-TW" b="1" dirty="0">
                <a:latin typeface="Arial"/>
                <a:cs typeface="Arial"/>
              </a:rPr>
              <a:t>1x PCI </a:t>
            </a:r>
            <a:r>
              <a:rPr lang="en-US" altLang="zh-TW" b="1" dirty="0" smtClean="0">
                <a:latin typeface="Arial"/>
                <a:cs typeface="Arial"/>
              </a:rPr>
              <a:t>(</a:t>
            </a:r>
            <a:r>
              <a:rPr lang="ru-RU" altLang="zh-TW" b="1" dirty="0" smtClean="0">
                <a:latin typeface="Arial"/>
                <a:cs typeface="Arial"/>
              </a:rPr>
              <a:t>для карт расширения полевой шины</a:t>
            </a:r>
            <a:r>
              <a:rPr lang="en-US" altLang="zh-TW" b="1" dirty="0" smtClean="0">
                <a:latin typeface="Arial"/>
                <a:cs typeface="Arial"/>
              </a:rPr>
              <a:t>)</a:t>
            </a:r>
            <a:endParaRPr lang="en-US" altLang="zh-TW" b="1" dirty="0">
              <a:latin typeface="Arial"/>
              <a:cs typeface="Arial"/>
            </a:endParaRPr>
          </a:p>
          <a:p>
            <a:pPr lvl="1"/>
            <a:r>
              <a:rPr lang="en-US" altLang="zh-TW" b="1" dirty="0">
                <a:latin typeface="Arial"/>
                <a:cs typeface="Arial"/>
              </a:rPr>
              <a:t>1x Mini-PCI </a:t>
            </a:r>
            <a:r>
              <a:rPr lang="en-US" altLang="zh-TW" b="1" dirty="0" smtClean="0">
                <a:latin typeface="Arial"/>
                <a:cs typeface="Arial"/>
              </a:rPr>
              <a:t>Express</a:t>
            </a:r>
            <a:endParaRPr lang="ru-RU" altLang="zh-TW" b="1" dirty="0" smtClean="0">
              <a:latin typeface="Arial"/>
              <a:cs typeface="Arial"/>
            </a:endParaRPr>
          </a:p>
          <a:p>
            <a:r>
              <a:rPr lang="en-US" altLang="zh-TW" b="1" dirty="0" smtClean="0">
                <a:solidFill>
                  <a:schemeClr val="accent6"/>
                </a:solidFill>
                <a:latin typeface="Arial"/>
                <a:cs typeface="Arial"/>
              </a:rPr>
              <a:t>LAN</a:t>
            </a:r>
            <a:r>
              <a:rPr lang="ru-RU" altLang="zh-TW" b="1" dirty="0" smtClean="0">
                <a:solidFill>
                  <a:schemeClr val="accent6"/>
                </a:solidFill>
                <a:latin typeface="Arial"/>
                <a:cs typeface="Arial"/>
              </a:rPr>
              <a:t>: </a:t>
            </a:r>
            <a:r>
              <a:rPr lang="en-US" altLang="zh-TW" b="1" dirty="0" smtClean="0">
                <a:latin typeface="Arial"/>
                <a:cs typeface="Arial"/>
              </a:rPr>
              <a:t>6x </a:t>
            </a:r>
            <a:r>
              <a:rPr lang="en-US" altLang="zh-TW" b="1" dirty="0">
                <a:latin typeface="Arial"/>
                <a:cs typeface="Arial"/>
              </a:rPr>
              <a:t>Gigabit Ethernet </a:t>
            </a:r>
            <a:r>
              <a:rPr lang="en-US" altLang="zh-TW" b="1" dirty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altLang="zh-TW" b="1" dirty="0" smtClean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lang="ru-RU" altLang="zh-TW" b="1" dirty="0" smtClean="0">
                <a:solidFill>
                  <a:srgbClr val="FF0000"/>
                </a:solidFill>
                <a:latin typeface="Arial"/>
                <a:cs typeface="Arial"/>
              </a:rPr>
              <a:t>х</a:t>
            </a:r>
            <a:r>
              <a:rPr lang="en-US" altLang="zh-TW" b="1" dirty="0" smtClean="0">
                <a:solidFill>
                  <a:srgbClr val="FF0000"/>
                </a:solidFill>
                <a:latin typeface="Arial"/>
                <a:cs typeface="Arial"/>
              </a:rPr>
              <a:t>LAN</a:t>
            </a:r>
            <a:r>
              <a:rPr lang="ru-RU" altLang="zh-TW" b="1" dirty="0" smtClean="0">
                <a:solidFill>
                  <a:srgbClr val="FF0000"/>
                </a:solidFill>
                <a:latin typeface="Arial"/>
                <a:cs typeface="Arial"/>
              </a:rPr>
              <a:t> с независимыми</a:t>
            </a:r>
            <a:r>
              <a:rPr lang="en-US" altLang="zh-TW" b="1" dirty="0" smtClean="0">
                <a:solidFill>
                  <a:srgbClr val="FF0000"/>
                </a:solidFill>
                <a:latin typeface="Arial"/>
                <a:cs typeface="Arial"/>
              </a:rPr>
              <a:t>  </a:t>
            </a:r>
            <a:r>
              <a:rPr lang="en-US" altLang="zh-TW" b="1" dirty="0">
                <a:solidFill>
                  <a:srgbClr val="FF0000"/>
                </a:solidFill>
                <a:latin typeface="Arial"/>
                <a:cs typeface="Arial"/>
              </a:rPr>
              <a:t>IRQ)</a:t>
            </a:r>
          </a:p>
          <a:p>
            <a:r>
              <a:rPr lang="ru-RU" altLang="zh-TW" b="1" dirty="0" smtClean="0">
                <a:solidFill>
                  <a:schemeClr val="accent6"/>
                </a:solidFill>
                <a:latin typeface="Arial"/>
                <a:ea typeface="新細明體" pitchFamily="18" charset="-120"/>
                <a:cs typeface="Arial"/>
              </a:rPr>
              <a:t>Хранение данных: </a:t>
            </a:r>
            <a:r>
              <a:rPr lang="it-IT" altLang="zh-TW" b="1" dirty="0" smtClean="0">
                <a:latin typeface="Arial"/>
                <a:ea typeface="新細明體" pitchFamily="18" charset="-120"/>
                <a:cs typeface="Arial"/>
              </a:rPr>
              <a:t>2</a:t>
            </a:r>
            <a:r>
              <a:rPr lang="ru-RU" altLang="zh-TW" b="1" dirty="0" smtClean="0">
                <a:latin typeface="Arial"/>
                <a:ea typeface="新細明體" pitchFamily="18" charset="-120"/>
                <a:cs typeface="Arial"/>
              </a:rPr>
              <a:t> отсека для съемных</a:t>
            </a:r>
            <a:r>
              <a:rPr lang="it-IT" altLang="zh-TW" b="1" dirty="0" smtClean="0">
                <a:latin typeface="Arial"/>
                <a:ea typeface="新細明體" pitchFamily="18" charset="-120"/>
                <a:cs typeface="Arial"/>
              </a:rPr>
              <a:t> </a:t>
            </a:r>
            <a:r>
              <a:rPr lang="it-IT" altLang="zh-TW" b="1" dirty="0">
                <a:latin typeface="Arial"/>
                <a:ea typeface="新細明體" pitchFamily="18" charset="-120"/>
                <a:cs typeface="Arial"/>
              </a:rPr>
              <a:t>2.5” </a:t>
            </a:r>
            <a:r>
              <a:rPr lang="it-IT" altLang="zh-TW" b="1" dirty="0" smtClean="0">
                <a:latin typeface="Arial"/>
                <a:ea typeface="新細明體" pitchFamily="18" charset="-120"/>
                <a:cs typeface="Arial"/>
              </a:rPr>
              <a:t>HDD</a:t>
            </a:r>
            <a:r>
              <a:rPr lang="ru-RU" altLang="zh-TW" b="1" dirty="0" smtClean="0">
                <a:latin typeface="Arial"/>
                <a:ea typeface="新細明體" pitchFamily="18" charset="-120"/>
                <a:cs typeface="Arial"/>
              </a:rPr>
              <a:t>, </a:t>
            </a:r>
            <a:r>
              <a:rPr lang="it-IT" altLang="zh-TW" b="1" dirty="0" smtClean="0">
                <a:latin typeface="Arial"/>
                <a:ea typeface="新細明體" pitchFamily="18" charset="-120"/>
                <a:cs typeface="Arial"/>
              </a:rPr>
              <a:t>Cfast </a:t>
            </a:r>
            <a:r>
              <a:rPr lang="ru-RU" altLang="zh-TW" b="1" dirty="0" smtClean="0">
                <a:latin typeface="Arial"/>
                <a:ea typeface="新細明體" pitchFamily="18" charset="-120"/>
                <a:cs typeface="Arial"/>
              </a:rPr>
              <a:t>разъем, </a:t>
            </a:r>
            <a:r>
              <a:rPr lang="it-IT" altLang="zh-TW" b="1" dirty="0" smtClean="0">
                <a:latin typeface="Arial"/>
                <a:ea typeface="新細明體" pitchFamily="18" charset="-120"/>
                <a:cs typeface="Arial"/>
              </a:rPr>
              <a:t>SATA</a:t>
            </a:r>
            <a:r>
              <a:rPr lang="it-IT" altLang="zh-TW" b="1" dirty="0">
                <a:latin typeface="Arial"/>
                <a:ea typeface="新細明體" pitchFamily="18" charset="-120"/>
                <a:cs typeface="Arial"/>
              </a:rPr>
              <a:t>-DOM </a:t>
            </a:r>
            <a:endParaRPr lang="en-US" altLang="zh-TW" b="1" dirty="0">
              <a:latin typeface="Arial"/>
              <a:ea typeface="新細明體" pitchFamily="18" charset="-120"/>
              <a:cs typeface="Arial"/>
            </a:endParaRPr>
          </a:p>
          <a:p>
            <a:r>
              <a:rPr lang="en-US" altLang="zh-TW" b="1" dirty="0" smtClean="0">
                <a:solidFill>
                  <a:srgbClr val="F79646"/>
                </a:solidFill>
                <a:latin typeface="Arial"/>
                <a:cs typeface="Arial"/>
              </a:rPr>
              <a:t>В</a:t>
            </a:r>
            <a:r>
              <a:rPr lang="ru-RU" altLang="zh-TW" b="1" dirty="0" smtClean="0">
                <a:solidFill>
                  <a:srgbClr val="F79646"/>
                </a:solidFill>
                <a:latin typeface="Arial"/>
                <a:cs typeface="Arial"/>
              </a:rPr>
              <a:t>ход </a:t>
            </a:r>
            <a:r>
              <a:rPr lang="en-US" altLang="zh-TW" b="1" dirty="0" smtClean="0">
                <a:solidFill>
                  <a:srgbClr val="F79646"/>
                </a:solidFill>
                <a:latin typeface="Arial"/>
                <a:cs typeface="Arial"/>
              </a:rPr>
              <a:t>DC</a:t>
            </a:r>
            <a:r>
              <a:rPr lang="ru-RU" altLang="zh-TW" b="1" dirty="0" smtClean="0">
                <a:solidFill>
                  <a:srgbClr val="F79646"/>
                </a:solidFill>
                <a:latin typeface="Arial"/>
                <a:cs typeface="Arial"/>
              </a:rPr>
              <a:t> </a:t>
            </a:r>
            <a:r>
              <a:rPr lang="en-US" altLang="zh-TW" b="1" dirty="0" smtClean="0">
                <a:latin typeface="Arial"/>
                <a:cs typeface="Arial"/>
              </a:rPr>
              <a:t>9</a:t>
            </a:r>
            <a:r>
              <a:rPr lang="en-US" altLang="zh-TW" b="1" dirty="0">
                <a:latin typeface="Arial"/>
                <a:cs typeface="Arial"/>
              </a:rPr>
              <a:t>~</a:t>
            </a:r>
            <a:r>
              <a:rPr lang="en-US" altLang="zh-TW" b="1" dirty="0" smtClean="0">
                <a:latin typeface="Arial"/>
                <a:cs typeface="Arial"/>
              </a:rPr>
              <a:t>30</a:t>
            </a:r>
            <a:r>
              <a:rPr lang="ru-RU" altLang="zh-TW" b="1" dirty="0" smtClean="0">
                <a:latin typeface="Arial"/>
                <a:cs typeface="Arial"/>
              </a:rPr>
              <a:t>В</a:t>
            </a:r>
            <a:endParaRPr lang="en-US" altLang="zh-TW" b="1" dirty="0">
              <a:latin typeface="Arial"/>
              <a:cs typeface="Arial"/>
            </a:endParaRPr>
          </a:p>
          <a:p>
            <a:r>
              <a:rPr lang="ru-RU" altLang="zh-TW" b="1" dirty="0" smtClean="0">
                <a:solidFill>
                  <a:srgbClr val="F79646"/>
                </a:solidFill>
                <a:latin typeface="Arial"/>
                <a:cs typeface="Arial"/>
              </a:rPr>
              <a:t>Порты ввода-вывода: </a:t>
            </a:r>
            <a:r>
              <a:rPr lang="en-US" altLang="zh-TW" b="1" dirty="0" smtClean="0">
                <a:latin typeface="Arial"/>
                <a:cs typeface="Arial"/>
              </a:rPr>
              <a:t>2x </a:t>
            </a:r>
            <a:r>
              <a:rPr lang="en-US" altLang="zh-TW" b="1" dirty="0">
                <a:latin typeface="Arial"/>
                <a:cs typeface="Arial"/>
              </a:rPr>
              <a:t>RS232/422/</a:t>
            </a:r>
            <a:r>
              <a:rPr lang="en-US" altLang="zh-TW" b="1" dirty="0" smtClean="0">
                <a:latin typeface="Arial"/>
                <a:cs typeface="Arial"/>
              </a:rPr>
              <a:t>485</a:t>
            </a:r>
            <a:r>
              <a:rPr lang="ru-RU" altLang="zh-TW" b="1" dirty="0" smtClean="0">
                <a:latin typeface="Arial"/>
                <a:cs typeface="Arial"/>
              </a:rPr>
              <a:t>, </a:t>
            </a:r>
            <a:r>
              <a:rPr lang="en-US" altLang="zh-TW" b="1" dirty="0" smtClean="0">
                <a:latin typeface="Arial"/>
                <a:cs typeface="Arial"/>
              </a:rPr>
              <a:t>2xUSB2.0</a:t>
            </a:r>
            <a:r>
              <a:rPr lang="en-US" altLang="zh-TW" b="1" dirty="0">
                <a:latin typeface="Arial"/>
                <a:cs typeface="Arial"/>
              </a:rPr>
              <a:t>, </a:t>
            </a:r>
            <a:r>
              <a:rPr lang="en-US" altLang="zh-TW" b="1" dirty="0" smtClean="0">
                <a:latin typeface="Arial"/>
                <a:cs typeface="Arial"/>
              </a:rPr>
              <a:t>2xUSB3.0</a:t>
            </a:r>
            <a:endParaRPr lang="ru-RU" altLang="zh-TW" b="1" dirty="0" smtClean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0400" y="665927"/>
            <a:ext cx="4177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Arial"/>
                <a:cs typeface="Arial"/>
              </a:rPr>
              <a:t>Спецификация </a:t>
            </a:r>
            <a:r>
              <a:rPr lang="en-US" sz="2400" b="1" dirty="0" smtClean="0">
                <a:solidFill>
                  <a:schemeClr val="tx2"/>
                </a:solidFill>
                <a:latin typeface="Arial"/>
                <a:cs typeface="Arial"/>
              </a:rPr>
              <a:t>NISE-3660:</a:t>
            </a:r>
            <a:endParaRPr lang="en-US" sz="24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8" name="圖片 9" descr="DSC0028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5195" y="2198872"/>
            <a:ext cx="2108009" cy="1305426"/>
          </a:xfrm>
          <a:prstGeom prst="rect">
            <a:avLst/>
          </a:prstGeom>
        </p:spPr>
      </p:pic>
      <p:pic>
        <p:nvPicPr>
          <p:cNvPr id="9" name="Picture 2" descr="C:\Users\User\Desktop\1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5076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255588" y="989013"/>
            <a:ext cx="8147050" cy="45259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altLang="zh-TW" sz="2800" dirty="0" smtClean="0"/>
              <a:t>Карты расширения </a:t>
            </a:r>
            <a:r>
              <a:rPr lang="en-US" altLang="zh-TW" sz="2800" dirty="0" smtClean="0"/>
              <a:t>mini</a:t>
            </a:r>
            <a:r>
              <a:rPr lang="ru-RU" altLang="zh-TW" sz="2800" dirty="0" smtClean="0"/>
              <a:t>-</a:t>
            </a:r>
            <a:r>
              <a:rPr lang="en-US" altLang="zh-TW" sz="2800" dirty="0" err="1" smtClean="0"/>
              <a:t>PCIe</a:t>
            </a:r>
            <a:r>
              <a:rPr lang="en-US" altLang="zh-TW" sz="2800" dirty="0" smtClean="0"/>
              <a:t> Fieldbus </a:t>
            </a:r>
            <a:r>
              <a:rPr lang="ru-RU" altLang="zh-TW" sz="2800" dirty="0" smtClean="0"/>
              <a:t>делают возможной коммуникацию оборудования </a:t>
            </a:r>
            <a:r>
              <a:rPr lang="en-US" altLang="zh-TW" sz="2800" dirty="0" smtClean="0"/>
              <a:t>NEXCOM </a:t>
            </a:r>
            <a:r>
              <a:rPr lang="ru-RU" altLang="zh-TW" sz="2800" dirty="0" smtClean="0"/>
              <a:t>по полевой шине с другими устройствами</a:t>
            </a:r>
            <a:endParaRPr lang="en-US" altLang="zh-TW" sz="2800" dirty="0" smtClean="0"/>
          </a:p>
          <a:p>
            <a:r>
              <a:rPr lang="en-US" altLang="zh-TW" sz="2800" dirty="0" smtClean="0">
                <a:solidFill>
                  <a:schemeClr val="accent2"/>
                </a:solidFill>
              </a:rPr>
              <a:t>ProfiNET Master</a:t>
            </a:r>
          </a:p>
          <a:p>
            <a:r>
              <a:rPr lang="en-US" altLang="zh-TW" sz="2800" dirty="0" smtClean="0">
                <a:solidFill>
                  <a:schemeClr val="accent2"/>
                </a:solidFill>
              </a:rPr>
              <a:t>Profibus Master</a:t>
            </a:r>
          </a:p>
          <a:p>
            <a:r>
              <a:rPr lang="en-US" altLang="zh-TW" sz="2800" dirty="0" smtClean="0">
                <a:solidFill>
                  <a:schemeClr val="accent2"/>
                </a:solidFill>
              </a:rPr>
              <a:t>Ethernet/IP</a:t>
            </a:r>
          </a:p>
          <a:p>
            <a:r>
              <a:rPr lang="en-US" altLang="zh-TW" sz="2800" dirty="0" smtClean="0">
                <a:solidFill>
                  <a:schemeClr val="accent2"/>
                </a:solidFill>
              </a:rPr>
              <a:t>Devicenet Master</a:t>
            </a:r>
          </a:p>
          <a:p>
            <a:r>
              <a:rPr lang="en-US" altLang="zh-TW" sz="2800" dirty="0" smtClean="0">
                <a:solidFill>
                  <a:schemeClr val="accent2"/>
                </a:solidFill>
              </a:rPr>
              <a:t>EtherCAT Master</a:t>
            </a:r>
          </a:p>
        </p:txBody>
      </p:sp>
      <p:pic>
        <p:nvPicPr>
          <p:cNvPr id="9" name="Picture 2" descr="http://www.hilscher.com/products/P_4a9ba31fa98ec_klein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39" y="2708920"/>
            <a:ext cx="262446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1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88124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945461" y="597663"/>
            <a:ext cx="7199472" cy="64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4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MAC 4000</a:t>
            </a:r>
            <a:r>
              <a:rPr lang="ru-RU" altLang="zh-TW" sz="24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zh-TW" sz="24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платформа для автоматизации станков</a:t>
            </a:r>
            <a:endParaRPr lang="zh-TW" altLang="en-US" sz="24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內容版面配置區 4"/>
          <p:cNvSpPr txBox="1">
            <a:spLocks/>
          </p:cNvSpPr>
          <p:nvPr/>
        </p:nvSpPr>
        <p:spPr>
          <a:xfrm>
            <a:off x="5740400" y="1300468"/>
            <a:ext cx="3132667" cy="3457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n"/>
            </a:pPr>
            <a:r>
              <a:rPr lang="ru-RU" altLang="zh-CN" sz="2000" b="1" dirty="0" smtClean="0">
                <a:latin typeface="Arial"/>
                <a:cs typeface="Arial"/>
              </a:rPr>
              <a:t>Безвентиляторное</a:t>
            </a:r>
          </a:p>
          <a:p>
            <a:pPr marL="0" indent="0">
              <a:buNone/>
            </a:pPr>
            <a:r>
              <a:rPr lang="ru-RU" altLang="zh-CN" sz="2000" b="1" dirty="0" smtClean="0">
                <a:latin typeface="Arial"/>
                <a:cs typeface="Arial"/>
              </a:rPr>
              <a:t>     исполнение</a:t>
            </a:r>
            <a:endParaRPr lang="ru-RU" altLang="zh-CN" sz="2000" b="1" dirty="0">
              <a:latin typeface="Arial"/>
              <a:cs typeface="Arial"/>
            </a:endParaRPr>
          </a:p>
          <a:p>
            <a:pPr>
              <a:buFont typeface="Wingdings" pitchFamily="2" charset="2"/>
              <a:buChar char="n"/>
            </a:pPr>
            <a:r>
              <a:rPr lang="ru-RU" altLang="zh-CN" sz="2000" b="1" dirty="0" smtClean="0">
                <a:latin typeface="Arial"/>
                <a:cs typeface="Arial"/>
              </a:rPr>
              <a:t>Доступ ко всем разъемам спереди</a:t>
            </a:r>
            <a:endParaRPr lang="ru-RU" altLang="zh-CN" sz="2000" b="1" dirty="0">
              <a:latin typeface="Arial"/>
              <a:cs typeface="Arial"/>
            </a:endParaRPr>
          </a:p>
          <a:p>
            <a:pPr>
              <a:buFont typeface="Wingdings" pitchFamily="2" charset="2"/>
              <a:buChar char="n"/>
            </a:pPr>
            <a:r>
              <a:rPr lang="ru-RU" altLang="zh-CN" sz="2000" b="1" dirty="0" smtClean="0">
                <a:latin typeface="Arial"/>
                <a:cs typeface="Arial"/>
              </a:rPr>
              <a:t>Поддержка полевой шины</a:t>
            </a:r>
            <a:endParaRPr lang="ru-RU" altLang="zh-CN" sz="2000" b="1" dirty="0">
              <a:latin typeface="Arial"/>
              <a:cs typeface="Arial"/>
            </a:endParaRPr>
          </a:p>
          <a:p>
            <a:pPr>
              <a:buFont typeface="Wingdings" pitchFamily="2" charset="2"/>
              <a:buChar char="n"/>
            </a:pPr>
            <a:r>
              <a:rPr lang="ru-RU" altLang="zh-CN" sz="2000" b="1" dirty="0" smtClean="0">
                <a:latin typeface="Arial"/>
                <a:cs typeface="Arial"/>
              </a:rPr>
              <a:t>Гибкость конфигурирования</a:t>
            </a:r>
            <a:endParaRPr lang="ru-RU" altLang="zh-CN" sz="2000" b="1" dirty="0">
              <a:latin typeface="Arial"/>
              <a:cs typeface="Arial"/>
            </a:endParaRPr>
          </a:p>
          <a:p>
            <a:pPr>
              <a:buFont typeface="Wingdings" pitchFamily="2" charset="2"/>
              <a:buChar char="n"/>
            </a:pPr>
            <a:r>
              <a:rPr lang="ru-RU" altLang="zh-CN" sz="2000" b="1" dirty="0" smtClean="0">
                <a:latin typeface="Arial"/>
                <a:cs typeface="Arial"/>
              </a:rPr>
              <a:t>Фантастический </a:t>
            </a:r>
            <a:r>
              <a:rPr lang="ru-RU" altLang="zh-CN" sz="2000" b="1" dirty="0">
                <a:latin typeface="Arial"/>
                <a:cs typeface="Arial"/>
              </a:rPr>
              <a:t>д</a:t>
            </a:r>
            <a:r>
              <a:rPr lang="ru-RU" altLang="zh-CN" sz="2000" b="1" dirty="0" smtClean="0">
                <a:latin typeface="Arial"/>
                <a:cs typeface="Arial"/>
              </a:rPr>
              <a:t>изайн</a:t>
            </a:r>
            <a:endParaRPr lang="en-US" altLang="zh-CN" sz="2000" b="1" dirty="0">
              <a:latin typeface="Arial"/>
              <a:cs typeface="Arial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41902" y="1304031"/>
            <a:ext cx="4586622" cy="4404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12" name="群組 174"/>
          <p:cNvGrpSpPr/>
          <p:nvPr/>
        </p:nvGrpSpPr>
        <p:grpSpPr>
          <a:xfrm>
            <a:off x="7746706" y="4751815"/>
            <a:ext cx="1177925" cy="1246109"/>
            <a:chOff x="7171423" y="1183855"/>
            <a:chExt cx="1177925" cy="1246109"/>
          </a:xfrm>
        </p:grpSpPr>
        <p:pic>
          <p:nvPicPr>
            <p:cNvPr id="13" name="Picture 9"/>
            <p:cNvPicPr preferRelativeResize="0"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7171423" y="1222866"/>
              <a:ext cx="1177925" cy="1207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7448152" y="1490486"/>
              <a:ext cx="680298" cy="653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39"/>
            <p:cNvSpPr txBox="1">
              <a:spLocks noChangeArrowheads="1"/>
            </p:cNvSpPr>
            <p:nvPr/>
          </p:nvSpPr>
          <p:spPr bwMode="auto">
            <a:xfrm>
              <a:off x="7276338" y="1183855"/>
              <a:ext cx="1038379" cy="3066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/>
              <a:r>
                <a:rPr lang="en-US" altLang="zh-TW" sz="1400" b="1" dirty="0" smtClean="0">
                  <a:solidFill>
                    <a:srgbClr val="002060"/>
                  </a:solidFill>
                </a:rPr>
                <a:t>MAC 4000</a:t>
              </a:r>
              <a:endParaRPr lang="en-US" altLang="zh-TW" sz="1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7" name="矩形 2047"/>
          <p:cNvSpPr/>
          <p:nvPr/>
        </p:nvSpPr>
        <p:spPr>
          <a:xfrm>
            <a:off x="7746706" y="4480614"/>
            <a:ext cx="1144655" cy="2778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 dirty="0" smtClean="0"/>
              <a:t>MP </a:t>
            </a:r>
            <a:r>
              <a:rPr lang="ru-RU" altLang="zh-TW" sz="1000" dirty="0" smtClean="0"/>
              <a:t>Апрель</a:t>
            </a:r>
            <a:r>
              <a:rPr lang="en-US" altLang="zh-TW" sz="1000" dirty="0" smtClean="0"/>
              <a:t>. ‘13</a:t>
            </a:r>
            <a:endParaRPr lang="zh-TW" altLang="en-US" sz="1000" dirty="0"/>
          </a:p>
        </p:txBody>
      </p:sp>
      <p:pic>
        <p:nvPicPr>
          <p:cNvPr id="16" name="Picture 2" descr="C:\Users\User\Desktop\1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5076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760005" y="357189"/>
            <a:ext cx="7791328" cy="83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400" b="1" dirty="0" smtClean="0">
                <a:solidFill>
                  <a:srgbClr val="1F497D"/>
                </a:solidFill>
                <a:latin typeface="Arial"/>
                <a:cs typeface="Arial"/>
              </a:rPr>
              <a:t>MAC 4000 </a:t>
            </a:r>
            <a:r>
              <a:rPr lang="ru-RU" altLang="zh-TW" sz="2400" b="1" dirty="0" smtClean="0">
                <a:solidFill>
                  <a:srgbClr val="1F497D"/>
                </a:solidFill>
                <a:latin typeface="Arial"/>
                <a:cs typeface="Arial"/>
              </a:rPr>
              <a:t>расположение портов ввода-вывода</a:t>
            </a:r>
            <a:endParaRPr lang="zh-TW" altLang="en-US" sz="2400" b="1" dirty="0">
              <a:solidFill>
                <a:srgbClr val="1F497D"/>
              </a:solidFill>
              <a:latin typeface="Arial"/>
              <a:cs typeface="Arial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260513" y="1393634"/>
            <a:ext cx="4526788" cy="4346986"/>
          </a:xfrm>
          <a:prstGeom prst="rect">
            <a:avLst/>
          </a:prstGeom>
          <a:noFill/>
          <a:ln w="9525" cap="rnd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直線圖說文字 2 3"/>
          <p:cNvSpPr/>
          <p:nvPr/>
        </p:nvSpPr>
        <p:spPr>
          <a:xfrm>
            <a:off x="5928317" y="1133374"/>
            <a:ext cx="2808312" cy="822426"/>
          </a:xfrm>
          <a:prstGeom prst="borderCallout2">
            <a:avLst>
              <a:gd name="adj1" fmla="val 44879"/>
              <a:gd name="adj2" fmla="val -2906"/>
              <a:gd name="adj3" fmla="val 18750"/>
              <a:gd name="adj4" fmla="val -16667"/>
              <a:gd name="adj5" fmla="val 218844"/>
              <a:gd name="adj6" fmla="val -11574"/>
            </a:avLst>
          </a:prstGeom>
          <a:solidFill>
            <a:srgbClr val="FFCC99"/>
          </a:solidFill>
          <a:ln w="28575">
            <a:solidFill>
              <a:srgbClr val="C00000"/>
            </a:solidFill>
            <a:prstDash val="sysDot"/>
            <a:headEnd type="oval" w="med" len="med"/>
            <a:tailEnd type="oval" w="lg" len="lg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2x mini-</a:t>
            </a:r>
            <a:r>
              <a:rPr lang="en-US" altLang="zh-TW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PCIe</a:t>
            </a:r>
            <a:r>
              <a:rPr lang="en-US" altLang="zh-TW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слота для модулей </a:t>
            </a:r>
            <a:r>
              <a:rPr lang="en-US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3G </a:t>
            </a:r>
            <a:r>
              <a:rPr lang="ru-RU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и полевой шины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1" name="直線圖說文字 2 21"/>
          <p:cNvSpPr/>
          <p:nvPr/>
        </p:nvSpPr>
        <p:spPr>
          <a:xfrm>
            <a:off x="7159925" y="3021554"/>
            <a:ext cx="1926805" cy="64807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26158"/>
              <a:gd name="adj5" fmla="val 107796"/>
              <a:gd name="adj6" fmla="val -48053"/>
            </a:avLst>
          </a:prstGeom>
          <a:solidFill>
            <a:srgbClr val="FFCC99"/>
          </a:solidFill>
          <a:ln w="28575">
            <a:solidFill>
              <a:srgbClr val="C00000"/>
            </a:solidFill>
            <a:prstDash val="sysDot"/>
            <a:headEnd type="oval"/>
            <a:tailEnd type="oval" w="lg" len="lg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4x PCI/</a:t>
            </a:r>
            <a:r>
              <a:rPr lang="en-US" altLang="zh-TW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PCIe</a:t>
            </a:r>
            <a:r>
              <a:rPr lang="en-US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слотов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2" name="直線圖說文字 2 22"/>
          <p:cNvSpPr/>
          <p:nvPr/>
        </p:nvSpPr>
        <p:spPr>
          <a:xfrm>
            <a:off x="5740400" y="5286734"/>
            <a:ext cx="3403600" cy="720662"/>
          </a:xfrm>
          <a:prstGeom prst="borderCallout2">
            <a:avLst>
              <a:gd name="adj1" fmla="val -10856"/>
              <a:gd name="adj2" fmla="val 24398"/>
              <a:gd name="adj3" fmla="val -42577"/>
              <a:gd name="adj4" fmla="val 24495"/>
              <a:gd name="adj5" fmla="val -51212"/>
              <a:gd name="adj6" fmla="val 4578"/>
            </a:avLst>
          </a:prstGeom>
          <a:solidFill>
            <a:schemeClr val="bg1"/>
          </a:solidFill>
          <a:ln w="28575">
            <a:solidFill>
              <a:srgbClr val="C00000"/>
            </a:solidFill>
            <a:prstDash val="sysDot"/>
            <a:headEnd type="oval"/>
            <a:tailEnd type="oval" w="lg" len="lg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ru-RU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внутр. отсек для </a:t>
            </a:r>
            <a:r>
              <a:rPr lang="en-US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2.5</a:t>
            </a:r>
            <a:r>
              <a:rPr lang="en-US" altLang="zh-TW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” </a:t>
            </a:r>
            <a:r>
              <a:rPr lang="en-US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HDD</a:t>
            </a:r>
            <a:endParaRPr lang="en-US" altLang="zh-TW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ru-RU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внеш. отсек для</a:t>
            </a:r>
            <a:r>
              <a:rPr lang="en-US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2.5” HDD </a:t>
            </a:r>
          </a:p>
        </p:txBody>
      </p:sp>
      <p:sp>
        <p:nvSpPr>
          <p:cNvPr id="13" name="直線圖說文字 2 23"/>
          <p:cNvSpPr/>
          <p:nvPr/>
        </p:nvSpPr>
        <p:spPr>
          <a:xfrm>
            <a:off x="7168741" y="4585698"/>
            <a:ext cx="1917989" cy="648072"/>
          </a:xfrm>
          <a:prstGeom prst="borderCallout2">
            <a:avLst>
              <a:gd name="adj1" fmla="val 18750"/>
              <a:gd name="adj2" fmla="val -8333"/>
              <a:gd name="adj3" fmla="val 23453"/>
              <a:gd name="adj4" fmla="val -34148"/>
              <a:gd name="adj5" fmla="val 54494"/>
              <a:gd name="adj6" fmla="val -89206"/>
            </a:avLst>
          </a:prstGeom>
          <a:solidFill>
            <a:schemeClr val="bg1"/>
          </a:solidFill>
          <a:ln w="28575">
            <a:solidFill>
              <a:srgbClr val="C00000"/>
            </a:solidFill>
            <a:prstDash val="sysDot"/>
            <a:headEnd type="oval"/>
            <a:tailEnd type="oval" w="lg" len="lg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9-</a:t>
            </a:r>
            <a:r>
              <a:rPr lang="en-US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36</a:t>
            </a:r>
            <a:r>
              <a:rPr lang="ru-RU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</a:t>
            </a:r>
            <a:r>
              <a:rPr lang="en-US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DC </a:t>
            </a:r>
            <a:r>
              <a:rPr lang="ru-RU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вход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4" name="直線圖說文字 2 24"/>
          <p:cNvSpPr/>
          <p:nvPr/>
        </p:nvSpPr>
        <p:spPr>
          <a:xfrm>
            <a:off x="7105998" y="2105482"/>
            <a:ext cx="1926805" cy="648072"/>
          </a:xfrm>
          <a:prstGeom prst="borderCallout2">
            <a:avLst>
              <a:gd name="adj1" fmla="val 18750"/>
              <a:gd name="adj2" fmla="val -8333"/>
              <a:gd name="adj3" fmla="val 23453"/>
              <a:gd name="adj4" fmla="val -35650"/>
              <a:gd name="adj5" fmla="val 223318"/>
              <a:gd name="adj6" fmla="val -103969"/>
            </a:avLst>
          </a:prstGeom>
          <a:solidFill>
            <a:srgbClr val="FFCC99"/>
          </a:solidFill>
          <a:ln w="28575">
            <a:solidFill>
              <a:srgbClr val="C00000"/>
            </a:solidFill>
            <a:prstDash val="sysDot"/>
            <a:headEnd type="oval" w="med" len="med"/>
            <a:tailEnd type="oval" w="lg" len="lg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16DI / 16DO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Optical Isolated</a:t>
            </a:r>
            <a:endParaRPr lang="en-US" altLang="zh-TW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直線圖說文字 2 25"/>
          <p:cNvSpPr/>
          <p:nvPr/>
        </p:nvSpPr>
        <p:spPr>
          <a:xfrm>
            <a:off x="7159925" y="3877655"/>
            <a:ext cx="1917988" cy="64807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7464"/>
              <a:gd name="adj6" fmla="val -89327"/>
            </a:avLst>
          </a:prstGeom>
          <a:solidFill>
            <a:schemeClr val="bg1"/>
          </a:solidFill>
          <a:ln w="28575">
            <a:solidFill>
              <a:srgbClr val="C00000"/>
            </a:solidFill>
            <a:prstDash val="sysDot"/>
            <a:headEnd type="oval"/>
            <a:tailEnd type="oval" w="lg" len="lg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Remote </a:t>
            </a:r>
            <a:r>
              <a:rPr lang="en-US" altLang="zh-TW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on/off SW</a:t>
            </a:r>
          </a:p>
        </p:txBody>
      </p:sp>
      <p:sp>
        <p:nvSpPr>
          <p:cNvPr id="16" name="直線圖說文字 2 26"/>
          <p:cNvSpPr/>
          <p:nvPr/>
        </p:nvSpPr>
        <p:spPr>
          <a:xfrm>
            <a:off x="760006" y="1133374"/>
            <a:ext cx="2628110" cy="669139"/>
          </a:xfrm>
          <a:prstGeom prst="borderCallout2">
            <a:avLst>
              <a:gd name="adj1" fmla="val 47600"/>
              <a:gd name="adj2" fmla="val 101066"/>
              <a:gd name="adj3" fmla="val 48106"/>
              <a:gd name="adj4" fmla="val 121791"/>
              <a:gd name="adj5" fmla="val 229753"/>
              <a:gd name="adj6" fmla="val 167410"/>
            </a:avLst>
          </a:prstGeom>
          <a:solidFill>
            <a:schemeClr val="bg1"/>
          </a:solidFill>
          <a:ln w="28575">
            <a:solidFill>
              <a:srgbClr val="C00000"/>
            </a:solidFill>
            <a:prstDash val="sysDot"/>
            <a:headEnd type="oval"/>
            <a:tailEnd type="oval" w="lg" len="lg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2xCOM</a:t>
            </a:r>
            <a:r>
              <a:rPr lang="ru-RU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с изоляцией</a:t>
            </a:r>
            <a:endParaRPr lang="en-US" altLang="zh-TW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RS232/422/485</a:t>
            </a:r>
            <a:endParaRPr lang="en-US" altLang="zh-TW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直線圖說文字 2 28"/>
          <p:cNvSpPr/>
          <p:nvPr/>
        </p:nvSpPr>
        <p:spPr>
          <a:xfrm>
            <a:off x="142735" y="2429518"/>
            <a:ext cx="1502139" cy="648072"/>
          </a:xfrm>
          <a:prstGeom prst="borderCallout2">
            <a:avLst>
              <a:gd name="adj1" fmla="val 39914"/>
              <a:gd name="adj2" fmla="val 109355"/>
              <a:gd name="adj3" fmla="val 37563"/>
              <a:gd name="adj4" fmla="val 134502"/>
              <a:gd name="adj5" fmla="val 66774"/>
              <a:gd name="adj6" fmla="val 297558"/>
            </a:avLst>
          </a:prstGeom>
          <a:solidFill>
            <a:schemeClr val="bg1"/>
          </a:solidFill>
          <a:ln w="28575">
            <a:solidFill>
              <a:srgbClr val="C00000"/>
            </a:solidFill>
            <a:prstDash val="sysDot"/>
            <a:headEnd type="oval"/>
            <a:tailEnd type="oval" w="lg" len="lg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2x USB3.0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TW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2x </a:t>
            </a:r>
            <a:r>
              <a:rPr lang="en-US" altLang="zh-TW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USB2.0</a:t>
            </a:r>
          </a:p>
        </p:txBody>
      </p:sp>
      <p:sp>
        <p:nvSpPr>
          <p:cNvPr id="19" name="直線圖說文字 2 29"/>
          <p:cNvSpPr/>
          <p:nvPr/>
        </p:nvSpPr>
        <p:spPr>
          <a:xfrm>
            <a:off x="142735" y="5233770"/>
            <a:ext cx="2117778" cy="447244"/>
          </a:xfrm>
          <a:prstGeom prst="borderCallout2">
            <a:avLst>
              <a:gd name="adj1" fmla="val 28973"/>
              <a:gd name="adj2" fmla="val 103928"/>
              <a:gd name="adj3" fmla="val 28972"/>
              <a:gd name="adj4" fmla="val 123659"/>
              <a:gd name="adj5" fmla="val -14350"/>
              <a:gd name="adj6" fmla="val 217040"/>
            </a:avLst>
          </a:prstGeom>
          <a:solidFill>
            <a:schemeClr val="bg1"/>
          </a:solidFill>
          <a:ln w="28575">
            <a:solidFill>
              <a:srgbClr val="C00000"/>
            </a:solidFill>
            <a:prstDash val="sysDot"/>
            <a:headEnd type="oval"/>
            <a:tailEnd type="oval" w="lg" len="lg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4x Intel </a:t>
            </a:r>
            <a:r>
              <a:rPr lang="en-US" altLang="zh-TW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GbE</a:t>
            </a:r>
            <a:r>
              <a:rPr lang="en-US" altLang="zh-TW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LAN</a:t>
            </a:r>
          </a:p>
        </p:txBody>
      </p:sp>
      <p:sp>
        <p:nvSpPr>
          <p:cNvPr id="20" name="直線圖說文字 2 30"/>
          <p:cNvSpPr/>
          <p:nvPr/>
        </p:nvSpPr>
        <p:spPr>
          <a:xfrm>
            <a:off x="0" y="4097867"/>
            <a:ext cx="2664766" cy="1007679"/>
          </a:xfrm>
          <a:prstGeom prst="borderCallout2">
            <a:avLst>
              <a:gd name="adj1" fmla="val 37563"/>
              <a:gd name="adj2" fmla="val 104905"/>
              <a:gd name="adj3" fmla="val 42266"/>
              <a:gd name="adj4" fmla="val 117160"/>
              <a:gd name="adj5" fmla="val 35240"/>
              <a:gd name="adj6" fmla="val 171691"/>
            </a:avLst>
          </a:prstGeom>
          <a:solidFill>
            <a:schemeClr val="bg1"/>
          </a:solidFill>
          <a:ln w="28575">
            <a:solidFill>
              <a:srgbClr val="C00000"/>
            </a:solidFill>
            <a:prstDash val="sysDot"/>
            <a:headEnd type="oval"/>
            <a:tailEnd type="oval" w="lg" len="lg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1x VGA + 1x </a:t>
            </a:r>
            <a:r>
              <a:rPr lang="en-US" altLang="zh-TW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DVI-I </a:t>
            </a:r>
            <a:endParaRPr lang="en-US" altLang="zh-TW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Д</a:t>
            </a:r>
            <a:r>
              <a:rPr lang="ru-RU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о </a:t>
            </a:r>
            <a:r>
              <a:rPr lang="en-US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 </a:t>
            </a:r>
            <a:r>
              <a:rPr lang="ru-RU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независимых дисплеев</a:t>
            </a:r>
            <a:endParaRPr lang="en-US" altLang="zh-TW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直線圖說文字 2 31"/>
          <p:cNvSpPr/>
          <p:nvPr/>
        </p:nvSpPr>
        <p:spPr>
          <a:xfrm>
            <a:off x="142735" y="3453756"/>
            <a:ext cx="1502139" cy="431740"/>
          </a:xfrm>
          <a:prstGeom prst="borderCallout2">
            <a:avLst>
              <a:gd name="adj1" fmla="val 43459"/>
              <a:gd name="adj2" fmla="val 107326"/>
              <a:gd name="adj3" fmla="val 43459"/>
              <a:gd name="adj4" fmla="val 136531"/>
              <a:gd name="adj5" fmla="val 61457"/>
              <a:gd name="adj6" fmla="val 300263"/>
            </a:avLst>
          </a:prstGeom>
          <a:solidFill>
            <a:schemeClr val="bg1"/>
          </a:solidFill>
          <a:ln w="28575">
            <a:solidFill>
              <a:srgbClr val="C00000"/>
            </a:solidFill>
            <a:prstDash val="sysDot"/>
            <a:headEnd type="oval"/>
            <a:tailEnd type="oval" w="lg" len="lg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1x </a:t>
            </a:r>
            <a:r>
              <a:rPr lang="en-US" altLang="zh-TW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CFast</a:t>
            </a:r>
            <a:endParaRPr lang="en-US" altLang="zh-TW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直線圖說文字 2 32"/>
          <p:cNvSpPr/>
          <p:nvPr/>
        </p:nvSpPr>
        <p:spPr>
          <a:xfrm>
            <a:off x="2421467" y="5564647"/>
            <a:ext cx="3173758" cy="447244"/>
          </a:xfrm>
          <a:prstGeom prst="borderCallout2">
            <a:avLst>
              <a:gd name="adj1" fmla="val -13181"/>
              <a:gd name="adj2" fmla="val 76881"/>
              <a:gd name="adj3" fmla="val -70872"/>
              <a:gd name="adj4" fmla="val 77118"/>
              <a:gd name="adj5" fmla="val -252835"/>
              <a:gd name="adj6" fmla="val 83988"/>
            </a:avLst>
          </a:prstGeom>
          <a:solidFill>
            <a:schemeClr val="bg1"/>
          </a:solidFill>
          <a:ln w="28575">
            <a:solidFill>
              <a:srgbClr val="C00000"/>
            </a:solidFill>
            <a:prstDash val="sysDot"/>
            <a:headEnd type="oval"/>
            <a:tailEnd type="oval" w="lg" len="lg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1x </a:t>
            </a:r>
            <a:r>
              <a:rPr lang="ru-RU" altLang="zh-TW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держатель для батареи</a:t>
            </a:r>
            <a:endParaRPr lang="en-US" altLang="zh-TW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" name="Picture 2" descr="C:\Users\User\Desktop\1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5076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74456" y="2196068"/>
            <a:ext cx="3645454" cy="3500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107504" y="591476"/>
            <a:ext cx="8822213" cy="6330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zh-CN" sz="2400" dirty="0" smtClean="0">
                <a:solidFill>
                  <a:srgbClr val="1F497D"/>
                </a:solidFill>
                <a:latin typeface="Arial"/>
                <a:cs typeface="Arial"/>
              </a:rPr>
              <a:t>Типичная архитектура автоматизации станков</a:t>
            </a:r>
            <a:r>
              <a:rPr lang="en-US" altLang="zh-CN" sz="2400" dirty="0" smtClean="0">
                <a:solidFill>
                  <a:srgbClr val="1F497D"/>
                </a:solidFill>
                <a:latin typeface="Arial"/>
                <a:cs typeface="Arial"/>
              </a:rPr>
              <a:t> (</a:t>
            </a:r>
            <a:r>
              <a:rPr lang="ru-RU" altLang="zh-CN" sz="2400" dirty="0" smtClean="0">
                <a:solidFill>
                  <a:srgbClr val="1F497D"/>
                </a:solidFill>
                <a:latin typeface="Arial"/>
                <a:cs typeface="Arial"/>
              </a:rPr>
              <a:t>на базе </a:t>
            </a:r>
            <a:r>
              <a:rPr lang="en-US" altLang="zh-CN" sz="2400" dirty="0" smtClean="0">
                <a:solidFill>
                  <a:srgbClr val="1F497D"/>
                </a:solidFill>
                <a:latin typeface="Arial"/>
                <a:cs typeface="Arial"/>
              </a:rPr>
              <a:t>PC)</a:t>
            </a:r>
            <a:endParaRPr lang="zh-TW" altLang="en-US" sz="2400" dirty="0">
              <a:solidFill>
                <a:srgbClr val="1F497D"/>
              </a:solidFill>
              <a:latin typeface="Arial"/>
              <a:cs typeface="Arial"/>
            </a:endParaRPr>
          </a:p>
        </p:txBody>
      </p:sp>
      <p:pic>
        <p:nvPicPr>
          <p:cNvPr id="9" name="圖片 10" descr="118GE-400-PCI 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82087" y="3590311"/>
            <a:ext cx="1463040" cy="1047641"/>
          </a:xfrm>
          <a:prstGeom prst="rect">
            <a:avLst/>
          </a:prstGeom>
        </p:spPr>
      </p:pic>
      <p:pic>
        <p:nvPicPr>
          <p:cNvPr id="10" name="圖片 12" descr="Displa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72891"/>
            <a:ext cx="939564" cy="798504"/>
          </a:xfrm>
          <a:prstGeom prst="rect">
            <a:avLst/>
          </a:prstGeom>
        </p:spPr>
      </p:pic>
      <p:pic>
        <p:nvPicPr>
          <p:cNvPr id="11" name="圖片 13" descr="Displa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42976" y="1472891"/>
            <a:ext cx="939564" cy="798504"/>
          </a:xfrm>
          <a:prstGeom prst="rect">
            <a:avLst/>
          </a:prstGeom>
        </p:spPr>
      </p:pic>
      <p:cxnSp>
        <p:nvCxnSpPr>
          <p:cNvPr id="12" name="肘形接點 26"/>
          <p:cNvCxnSpPr/>
          <p:nvPr/>
        </p:nvCxnSpPr>
        <p:spPr>
          <a:xfrm>
            <a:off x="4295868" y="3802890"/>
            <a:ext cx="1165132" cy="242785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群組 30"/>
          <p:cNvGrpSpPr/>
          <p:nvPr/>
        </p:nvGrpSpPr>
        <p:grpSpPr>
          <a:xfrm>
            <a:off x="7022161" y="1143874"/>
            <a:ext cx="1529097" cy="1881174"/>
            <a:chOff x="571472" y="4976826"/>
            <a:chExt cx="1529097" cy="1881174"/>
          </a:xfrm>
        </p:grpSpPr>
        <p:pic>
          <p:nvPicPr>
            <p:cNvPr id="14" name="圖片 31" descr="三色燈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1472" y="4976826"/>
              <a:ext cx="705440" cy="1881174"/>
            </a:xfrm>
            <a:prstGeom prst="rect">
              <a:avLst/>
            </a:prstGeom>
          </p:spPr>
        </p:pic>
        <p:pic>
          <p:nvPicPr>
            <p:cNvPr id="15" name="圖片 32" descr="急停開關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14414" y="5715016"/>
              <a:ext cx="886155" cy="886155"/>
            </a:xfrm>
            <a:prstGeom prst="rect">
              <a:avLst/>
            </a:prstGeom>
          </p:spPr>
        </p:pic>
      </p:grpSp>
      <p:cxnSp>
        <p:nvCxnSpPr>
          <p:cNvPr id="16" name="肘形接點 24"/>
          <p:cNvCxnSpPr/>
          <p:nvPr/>
        </p:nvCxnSpPr>
        <p:spPr>
          <a:xfrm flipV="1">
            <a:off x="3270730" y="2196068"/>
            <a:ext cx="2087090" cy="1447248"/>
          </a:xfrm>
          <a:prstGeom prst="bentConnector3">
            <a:avLst>
              <a:gd name="adj1" fmla="val 2537"/>
            </a:avLst>
          </a:prstGeom>
          <a:ln w="5715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54"/>
          <p:cNvSpPr/>
          <p:nvPr/>
        </p:nvSpPr>
        <p:spPr>
          <a:xfrm>
            <a:off x="3893339" y="1330224"/>
            <a:ext cx="250033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rgbClr val="FF0000"/>
                </a:solidFill>
                <a:latin typeface="Arial"/>
                <a:cs typeface="Arial"/>
              </a:rPr>
              <a:t>DI/O </a:t>
            </a:r>
            <a:r>
              <a:rPr lang="ru-RU" altLang="zh-CN" sz="1600" dirty="0" smtClean="0">
                <a:solidFill>
                  <a:srgbClr val="FF0000"/>
                </a:solidFill>
                <a:latin typeface="Arial"/>
                <a:cs typeface="Arial"/>
              </a:rPr>
              <a:t>и</a:t>
            </a:r>
            <a:r>
              <a:rPr lang="en-US" altLang="zh-CN" sz="1600" dirty="0" smtClean="0">
                <a:solidFill>
                  <a:srgbClr val="FF0000"/>
                </a:solidFill>
                <a:latin typeface="Arial"/>
                <a:cs typeface="Arial"/>
              </a:rPr>
              <a:t> AI/O</a:t>
            </a:r>
            <a:endParaRPr lang="zh-TW" alt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8" name="肘形接點 47"/>
          <p:cNvCxnSpPr>
            <a:stCxn id="32" idx="0"/>
            <a:endCxn id="10" idx="2"/>
          </p:cNvCxnSpPr>
          <p:nvPr/>
        </p:nvCxnSpPr>
        <p:spPr>
          <a:xfrm rot="16200000" flipV="1">
            <a:off x="527947" y="2213230"/>
            <a:ext cx="2169654" cy="2285983"/>
          </a:xfrm>
          <a:prstGeom prst="bent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肘形接點 47"/>
          <p:cNvCxnSpPr>
            <a:stCxn id="32" idx="0"/>
            <a:endCxn id="11" idx="2"/>
          </p:cNvCxnSpPr>
          <p:nvPr/>
        </p:nvCxnSpPr>
        <p:spPr>
          <a:xfrm rot="16200000" flipV="1">
            <a:off x="1099435" y="2784718"/>
            <a:ext cx="2169654" cy="1143007"/>
          </a:xfrm>
          <a:prstGeom prst="bent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04"/>
          <p:cNvSpPr/>
          <p:nvPr/>
        </p:nvSpPr>
        <p:spPr>
          <a:xfrm>
            <a:off x="4668357" y="3025048"/>
            <a:ext cx="250033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zh-CN" sz="1600" dirty="0" smtClean="0">
                <a:solidFill>
                  <a:srgbClr val="FF0000"/>
                </a:solidFill>
                <a:latin typeface="Arial"/>
                <a:cs typeface="Arial"/>
              </a:rPr>
              <a:t>Устройства управления перемещением</a:t>
            </a:r>
            <a:endParaRPr lang="zh-TW" alt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1" name="圖片 105" descr="118GE-400-PCI 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74660" y="5071388"/>
            <a:ext cx="1182620" cy="846840"/>
          </a:xfrm>
          <a:prstGeom prst="rect">
            <a:avLst/>
          </a:prstGeom>
        </p:spPr>
      </p:pic>
      <p:cxnSp>
        <p:nvCxnSpPr>
          <p:cNvPr id="22" name="肘形接點 106"/>
          <p:cNvCxnSpPr>
            <a:endCxn id="21" idx="1"/>
          </p:cNvCxnSpPr>
          <p:nvPr/>
        </p:nvCxnSpPr>
        <p:spPr>
          <a:xfrm>
            <a:off x="4250529" y="4441050"/>
            <a:ext cx="1424131" cy="1053758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圖片 113" descr="Displa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5984" y="1472891"/>
            <a:ext cx="939564" cy="798504"/>
          </a:xfrm>
          <a:prstGeom prst="rect">
            <a:avLst/>
          </a:prstGeom>
        </p:spPr>
      </p:pic>
      <p:cxnSp>
        <p:nvCxnSpPr>
          <p:cNvPr id="24" name="肘形接點 47"/>
          <p:cNvCxnSpPr>
            <a:stCxn id="32" idx="0"/>
            <a:endCxn id="23" idx="2"/>
          </p:cNvCxnSpPr>
          <p:nvPr/>
        </p:nvCxnSpPr>
        <p:spPr>
          <a:xfrm rot="5400000" flipH="1" flipV="1">
            <a:off x="1670938" y="3356222"/>
            <a:ext cx="2169654" cy="1"/>
          </a:xfrm>
          <a:prstGeom prst="bent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129"/>
          <p:cNvSpPr/>
          <p:nvPr/>
        </p:nvSpPr>
        <p:spPr>
          <a:xfrm>
            <a:off x="285720" y="1044263"/>
            <a:ext cx="250033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HMI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6" name="矩形 130"/>
          <p:cNvSpPr/>
          <p:nvPr/>
        </p:nvSpPr>
        <p:spPr>
          <a:xfrm>
            <a:off x="3391199" y="5430890"/>
            <a:ext cx="2208001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zh-TW" sz="1600" dirty="0" smtClean="0">
                <a:solidFill>
                  <a:schemeClr val="tx1"/>
                </a:solidFill>
                <a:latin typeface="Arial"/>
                <a:cs typeface="Arial"/>
              </a:rPr>
              <a:t>Платы видеозахвата</a:t>
            </a:r>
            <a:endParaRPr lang="zh-TW" altLang="en-US"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27" name="圖片 136" descr="PoECamera.jpg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15377" y="4763171"/>
            <a:ext cx="1980882" cy="1344914"/>
          </a:xfrm>
          <a:prstGeom prst="rect">
            <a:avLst/>
          </a:prstGeom>
        </p:spPr>
      </p:pic>
      <p:pic>
        <p:nvPicPr>
          <p:cNvPr id="28" name="圖片 140" descr="Servo Driver-Delta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42" t="1031" r="2083" b="2021"/>
          <a:stretch>
            <a:fillRect/>
          </a:stretch>
        </p:blipFill>
        <p:spPr>
          <a:xfrm>
            <a:off x="7410309" y="2812175"/>
            <a:ext cx="1785950" cy="1805153"/>
          </a:xfrm>
          <a:prstGeom prst="rect">
            <a:avLst/>
          </a:prstGeom>
        </p:spPr>
      </p:pic>
      <p:sp>
        <p:nvSpPr>
          <p:cNvPr id="29" name="橢圓 169"/>
          <p:cNvSpPr/>
          <p:nvPr/>
        </p:nvSpPr>
        <p:spPr>
          <a:xfrm>
            <a:off x="4117273" y="3651612"/>
            <a:ext cx="357190" cy="357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173"/>
          <p:cNvSpPr/>
          <p:nvPr/>
        </p:nvSpPr>
        <p:spPr>
          <a:xfrm>
            <a:off x="3893339" y="4304691"/>
            <a:ext cx="357190" cy="357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橢圓 178"/>
          <p:cNvSpPr/>
          <p:nvPr/>
        </p:nvSpPr>
        <p:spPr>
          <a:xfrm>
            <a:off x="3034009" y="3167924"/>
            <a:ext cx="357190" cy="357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181"/>
          <p:cNvSpPr/>
          <p:nvPr/>
        </p:nvSpPr>
        <p:spPr>
          <a:xfrm>
            <a:off x="2577170" y="4441049"/>
            <a:ext cx="357190" cy="357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3" name="直線單箭頭接點 198"/>
          <p:cNvCxnSpPr>
            <a:stCxn id="9" idx="3"/>
            <a:endCxn id="34" idx="2"/>
          </p:cNvCxnSpPr>
          <p:nvPr/>
        </p:nvCxnSpPr>
        <p:spPr>
          <a:xfrm>
            <a:off x="6945127" y="4114132"/>
            <a:ext cx="680100" cy="119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橢圓 199"/>
          <p:cNvSpPr/>
          <p:nvPr/>
        </p:nvSpPr>
        <p:spPr>
          <a:xfrm>
            <a:off x="7625227" y="3947501"/>
            <a:ext cx="357190" cy="35719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5" name="直線單箭頭接點 206"/>
          <p:cNvCxnSpPr>
            <a:stCxn id="21" idx="3"/>
          </p:cNvCxnSpPr>
          <p:nvPr/>
        </p:nvCxnSpPr>
        <p:spPr>
          <a:xfrm>
            <a:off x="6857280" y="5494808"/>
            <a:ext cx="387820" cy="1827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橢圓 207"/>
          <p:cNvSpPr/>
          <p:nvPr/>
        </p:nvSpPr>
        <p:spPr>
          <a:xfrm>
            <a:off x="7429520" y="6143644"/>
            <a:ext cx="357190" cy="35719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7" name="圖片 43" descr="118GE-400-PCI 2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401" y="3804625"/>
            <a:ext cx="1463040" cy="1047641"/>
          </a:xfrm>
          <a:prstGeom prst="rect">
            <a:avLst/>
          </a:prstGeom>
        </p:spPr>
      </p:pic>
      <p:pic>
        <p:nvPicPr>
          <p:cNvPr id="38" name="圖片 45" descr="118GE-400-PCI 2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76435" y="4018939"/>
            <a:ext cx="1463040" cy="1047641"/>
          </a:xfrm>
          <a:prstGeom prst="rect">
            <a:avLst/>
          </a:prstGeom>
        </p:spPr>
      </p:pic>
      <p:pic>
        <p:nvPicPr>
          <p:cNvPr id="39" name="圖片 46" descr="Temperature Control-RS485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995160"/>
            <a:ext cx="1243021" cy="1035851"/>
          </a:xfrm>
          <a:prstGeom prst="rect">
            <a:avLst/>
          </a:prstGeom>
        </p:spPr>
      </p:pic>
      <p:cxnSp>
        <p:nvCxnSpPr>
          <p:cNvPr id="40" name="肘形接點 24"/>
          <p:cNvCxnSpPr>
            <a:stCxn id="42" idx="4"/>
            <a:endCxn id="39" idx="3"/>
          </p:cNvCxnSpPr>
          <p:nvPr/>
        </p:nvCxnSpPr>
        <p:spPr>
          <a:xfrm rot="5400000">
            <a:off x="1581241" y="3823596"/>
            <a:ext cx="1351271" cy="2027709"/>
          </a:xfrm>
          <a:prstGeom prst="bentConnector2">
            <a:avLst/>
          </a:prstGeom>
          <a:ln w="5715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9"/>
          <p:cNvSpPr/>
          <p:nvPr/>
        </p:nvSpPr>
        <p:spPr>
          <a:xfrm>
            <a:off x="-195560" y="4304691"/>
            <a:ext cx="1808318" cy="704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zh-TW" sz="1600" dirty="0" smtClean="0">
                <a:solidFill>
                  <a:schemeClr val="tx1"/>
                </a:solidFill>
                <a:latin typeface="Arial"/>
                <a:cs typeface="Arial"/>
              </a:rPr>
              <a:t>Устр-во </a:t>
            </a:r>
          </a:p>
          <a:p>
            <a:pPr algn="ctr"/>
            <a:r>
              <a:rPr lang="ru-RU" altLang="zh-TW" sz="1600" dirty="0" smtClean="0">
                <a:solidFill>
                  <a:schemeClr val="tx1"/>
                </a:solidFill>
                <a:latin typeface="Arial"/>
                <a:cs typeface="Arial"/>
              </a:rPr>
              <a:t>с послед. </a:t>
            </a:r>
          </a:p>
          <a:p>
            <a:pPr algn="ctr"/>
            <a:r>
              <a:rPr lang="ru-RU" altLang="zh-TW" sz="1600" dirty="0" smtClean="0">
                <a:solidFill>
                  <a:schemeClr val="tx1"/>
                </a:solidFill>
                <a:latin typeface="Arial"/>
                <a:cs typeface="Arial"/>
              </a:rPr>
              <a:t>интерфейсом</a:t>
            </a:r>
            <a:endParaRPr lang="zh-TW" altLang="en-US"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2" name="橢圓 51"/>
          <p:cNvSpPr/>
          <p:nvPr/>
        </p:nvSpPr>
        <p:spPr>
          <a:xfrm>
            <a:off x="3092135" y="3804625"/>
            <a:ext cx="357190" cy="3571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3" name="Picture 7" descr="D:\Presentation images\Valve - Festo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2052" y="1068935"/>
            <a:ext cx="1173245" cy="94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D:\Presentation images\Relay - Machanical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7741" y="1044263"/>
            <a:ext cx="786027" cy="78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 descr="D:\Presentation images\EtherCAT IO - Brunner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0" b="972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365"/>
          <a:stretch/>
        </p:blipFill>
        <p:spPr bwMode="auto">
          <a:xfrm>
            <a:off x="5051520" y="1745441"/>
            <a:ext cx="1582952" cy="116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直線單箭頭接點 52"/>
          <p:cNvCxnSpPr>
            <a:stCxn id="45" idx="3"/>
          </p:cNvCxnSpPr>
          <p:nvPr/>
        </p:nvCxnSpPr>
        <p:spPr>
          <a:xfrm>
            <a:off x="6634472" y="2328105"/>
            <a:ext cx="610628" cy="46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2" descr="C:\Users\User\Desktop\10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294833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4580" y="1689100"/>
            <a:ext cx="3144471" cy="1308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" y="1513319"/>
            <a:ext cx="5384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u"/>
            </a:pPr>
            <a:r>
              <a:rPr lang="ru-RU" b="1" dirty="0" smtClean="0">
                <a:latin typeface="Arial"/>
                <a:cs typeface="Arial"/>
              </a:rPr>
              <a:t>Процессор </a:t>
            </a:r>
            <a:r>
              <a:rPr lang="en-US" b="1" dirty="0" smtClean="0">
                <a:latin typeface="Arial"/>
                <a:cs typeface="Arial"/>
              </a:rPr>
              <a:t>ARM </a:t>
            </a:r>
            <a:r>
              <a:rPr lang="en-US" b="1" dirty="0">
                <a:latin typeface="Arial"/>
                <a:cs typeface="Arial"/>
              </a:rPr>
              <a:t>Cortex-A8 </a:t>
            </a:r>
            <a:r>
              <a:rPr lang="en-US" b="1" dirty="0" smtClean="0">
                <a:latin typeface="Arial"/>
                <a:cs typeface="Arial"/>
              </a:rPr>
              <a:t>720</a:t>
            </a:r>
            <a:r>
              <a:rPr lang="ru-RU" b="1" dirty="0" smtClean="0">
                <a:latin typeface="Arial"/>
                <a:cs typeface="Arial"/>
              </a:rPr>
              <a:t>МГц</a:t>
            </a:r>
            <a:endParaRPr lang="en-US" b="1" dirty="0" smtClean="0"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u"/>
            </a:pPr>
            <a:r>
              <a:rPr lang="en-US" b="1" dirty="0" smtClean="0">
                <a:latin typeface="Arial"/>
                <a:cs typeface="Arial"/>
              </a:rPr>
              <a:t>CAN </a:t>
            </a:r>
            <a:r>
              <a:rPr lang="en-US" b="1" dirty="0">
                <a:latin typeface="Arial"/>
                <a:cs typeface="Arial"/>
              </a:rPr>
              <a:t>Bus </a:t>
            </a:r>
            <a:r>
              <a:rPr lang="en-US" b="1" dirty="0" smtClean="0">
                <a:latin typeface="Arial"/>
                <a:cs typeface="Arial"/>
              </a:rPr>
              <a:t>V2.0b</a:t>
            </a:r>
            <a:endParaRPr lang="ru-RU" b="1" dirty="0" smtClean="0"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u"/>
            </a:pPr>
            <a:r>
              <a:rPr lang="ru-RU" b="1" dirty="0" smtClean="0">
                <a:latin typeface="Arial"/>
                <a:cs typeface="Arial"/>
              </a:rPr>
              <a:t>Поддержка беспроводного соединения</a:t>
            </a:r>
            <a:r>
              <a:rPr lang="en-US" b="1" dirty="0" smtClean="0">
                <a:latin typeface="Arial"/>
                <a:cs typeface="Arial"/>
              </a:rPr>
              <a:t> 3G</a:t>
            </a:r>
            <a:r>
              <a:rPr lang="en-US" b="1" dirty="0">
                <a:latin typeface="Arial"/>
                <a:cs typeface="Arial"/>
              </a:rPr>
              <a:t>/WIFI/</a:t>
            </a:r>
            <a:r>
              <a:rPr lang="en-US" b="1" dirty="0" smtClean="0">
                <a:latin typeface="Arial"/>
                <a:cs typeface="Arial"/>
              </a:rPr>
              <a:t>GPS</a:t>
            </a:r>
            <a:r>
              <a:rPr lang="ru-RU" b="1" dirty="0">
                <a:latin typeface="Arial"/>
                <a:cs typeface="Arial"/>
              </a:rPr>
              <a:t> </a:t>
            </a:r>
            <a:r>
              <a:rPr lang="ru-RU" b="1" dirty="0" smtClean="0">
                <a:latin typeface="Arial"/>
                <a:cs typeface="Arial"/>
              </a:rPr>
              <a:t>(опционально)</a:t>
            </a:r>
            <a:endParaRPr lang="en-US" b="1" dirty="0" smtClean="0"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u"/>
            </a:pPr>
            <a:r>
              <a:rPr lang="en-US" b="1" dirty="0" err="1" smtClean="0">
                <a:latin typeface="Arial"/>
                <a:cs typeface="Arial"/>
              </a:rPr>
              <a:t>П</a:t>
            </a:r>
            <a:r>
              <a:rPr lang="ru-RU" b="1" dirty="0" err="1" smtClean="0">
                <a:latin typeface="Arial"/>
                <a:cs typeface="Arial"/>
              </a:rPr>
              <a:t>амять</a:t>
            </a:r>
            <a:r>
              <a:rPr lang="ru-RU" b="1" dirty="0" smtClean="0"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256</a:t>
            </a:r>
            <a:r>
              <a:rPr lang="ru-RU" b="1" dirty="0" smtClean="0">
                <a:latin typeface="Arial"/>
                <a:cs typeface="Arial"/>
              </a:rPr>
              <a:t>Мб установлено и</a:t>
            </a:r>
            <a:r>
              <a:rPr lang="en-US" b="1" dirty="0" smtClean="0">
                <a:latin typeface="Arial"/>
                <a:cs typeface="Arial"/>
              </a:rPr>
              <a:t> 4</a:t>
            </a:r>
            <a:r>
              <a:rPr lang="ru-RU" b="1" dirty="0" smtClean="0">
                <a:latin typeface="Arial"/>
                <a:cs typeface="Arial"/>
              </a:rPr>
              <a:t>Гб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Micro </a:t>
            </a:r>
            <a:r>
              <a:rPr lang="en-US" b="1" dirty="0" smtClean="0">
                <a:latin typeface="Arial"/>
                <a:cs typeface="Arial"/>
              </a:rPr>
              <a:t>SDHC</a:t>
            </a:r>
            <a:endParaRPr lang="ru-RU" b="1" dirty="0" smtClean="0"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u"/>
            </a:pPr>
            <a:r>
              <a:rPr lang="ru-RU" b="1" dirty="0" smtClean="0">
                <a:latin typeface="Arial"/>
                <a:cs typeface="Arial"/>
              </a:rPr>
              <a:t>Разъемы: </a:t>
            </a:r>
            <a:r>
              <a:rPr lang="en-US" b="1" dirty="0" smtClean="0">
                <a:latin typeface="Arial"/>
                <a:cs typeface="Arial"/>
              </a:rPr>
              <a:t>VGA, Gb LAN, RS-232, RS-485, 2xUSB</a:t>
            </a:r>
          </a:p>
          <a:p>
            <a:pPr marL="342900" indent="-342900">
              <a:buFont typeface="Wingdings" charset="2"/>
              <a:buChar char="u"/>
            </a:pP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ru-RU" b="1" dirty="0" smtClean="0">
                <a:latin typeface="Arial"/>
                <a:cs typeface="Arial"/>
              </a:rPr>
              <a:t>вход </a:t>
            </a:r>
            <a:r>
              <a:rPr lang="en-US" b="1" dirty="0" smtClean="0">
                <a:latin typeface="Arial"/>
                <a:cs typeface="Arial"/>
              </a:rPr>
              <a:t>DC</a:t>
            </a:r>
            <a:r>
              <a:rPr lang="ru-RU" b="1" dirty="0" smtClean="0">
                <a:latin typeface="Arial"/>
                <a:cs typeface="Arial"/>
              </a:rPr>
              <a:t> от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9 </a:t>
            </a:r>
            <a:r>
              <a:rPr lang="ru-RU" b="1" dirty="0" smtClean="0">
                <a:latin typeface="Arial"/>
                <a:cs typeface="Arial"/>
              </a:rPr>
              <a:t>до</a:t>
            </a:r>
            <a:r>
              <a:rPr lang="en-US" b="1" dirty="0" smtClean="0">
                <a:latin typeface="Arial"/>
                <a:cs typeface="Arial"/>
              </a:rPr>
              <a:t> 36</a:t>
            </a:r>
            <a:r>
              <a:rPr lang="ru-RU" b="1" dirty="0" smtClean="0">
                <a:latin typeface="Arial"/>
                <a:cs typeface="Arial"/>
              </a:rPr>
              <a:t>В</a:t>
            </a:r>
            <a:r>
              <a:rPr lang="en-US" b="1" dirty="0" smtClean="0">
                <a:latin typeface="Arial"/>
                <a:cs typeface="Arial"/>
              </a:rPr>
              <a:t> </a:t>
            </a:r>
            <a:endParaRPr lang="ru-RU" b="1" dirty="0"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u"/>
            </a:pPr>
            <a:r>
              <a:rPr lang="ru-RU" b="1" dirty="0" smtClean="0">
                <a:latin typeface="Arial"/>
                <a:cs typeface="Arial"/>
              </a:rPr>
              <a:t>Функция управления питанием </a:t>
            </a:r>
          </a:p>
          <a:p>
            <a:pPr marL="342900" indent="-342900">
              <a:buFont typeface="Wingdings" charset="2"/>
              <a:buChar char="u"/>
            </a:pPr>
            <a:r>
              <a:rPr lang="ru-RU" b="1" dirty="0" smtClean="0">
                <a:latin typeface="Arial"/>
                <a:cs typeface="Arial"/>
              </a:rPr>
              <a:t>Размеры: </a:t>
            </a:r>
            <a:r>
              <a:rPr lang="en-US" b="1" dirty="0" smtClean="0">
                <a:latin typeface="Arial"/>
                <a:cs typeface="Arial"/>
              </a:rPr>
              <a:t>180</a:t>
            </a:r>
            <a:r>
              <a:rPr lang="ru-RU" b="1" dirty="0" smtClean="0">
                <a:latin typeface="Arial"/>
                <a:cs typeface="Arial"/>
              </a:rPr>
              <a:t>мм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x </a:t>
            </a:r>
            <a:r>
              <a:rPr lang="en-US" b="1" dirty="0" smtClean="0">
                <a:latin typeface="Arial"/>
                <a:cs typeface="Arial"/>
              </a:rPr>
              <a:t>110</a:t>
            </a:r>
            <a:r>
              <a:rPr lang="ru-RU" b="1" dirty="0" smtClean="0">
                <a:latin typeface="Arial"/>
                <a:cs typeface="Arial"/>
              </a:rPr>
              <a:t>мм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x </a:t>
            </a:r>
            <a:r>
              <a:rPr lang="en-US" b="1" dirty="0" smtClean="0">
                <a:latin typeface="Arial"/>
                <a:cs typeface="Arial"/>
              </a:rPr>
              <a:t>45</a:t>
            </a:r>
            <a:r>
              <a:rPr lang="ru-RU" b="1" dirty="0" smtClean="0">
                <a:latin typeface="Arial"/>
                <a:cs typeface="Arial"/>
              </a:rPr>
              <a:t>мм</a:t>
            </a:r>
            <a:endParaRPr lang="ru-RU" b="1" dirty="0"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u"/>
            </a:pPr>
            <a:r>
              <a:rPr lang="ru-RU" b="1" dirty="0" smtClean="0">
                <a:latin typeface="Arial"/>
                <a:cs typeface="Arial"/>
              </a:rPr>
              <a:t>Вес всего</a:t>
            </a:r>
            <a:r>
              <a:rPr lang="en-US" b="1" dirty="0" smtClean="0">
                <a:latin typeface="Arial"/>
                <a:cs typeface="Arial"/>
              </a:rPr>
              <a:t> 0.5</a:t>
            </a:r>
            <a:r>
              <a:rPr lang="ru-RU" b="1" dirty="0" smtClean="0">
                <a:latin typeface="Arial"/>
                <a:cs typeface="Arial"/>
              </a:rPr>
              <a:t>кг</a:t>
            </a:r>
            <a:endParaRPr lang="en-US" b="1" dirty="0" smtClean="0"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u"/>
            </a:pPr>
            <a:r>
              <a:rPr lang="ru-RU" b="1" dirty="0" smtClean="0">
                <a:latin typeface="Arial"/>
                <a:cs typeface="Arial"/>
              </a:rPr>
              <a:t>Поддержка ОС </a:t>
            </a:r>
            <a:r>
              <a:rPr lang="en-US" b="1" dirty="0" smtClean="0">
                <a:latin typeface="Arial"/>
                <a:cs typeface="Arial"/>
              </a:rPr>
              <a:t>WEC 7</a:t>
            </a:r>
            <a:r>
              <a:rPr lang="ru-RU" b="1" dirty="0" smtClean="0">
                <a:latin typeface="Arial"/>
                <a:cs typeface="Arial"/>
              </a:rPr>
              <a:t> и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Linux </a:t>
            </a:r>
            <a:r>
              <a:rPr lang="en-US" b="1" dirty="0" smtClean="0">
                <a:latin typeface="Arial"/>
                <a:cs typeface="Arial"/>
              </a:rPr>
              <a:t>3.1 </a:t>
            </a:r>
          </a:p>
          <a:p>
            <a:pPr marL="342900" indent="-342900">
              <a:buFont typeface="Wingdings" charset="2"/>
              <a:buChar char="u"/>
            </a:pPr>
            <a:r>
              <a:rPr lang="ru-RU" b="1" dirty="0" smtClean="0">
                <a:latin typeface="Arial"/>
                <a:cs typeface="Arial"/>
              </a:rPr>
              <a:t>Рабочая температура от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-20 </a:t>
            </a:r>
            <a:r>
              <a:rPr lang="ru-RU" b="1" dirty="0" smtClean="0">
                <a:latin typeface="Arial"/>
                <a:cs typeface="Arial"/>
              </a:rPr>
              <a:t>до</a:t>
            </a:r>
            <a:r>
              <a:rPr lang="en-US" b="1" dirty="0" smtClean="0">
                <a:latin typeface="Arial"/>
                <a:cs typeface="Arial"/>
              </a:rPr>
              <a:t> 70C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4880" y="3594100"/>
            <a:ext cx="3341310" cy="1270000"/>
          </a:xfrm>
          <a:prstGeom prst="rect">
            <a:avLst/>
          </a:prstGeom>
        </p:spPr>
      </p:pic>
      <p:pic>
        <p:nvPicPr>
          <p:cNvPr id="10" name="Picture 59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1091" y="593615"/>
            <a:ext cx="576018" cy="84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8" name="TextBox 7"/>
          <p:cNvSpPr txBox="1"/>
          <p:nvPr/>
        </p:nvSpPr>
        <p:spPr>
          <a:xfrm>
            <a:off x="3721100" y="597663"/>
            <a:ext cx="1399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F497D"/>
                </a:solidFill>
                <a:latin typeface="Arial"/>
                <a:cs typeface="Arial"/>
              </a:rPr>
              <a:t>VTC 100</a:t>
            </a:r>
            <a:endParaRPr lang="en-US" sz="2400" b="1" dirty="0">
              <a:solidFill>
                <a:srgbClr val="1F497D"/>
              </a:solidFill>
              <a:latin typeface="Arial"/>
              <a:cs typeface="Arial"/>
            </a:endParaRPr>
          </a:p>
        </p:txBody>
      </p:sp>
      <p:pic>
        <p:nvPicPr>
          <p:cNvPr id="11" name="Picture 2" descr="C:\Users\User\Desktop\1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5076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8241" y="576060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Панельные </a:t>
            </a:r>
            <a:r>
              <a:rPr lang="ru-RU" sz="2000" b="1" dirty="0">
                <a:solidFill>
                  <a:srgbClr val="FF420E"/>
                </a:solidFill>
                <a:cs typeface="Arial" charset="0"/>
              </a:rPr>
              <a:t>компьютеры NEXCOM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7147" y="4589157"/>
            <a:ext cx="676800" cy="6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07950" y="2960688"/>
            <a:ext cx="1982788" cy="576262"/>
          </a:xfrm>
          <a:prstGeom prst="rect">
            <a:avLst/>
          </a:prstGeom>
          <a:solidFill>
            <a:srgbClr val="BBE0E3"/>
          </a:solidFill>
          <a:ln w="25560">
            <a:solidFill>
              <a:srgbClr val="8AA5A7"/>
            </a:solidFill>
            <a:round/>
            <a:headEnd/>
            <a:tailEnd/>
          </a:ln>
        </p:spPr>
        <p:txBody>
          <a:bodyPr lIns="90000" tIns="91440" rIns="90000" bIns="468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</a:rPr>
              <a:t>Автоматизация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(IA/FA/MA)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714625" y="2943225"/>
            <a:ext cx="1428750" cy="593725"/>
          </a:xfrm>
          <a:prstGeom prst="rect">
            <a:avLst/>
          </a:prstGeom>
          <a:solidFill>
            <a:srgbClr val="BBE0E3"/>
          </a:solidFill>
          <a:ln w="25560">
            <a:solidFill>
              <a:srgbClr val="8AA5A7"/>
            </a:solidFill>
            <a:round/>
            <a:headEnd/>
            <a:tailEnd/>
          </a:ln>
        </p:spPr>
        <p:txBody>
          <a:bodyPr lIns="90000" tIns="91440" rIns="90000" bIns="468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</a:rPr>
              <a:t>Киоски</a:t>
            </a:r>
            <a:r>
              <a:rPr lang="en-US">
                <a:solidFill>
                  <a:srgbClr val="000000"/>
                </a:solidFill>
              </a:rPr>
              <a:t> / </a:t>
            </a:r>
            <a:r>
              <a:rPr lang="ru-RU">
                <a:solidFill>
                  <a:srgbClr val="000000"/>
                </a:solidFill>
              </a:rPr>
              <a:t>автоматы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143500" y="2943225"/>
            <a:ext cx="1428750" cy="593725"/>
          </a:xfrm>
          <a:prstGeom prst="rect">
            <a:avLst/>
          </a:prstGeom>
          <a:solidFill>
            <a:srgbClr val="BBE0E3"/>
          </a:solidFill>
          <a:ln w="25560">
            <a:solidFill>
              <a:srgbClr val="8AA5A7"/>
            </a:solidFill>
            <a:round/>
            <a:headEnd/>
            <a:tailEnd/>
          </a:ln>
        </p:spPr>
        <p:txBody>
          <a:bodyPr lIns="90000" tIns="91440" rIns="90000" bIns="468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</a:rPr>
              <a:t>Умный дом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7358063" y="2943225"/>
            <a:ext cx="1428750" cy="593725"/>
          </a:xfrm>
          <a:prstGeom prst="rect">
            <a:avLst/>
          </a:prstGeom>
          <a:solidFill>
            <a:srgbClr val="BBE0E3"/>
          </a:solidFill>
          <a:ln w="25560">
            <a:solidFill>
              <a:srgbClr val="8AA5A7"/>
            </a:solidFill>
            <a:round/>
            <a:headEnd/>
            <a:tailEnd/>
          </a:ln>
        </p:spPr>
        <p:txBody>
          <a:bodyPr lIns="90000" tIns="91440" rIns="90000" bIns="468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</a:rPr>
              <a:t>Медицина</a:t>
            </a:r>
          </a:p>
        </p:txBody>
      </p:sp>
      <p:grpSp>
        <p:nvGrpSpPr>
          <p:cNvPr id="16" name="Group 6"/>
          <p:cNvGrpSpPr>
            <a:grpSpLocks/>
          </p:cNvGrpSpPr>
          <p:nvPr/>
        </p:nvGrpSpPr>
        <p:grpSpPr bwMode="auto">
          <a:xfrm>
            <a:off x="123825" y="4014788"/>
            <a:ext cx="1814513" cy="1797050"/>
            <a:chOff x="78" y="3051"/>
            <a:chExt cx="1143" cy="1132"/>
          </a:xfrm>
        </p:grpSpPr>
        <p:sp>
          <p:nvSpPr>
            <p:cNvPr id="17" name="AutoShape 7"/>
            <p:cNvSpPr>
              <a:spLocks noChangeArrowheads="1"/>
            </p:cNvSpPr>
            <p:nvPr/>
          </p:nvSpPr>
          <p:spPr bwMode="auto">
            <a:xfrm rot="10800000">
              <a:off x="90" y="3053"/>
              <a:ext cx="1132" cy="1132"/>
            </a:xfrm>
            <a:prstGeom prst="roundRect">
              <a:avLst>
                <a:gd name="adj" fmla="val 0"/>
              </a:avLst>
            </a:prstGeom>
            <a:solidFill>
              <a:srgbClr val="CB6655">
                <a:alpha val="96861"/>
              </a:srgbClr>
            </a:solidFill>
            <a:ln w="2556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78" y="3051"/>
              <a:ext cx="1132" cy="11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156600" tIns="156600" rIns="156600" bIns="156600"/>
            <a:lstStyle/>
            <a:p>
              <a:pPr>
                <a:lnSpc>
                  <a:spcPct val="90000"/>
                </a:lnSpc>
                <a:spcAft>
                  <a:spcPts val="638"/>
                </a:spcAft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600" dirty="0">
                  <a:ea typeface="新細明體" pitchFamily="18" charset="-120"/>
                </a:rPr>
                <a:t>-Защищенный</a:t>
              </a:r>
            </a:p>
            <a:p>
              <a:pPr>
                <a:lnSpc>
                  <a:spcPct val="90000"/>
                </a:lnSpc>
                <a:spcAft>
                  <a:spcPts val="638"/>
                </a:spcAft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600" dirty="0">
                  <a:ea typeface="新細明體" pitchFamily="18" charset="-120"/>
                </a:rPr>
                <a:t>-IP65 </a:t>
              </a:r>
            </a:p>
            <a:p>
              <a:pPr>
                <a:lnSpc>
                  <a:spcPct val="90000"/>
                </a:lnSpc>
                <a:spcAft>
                  <a:spcPts val="638"/>
                </a:spcAft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600" dirty="0">
                  <a:ea typeface="新細明體" pitchFamily="18" charset="-120"/>
                </a:rPr>
                <a:t>-Длительная поддержка</a:t>
              </a:r>
            </a:p>
          </p:txBody>
        </p:sp>
      </p:grpSp>
      <p:grpSp>
        <p:nvGrpSpPr>
          <p:cNvPr id="19" name="Group 9"/>
          <p:cNvGrpSpPr>
            <a:grpSpLocks/>
          </p:cNvGrpSpPr>
          <p:nvPr/>
        </p:nvGrpSpPr>
        <p:grpSpPr bwMode="auto">
          <a:xfrm>
            <a:off x="2500313" y="4014788"/>
            <a:ext cx="1924050" cy="1797050"/>
            <a:chOff x="1575" y="3051"/>
            <a:chExt cx="1212" cy="1132"/>
          </a:xfrm>
        </p:grpSpPr>
        <p:sp>
          <p:nvSpPr>
            <p:cNvPr id="20" name="AutoShape 10"/>
            <p:cNvSpPr>
              <a:spLocks noChangeArrowheads="1"/>
            </p:cNvSpPr>
            <p:nvPr/>
          </p:nvSpPr>
          <p:spPr bwMode="auto">
            <a:xfrm rot="10800000">
              <a:off x="1586" y="3053"/>
              <a:ext cx="1202" cy="1132"/>
            </a:xfrm>
            <a:prstGeom prst="roundRect">
              <a:avLst>
                <a:gd name="adj" fmla="val 0"/>
              </a:avLst>
            </a:prstGeom>
            <a:solidFill>
              <a:srgbClr val="00B050">
                <a:alpha val="79999"/>
              </a:srgbClr>
            </a:solidFill>
            <a:ln w="2556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1575" y="3051"/>
              <a:ext cx="1203" cy="11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156600" tIns="156600" rIns="156600" bIns="156600"/>
            <a:lstStyle/>
            <a:p>
              <a:pPr>
                <a:lnSpc>
                  <a:spcPct val="90000"/>
                </a:lnSpc>
                <a:spcAft>
                  <a:spcPts val="638"/>
                </a:spcAft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dirty="0">
                  <a:ea typeface="新細明體" pitchFamily="18" charset="-120"/>
                </a:rPr>
                <a:t>-Мультимедиа</a:t>
              </a:r>
            </a:p>
            <a:p>
              <a:pPr>
                <a:lnSpc>
                  <a:spcPct val="90000"/>
                </a:lnSpc>
                <a:spcAft>
                  <a:spcPts val="638"/>
                </a:spcAft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dirty="0">
                  <a:ea typeface="新細明體" pitchFamily="18" charset="-120"/>
                </a:rPr>
                <a:t>-Тонкий корпус</a:t>
              </a:r>
            </a:p>
            <a:p>
              <a:pPr>
                <a:lnSpc>
                  <a:spcPct val="90000"/>
                </a:lnSpc>
                <a:spcAft>
                  <a:spcPts val="638"/>
                </a:spcAft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dirty="0">
                  <a:ea typeface="新細明體" pitchFamily="18" charset="-120"/>
                </a:rPr>
                <a:t>-Простота управления</a:t>
              </a:r>
            </a:p>
          </p:txBody>
        </p:sp>
      </p:grpSp>
      <p:grpSp>
        <p:nvGrpSpPr>
          <p:cNvPr id="22" name="Group 12"/>
          <p:cNvGrpSpPr>
            <a:grpSpLocks/>
          </p:cNvGrpSpPr>
          <p:nvPr/>
        </p:nvGrpSpPr>
        <p:grpSpPr bwMode="auto">
          <a:xfrm>
            <a:off x="4929188" y="4014788"/>
            <a:ext cx="1812925" cy="1797050"/>
            <a:chOff x="3105" y="3051"/>
            <a:chExt cx="1142" cy="1132"/>
          </a:xfrm>
        </p:grpSpPr>
        <p:sp>
          <p:nvSpPr>
            <p:cNvPr id="23" name="AutoShape 13"/>
            <p:cNvSpPr>
              <a:spLocks noChangeArrowheads="1"/>
            </p:cNvSpPr>
            <p:nvPr/>
          </p:nvSpPr>
          <p:spPr bwMode="auto">
            <a:xfrm rot="10800000">
              <a:off x="3105" y="3053"/>
              <a:ext cx="1132" cy="1132"/>
            </a:xfrm>
            <a:prstGeom prst="roundRect">
              <a:avLst>
                <a:gd name="adj" fmla="val 0"/>
              </a:avLst>
            </a:prstGeom>
            <a:solidFill>
              <a:srgbClr val="385D8A">
                <a:alpha val="89803"/>
              </a:srgbClr>
            </a:solidFill>
            <a:ln w="2556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Rectangle 14"/>
            <p:cNvSpPr>
              <a:spLocks noChangeArrowheads="1"/>
            </p:cNvSpPr>
            <p:nvPr/>
          </p:nvSpPr>
          <p:spPr bwMode="auto">
            <a:xfrm>
              <a:off x="3116" y="3051"/>
              <a:ext cx="1132" cy="11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142200" tIns="142200" rIns="142200" bIns="142200"/>
            <a:lstStyle/>
            <a:p>
              <a:pPr>
                <a:lnSpc>
                  <a:spcPct val="90000"/>
                </a:lnSpc>
                <a:spcAft>
                  <a:spcPts val="638"/>
                </a:spcAft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dirty="0">
                  <a:ea typeface="新細明體" pitchFamily="18" charset="-120"/>
                </a:rPr>
                <a:t>-Без вентилятора</a:t>
              </a:r>
            </a:p>
            <a:p>
              <a:pPr>
                <a:lnSpc>
                  <a:spcPct val="90000"/>
                </a:lnSpc>
                <a:spcAft>
                  <a:spcPts val="638"/>
                </a:spcAft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dirty="0">
                  <a:ea typeface="新細明體" pitchFamily="18" charset="-120"/>
                </a:rPr>
                <a:t>-Низкое потребление</a:t>
              </a:r>
            </a:p>
            <a:p>
              <a:pPr>
                <a:lnSpc>
                  <a:spcPct val="90000"/>
                </a:lnSpc>
                <a:spcAft>
                  <a:spcPts val="638"/>
                </a:spcAft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dirty="0">
                  <a:ea typeface="新細明體" pitchFamily="18" charset="-120"/>
                </a:rPr>
                <a:t>-Стильный дизайн</a:t>
              </a:r>
            </a:p>
          </p:txBody>
        </p:sp>
      </p:grpSp>
      <p:grpSp>
        <p:nvGrpSpPr>
          <p:cNvPr id="25" name="Group 15"/>
          <p:cNvGrpSpPr>
            <a:grpSpLocks/>
          </p:cNvGrpSpPr>
          <p:nvPr/>
        </p:nvGrpSpPr>
        <p:grpSpPr bwMode="auto">
          <a:xfrm>
            <a:off x="7215188" y="4014788"/>
            <a:ext cx="1812925" cy="1797050"/>
            <a:chOff x="4545" y="3051"/>
            <a:chExt cx="1142" cy="1132"/>
          </a:xfrm>
        </p:grpSpPr>
        <p:sp>
          <p:nvSpPr>
            <p:cNvPr id="26" name="AutoShape 16"/>
            <p:cNvSpPr>
              <a:spLocks noChangeArrowheads="1"/>
            </p:cNvSpPr>
            <p:nvPr/>
          </p:nvSpPr>
          <p:spPr bwMode="auto">
            <a:xfrm rot="10800000">
              <a:off x="4545" y="3053"/>
              <a:ext cx="1132" cy="1132"/>
            </a:xfrm>
            <a:prstGeom prst="roundRect">
              <a:avLst>
                <a:gd name="adj" fmla="val 0"/>
              </a:avLst>
            </a:prstGeom>
            <a:solidFill>
              <a:srgbClr val="F2B800">
                <a:alpha val="89803"/>
              </a:srgbClr>
            </a:solidFill>
            <a:ln w="2556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Rectangle 17"/>
            <p:cNvSpPr>
              <a:spLocks noChangeArrowheads="1"/>
            </p:cNvSpPr>
            <p:nvPr/>
          </p:nvSpPr>
          <p:spPr bwMode="auto">
            <a:xfrm>
              <a:off x="4556" y="3051"/>
              <a:ext cx="1132" cy="11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142200" tIns="142200" rIns="142200" bIns="142200"/>
            <a:lstStyle/>
            <a:p>
              <a:pPr>
                <a:lnSpc>
                  <a:spcPct val="90000"/>
                </a:lnSpc>
                <a:spcAft>
                  <a:spcPts val="638"/>
                </a:spcAft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dirty="0">
                  <a:ea typeface="新細明體" pitchFamily="18" charset="-120"/>
                </a:rPr>
                <a:t>-Медицинские сертификаты</a:t>
              </a:r>
            </a:p>
            <a:p>
              <a:pPr>
                <a:lnSpc>
                  <a:spcPct val="90000"/>
                </a:lnSpc>
                <a:spcAft>
                  <a:spcPts val="638"/>
                </a:spcAft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dirty="0">
                  <a:ea typeface="新細明體" pitchFamily="18" charset="-120"/>
                </a:rPr>
                <a:t>-Работа в перчатках</a:t>
              </a:r>
            </a:p>
            <a:p>
              <a:pPr>
                <a:lnSpc>
                  <a:spcPct val="90000"/>
                </a:lnSpc>
                <a:spcAft>
                  <a:spcPts val="638"/>
                </a:spcAft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dirty="0">
                  <a:ea typeface="新細明體" pitchFamily="18" charset="-120"/>
                </a:rPr>
                <a:t>-Надежность </a:t>
              </a:r>
              <a:r>
                <a:rPr lang="ru-RU" dirty="0" err="1">
                  <a:ea typeface="新細明體" pitchFamily="18" charset="-120"/>
                </a:rPr>
                <a:t>тач-экрана</a:t>
              </a:r>
              <a:r>
                <a:rPr lang="ru-RU" dirty="0">
                  <a:ea typeface="新細明體" pitchFamily="18" charset="-120"/>
                </a:rPr>
                <a:t> </a:t>
              </a:r>
            </a:p>
          </p:txBody>
        </p:sp>
      </p:grpSp>
      <p:pic>
        <p:nvPicPr>
          <p:cNvPr id="28" name="Picture 1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850" y="971550"/>
            <a:ext cx="2090738" cy="1439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9" name="Picture 2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0" y="957263"/>
            <a:ext cx="2171700" cy="1439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" name="Picture 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00613" y="946150"/>
            <a:ext cx="1814512" cy="1439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1" name="Picture 2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12063" y="885825"/>
            <a:ext cx="889000" cy="1439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2" name="Picture 2" descr="C:\Users\User\Desktop\10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4763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8241" y="576060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Вертикальные рынки для ППК </a:t>
            </a:r>
            <a:r>
              <a:rPr lang="en-US" sz="2000" b="1" dirty="0" err="1" smtClean="0">
                <a:solidFill>
                  <a:srgbClr val="FF420E"/>
                </a:solidFill>
                <a:cs typeface="Arial" charset="0"/>
              </a:rPr>
              <a:t>Nexcom</a:t>
            </a:r>
            <a:endParaRPr lang="ru-RU" sz="2000" b="1" dirty="0">
              <a:solidFill>
                <a:srgbClr val="FF420E"/>
              </a:solidFill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7147" y="4589157"/>
            <a:ext cx="676800" cy="6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32" name="Freeform 1"/>
          <p:cNvSpPr>
            <a:spLocks noChangeArrowheads="1"/>
          </p:cNvSpPr>
          <p:nvPr/>
        </p:nvSpPr>
        <p:spPr bwMode="auto">
          <a:xfrm>
            <a:off x="1857375" y="409575"/>
            <a:ext cx="5400675" cy="53990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600 w 21600"/>
              <a:gd name="T13" fmla="*/ 10800 h 21600"/>
              <a:gd name="T14" fmla="*/ 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10800"/>
                </a:move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lnTo>
                  <a:pt x="0" y="10800"/>
                </a:ln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lose/>
              </a:path>
            </a:pathLst>
          </a:custGeom>
          <a:solidFill>
            <a:srgbClr val="404040">
              <a:alpha val="79999"/>
            </a:srgbClr>
          </a:solidFill>
          <a:ln w="25560">
            <a:solidFill>
              <a:srgbClr val="8AA5A7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" name="Freeform 2"/>
          <p:cNvSpPr>
            <a:spLocks noChangeArrowheads="1"/>
          </p:cNvSpPr>
          <p:nvPr/>
        </p:nvSpPr>
        <p:spPr bwMode="auto">
          <a:xfrm>
            <a:off x="1857375" y="409575"/>
            <a:ext cx="5400675" cy="53990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600 w 21600"/>
              <a:gd name="T13" fmla="*/ 10800 h 21600"/>
              <a:gd name="T14" fmla="*/ 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10800"/>
                </a:move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lnTo>
                  <a:pt x="0" y="10800"/>
                </a:ln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lose/>
              </a:path>
            </a:pathLst>
          </a:custGeom>
          <a:solidFill>
            <a:srgbClr val="606060">
              <a:alpha val="79999"/>
            </a:srgbClr>
          </a:solidFill>
          <a:ln w="25560">
            <a:solidFill>
              <a:srgbClr val="8AA5A7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4" name="Freeform 3"/>
          <p:cNvSpPr>
            <a:spLocks noChangeArrowheads="1"/>
          </p:cNvSpPr>
          <p:nvPr/>
        </p:nvSpPr>
        <p:spPr bwMode="auto">
          <a:xfrm>
            <a:off x="1857375" y="409575"/>
            <a:ext cx="5400675" cy="53990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600 w 21600"/>
              <a:gd name="T13" fmla="*/ 10800 h 21600"/>
              <a:gd name="T14" fmla="*/ 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10800"/>
                </a:move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lnTo>
                  <a:pt x="0" y="10800"/>
                </a:ln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lose/>
              </a:path>
            </a:pathLst>
          </a:custGeom>
          <a:solidFill>
            <a:srgbClr val="B3B3B3">
              <a:alpha val="79999"/>
            </a:srgbClr>
          </a:solidFill>
          <a:ln w="25560">
            <a:solidFill>
              <a:srgbClr val="8AA5A7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" name="Freeform 4"/>
          <p:cNvSpPr>
            <a:spLocks noChangeArrowheads="1"/>
          </p:cNvSpPr>
          <p:nvPr/>
        </p:nvSpPr>
        <p:spPr bwMode="auto">
          <a:xfrm>
            <a:off x="1857375" y="409575"/>
            <a:ext cx="5400675" cy="53990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600 w 21600"/>
              <a:gd name="T13" fmla="*/ 10800 h 21600"/>
              <a:gd name="T14" fmla="*/ 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10800"/>
                </a:move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lnTo>
                  <a:pt x="0" y="10800"/>
                </a:ln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lose/>
              </a:path>
            </a:pathLst>
          </a:custGeom>
          <a:solidFill>
            <a:srgbClr val="E6E6E6">
              <a:alpha val="79999"/>
            </a:srgbClr>
          </a:solidFill>
          <a:ln w="25560">
            <a:solidFill>
              <a:srgbClr val="8AA5A7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" name="Freeform 5"/>
          <p:cNvSpPr>
            <a:spLocks noChangeArrowheads="1"/>
          </p:cNvSpPr>
          <p:nvPr/>
        </p:nvSpPr>
        <p:spPr bwMode="auto">
          <a:xfrm>
            <a:off x="1857375" y="409575"/>
            <a:ext cx="5400675" cy="53990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600 w 21600"/>
              <a:gd name="T13" fmla="*/ 10800 h 21600"/>
              <a:gd name="T14" fmla="*/ 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10800"/>
                </a:move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lnTo>
                  <a:pt x="0" y="10800"/>
                </a:ln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lose/>
              </a:path>
            </a:pathLst>
          </a:custGeom>
          <a:solidFill>
            <a:srgbClr val="CCCCCC">
              <a:alpha val="79999"/>
            </a:srgbClr>
          </a:solidFill>
          <a:ln w="25560">
            <a:solidFill>
              <a:srgbClr val="8AA5A7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7" name="Freeform 6"/>
          <p:cNvSpPr>
            <a:spLocks noChangeArrowheads="1"/>
          </p:cNvSpPr>
          <p:nvPr/>
        </p:nvSpPr>
        <p:spPr bwMode="auto">
          <a:xfrm>
            <a:off x="1857375" y="409575"/>
            <a:ext cx="5400675" cy="53990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600 w 21600"/>
              <a:gd name="T13" fmla="*/ 10800 h 21600"/>
              <a:gd name="T14" fmla="*/ 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10800"/>
                </a:move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lnTo>
                  <a:pt x="0" y="10800"/>
                </a:ln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lose/>
              </a:path>
            </a:pathLst>
          </a:custGeom>
          <a:solidFill>
            <a:srgbClr val="FFCC99">
              <a:alpha val="79999"/>
            </a:srgbClr>
          </a:solidFill>
          <a:ln w="25560">
            <a:solidFill>
              <a:srgbClr val="8AA5A7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Freeform 7"/>
          <p:cNvSpPr>
            <a:spLocks noChangeArrowheads="1"/>
          </p:cNvSpPr>
          <p:nvPr/>
        </p:nvSpPr>
        <p:spPr bwMode="auto">
          <a:xfrm>
            <a:off x="1857375" y="409575"/>
            <a:ext cx="5400675" cy="53990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600 w 21600"/>
              <a:gd name="T13" fmla="*/ 10800 h 21600"/>
              <a:gd name="T14" fmla="*/ 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10800"/>
                </a:move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lnTo>
                  <a:pt x="0" y="10800"/>
                </a:ln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lose/>
              </a:path>
            </a:pathLst>
          </a:custGeom>
          <a:solidFill>
            <a:srgbClr val="93CEE1">
              <a:alpha val="79999"/>
            </a:srgbClr>
          </a:solidFill>
          <a:ln w="25560">
            <a:solidFill>
              <a:srgbClr val="8AA5A7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9" name="Freeform 8"/>
          <p:cNvSpPr>
            <a:spLocks noChangeArrowheads="1"/>
          </p:cNvSpPr>
          <p:nvPr/>
        </p:nvSpPr>
        <p:spPr bwMode="auto">
          <a:xfrm>
            <a:off x="1857375" y="409575"/>
            <a:ext cx="5400675" cy="53990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600 w 21600"/>
              <a:gd name="T13" fmla="*/ 10800 h 21600"/>
              <a:gd name="T14" fmla="*/ 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10800"/>
                </a:move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lnTo>
                  <a:pt x="0" y="10800"/>
                </a:ln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lose/>
              </a:path>
            </a:pathLst>
          </a:custGeom>
          <a:solidFill>
            <a:srgbClr val="5AA1D2">
              <a:alpha val="79999"/>
            </a:srgbClr>
          </a:solidFill>
          <a:ln w="25560">
            <a:solidFill>
              <a:srgbClr val="8AA5A7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0" name="Freeform 9"/>
          <p:cNvSpPr>
            <a:spLocks noChangeArrowheads="1"/>
          </p:cNvSpPr>
          <p:nvPr/>
        </p:nvSpPr>
        <p:spPr bwMode="auto">
          <a:xfrm>
            <a:off x="1857375" y="409575"/>
            <a:ext cx="5400675" cy="53990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600 w 21600"/>
              <a:gd name="T13" fmla="*/ 10800 h 21600"/>
              <a:gd name="T14" fmla="*/ 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10800"/>
                </a:move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lnTo>
                  <a:pt x="0" y="10800"/>
                </a:ln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lose/>
              </a:path>
            </a:pathLst>
          </a:custGeom>
          <a:solidFill>
            <a:srgbClr val="FC9914">
              <a:alpha val="79999"/>
            </a:srgbClr>
          </a:solidFill>
          <a:ln w="25560">
            <a:solidFill>
              <a:srgbClr val="8AA5A7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" name="Freeform 10"/>
          <p:cNvSpPr>
            <a:spLocks noChangeArrowheads="1"/>
          </p:cNvSpPr>
          <p:nvPr/>
        </p:nvSpPr>
        <p:spPr bwMode="auto">
          <a:xfrm>
            <a:off x="1857375" y="409575"/>
            <a:ext cx="5400675" cy="53990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600 w 21600"/>
              <a:gd name="T13" fmla="*/ 10800 h 21600"/>
              <a:gd name="T14" fmla="*/ 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10800"/>
                </a:move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lnTo>
                  <a:pt x="0" y="10800"/>
                </a:ln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lose/>
              </a:path>
            </a:pathLst>
          </a:custGeom>
          <a:solidFill>
            <a:srgbClr val="008500">
              <a:alpha val="79999"/>
            </a:srgbClr>
          </a:solidFill>
          <a:ln w="25560">
            <a:solidFill>
              <a:srgbClr val="8AA5A7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2" name="Freeform 11"/>
          <p:cNvSpPr>
            <a:spLocks noChangeArrowheads="1"/>
          </p:cNvSpPr>
          <p:nvPr/>
        </p:nvSpPr>
        <p:spPr bwMode="auto">
          <a:xfrm>
            <a:off x="1857375" y="409575"/>
            <a:ext cx="5400675" cy="54006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600 w 21600"/>
              <a:gd name="T13" fmla="*/ 10800 h 21600"/>
              <a:gd name="T14" fmla="*/ 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10800"/>
                </a:moveTo>
                <a:cubicBezTo>
                  <a:pt x="10800" y="10800"/>
                  <a:pt x="10800" y="10800"/>
                  <a:pt x="10800" y="10800"/>
                </a:cubicBezTo>
                <a:cubicBezTo>
                  <a:pt x="10800" y="10800"/>
                  <a:pt x="10800" y="10800"/>
                  <a:pt x="10800" y="10800"/>
                </a:cubicBezTo>
                <a:lnTo>
                  <a:pt x="0" y="10800"/>
                </a:ln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lose/>
              </a:path>
            </a:pathLst>
          </a:custGeom>
          <a:solidFill>
            <a:srgbClr val="BFBFBF">
              <a:alpha val="79999"/>
            </a:srgbClr>
          </a:solidFill>
          <a:ln w="25560">
            <a:solidFill>
              <a:srgbClr val="8AA5A7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3" name="Oval 13"/>
          <p:cNvSpPr>
            <a:spLocks noChangeArrowheads="1"/>
          </p:cNvSpPr>
          <p:nvPr/>
        </p:nvSpPr>
        <p:spPr bwMode="auto">
          <a:xfrm>
            <a:off x="3846513" y="2381250"/>
            <a:ext cx="1439862" cy="1439863"/>
          </a:xfrm>
          <a:prstGeom prst="ellipse">
            <a:avLst/>
          </a:prstGeom>
          <a:solidFill>
            <a:srgbClr val="FFFF00"/>
          </a:solidFill>
          <a:ln w="25560">
            <a:solidFill>
              <a:srgbClr val="8AA5A7"/>
            </a:solidFill>
            <a:miter lim="800000"/>
            <a:headEnd/>
            <a:tailEnd/>
          </a:ln>
        </p:spPr>
        <p:txBody>
          <a:bodyPr lIns="90000" tIns="91440" rIns="90000" bIns="468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0000"/>
                </a:solidFill>
                <a:ea typeface="新細明體" pitchFamily="18" charset="-120"/>
              </a:rPr>
              <a:t>ППК</a:t>
            </a:r>
          </a:p>
        </p:txBody>
      </p:sp>
      <p:sp>
        <p:nvSpPr>
          <p:cNvPr id="44" name="Rectangle 14"/>
          <p:cNvSpPr>
            <a:spLocks noChangeArrowheads="1"/>
          </p:cNvSpPr>
          <p:nvPr/>
        </p:nvSpPr>
        <p:spPr bwMode="auto">
          <a:xfrm>
            <a:off x="3786188" y="2423394"/>
            <a:ext cx="1554162" cy="693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91440" rIns="90000" bIns="46800">
            <a:spAutoFit/>
          </a:bodyPr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0000CC"/>
                </a:solidFill>
                <a:ea typeface="新細明體" pitchFamily="18" charset="-120"/>
              </a:rPr>
              <a:t>Без вентилятора</a:t>
            </a:r>
            <a:endParaRPr lang="ru-RU" dirty="0">
              <a:solidFill>
                <a:srgbClr val="0000CC"/>
              </a:solidFill>
              <a:ea typeface="新細明體" pitchFamily="18" charset="-120"/>
            </a:endParaRPr>
          </a:p>
        </p:txBody>
      </p:sp>
      <p:sp>
        <p:nvSpPr>
          <p:cNvPr id="45" name="Rectangle 15"/>
          <p:cNvSpPr>
            <a:spLocks noChangeArrowheads="1"/>
          </p:cNvSpPr>
          <p:nvPr/>
        </p:nvSpPr>
        <p:spPr bwMode="auto">
          <a:xfrm>
            <a:off x="5167313" y="1052514"/>
            <a:ext cx="2437183" cy="3888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00"/>
                </a:solidFill>
              </a:rPr>
              <a:t>APPC: Легкий пром. </a:t>
            </a:r>
            <a:r>
              <a:rPr lang="ru-RU" dirty="0" smtClean="0">
                <a:solidFill>
                  <a:srgbClr val="000000"/>
                </a:solidFill>
              </a:rPr>
              <a:t>ПК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46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5631" y="944563"/>
            <a:ext cx="739775" cy="1071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7" name="Picture 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83793" y="1301751"/>
            <a:ext cx="666750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8" name="Rectangle 18"/>
          <p:cNvSpPr>
            <a:spLocks noChangeArrowheads="1"/>
          </p:cNvSpPr>
          <p:nvPr/>
        </p:nvSpPr>
        <p:spPr bwMode="auto">
          <a:xfrm>
            <a:off x="169863" y="766763"/>
            <a:ext cx="2961045" cy="3888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00"/>
                </a:solidFill>
              </a:rPr>
              <a:t>MPPC: Мудьтимедийный </a:t>
            </a:r>
            <a:r>
              <a:rPr lang="ru-RU" dirty="0" smtClean="0">
                <a:solidFill>
                  <a:srgbClr val="000000"/>
                </a:solidFill>
              </a:rPr>
              <a:t>ПК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9" name="Rectangle 19"/>
          <p:cNvSpPr>
            <a:spLocks noChangeArrowheads="1"/>
          </p:cNvSpPr>
          <p:nvPr/>
        </p:nvSpPr>
        <p:spPr bwMode="auto">
          <a:xfrm>
            <a:off x="6350" y="2409825"/>
            <a:ext cx="2572092" cy="3888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00"/>
                </a:solidFill>
              </a:rPr>
              <a:t>OPPC: Встраиваемый </a:t>
            </a:r>
            <a:r>
              <a:rPr lang="ru-RU" dirty="0" smtClean="0">
                <a:solidFill>
                  <a:srgbClr val="000000"/>
                </a:solidFill>
              </a:rPr>
              <a:t>ПК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50" name="Picture 2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50" y="1189038"/>
            <a:ext cx="1000125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" name="Picture 2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57313" y="1171575"/>
            <a:ext cx="576262" cy="1023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52" name="Group 22"/>
          <p:cNvGrpSpPr>
            <a:grpSpLocks/>
          </p:cNvGrpSpPr>
          <p:nvPr/>
        </p:nvGrpSpPr>
        <p:grpSpPr bwMode="auto">
          <a:xfrm>
            <a:off x="114300" y="2770188"/>
            <a:ext cx="971550" cy="782637"/>
            <a:chOff x="72" y="2297"/>
            <a:chExt cx="612" cy="493"/>
          </a:xfrm>
        </p:grpSpPr>
        <p:pic>
          <p:nvPicPr>
            <p:cNvPr id="53" name="Picture 2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61" y="2363"/>
              <a:ext cx="351" cy="3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54" name="Picture 24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2" y="2297"/>
              <a:ext cx="613" cy="49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55" name="Picture 25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80" y="2363"/>
              <a:ext cx="395" cy="3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pic>
        <p:nvPicPr>
          <p:cNvPr id="56" name="Picture 2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41400" y="2840038"/>
            <a:ext cx="75882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7" name="Rectangle 27"/>
          <p:cNvSpPr>
            <a:spLocks noChangeArrowheads="1"/>
          </p:cNvSpPr>
          <p:nvPr/>
        </p:nvSpPr>
        <p:spPr bwMode="auto">
          <a:xfrm>
            <a:off x="231775" y="4267200"/>
            <a:ext cx="2515795" cy="3888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00"/>
                </a:solidFill>
              </a:rPr>
              <a:t>HPPC: Медицинский </a:t>
            </a:r>
            <a:r>
              <a:rPr lang="ru-RU" dirty="0" smtClean="0">
                <a:solidFill>
                  <a:srgbClr val="000000"/>
                </a:solidFill>
              </a:rPr>
              <a:t>ПК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8" name="Rectangle 28"/>
          <p:cNvSpPr>
            <a:spLocks noChangeArrowheads="1"/>
          </p:cNvSpPr>
          <p:nvPr/>
        </p:nvSpPr>
        <p:spPr bwMode="auto">
          <a:xfrm>
            <a:off x="581025" y="5551488"/>
            <a:ext cx="4387333" cy="3888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00"/>
                </a:solidFill>
              </a:rPr>
              <a:t>FPPC: </a:t>
            </a:r>
            <a:r>
              <a:rPr lang="ru-RU" dirty="0" smtClean="0">
                <a:solidFill>
                  <a:srgbClr val="000000"/>
                </a:solidFill>
              </a:rPr>
              <a:t>ПК </a:t>
            </a:r>
            <a:r>
              <a:rPr lang="ru-RU" dirty="0">
                <a:solidFill>
                  <a:srgbClr val="000000"/>
                </a:solidFill>
              </a:rPr>
              <a:t>для автоматизации производства</a:t>
            </a:r>
          </a:p>
        </p:txBody>
      </p:sp>
      <p:sp>
        <p:nvSpPr>
          <p:cNvPr id="59" name="Rectangle 29"/>
          <p:cNvSpPr>
            <a:spLocks noChangeArrowheads="1"/>
          </p:cNvSpPr>
          <p:nvPr/>
        </p:nvSpPr>
        <p:spPr bwMode="auto">
          <a:xfrm>
            <a:off x="5619750" y="3425825"/>
            <a:ext cx="2536441" cy="3888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00"/>
                </a:solidFill>
              </a:rPr>
              <a:t>IPPC: Тяжелый пром. </a:t>
            </a:r>
            <a:r>
              <a:rPr lang="ru-RU" dirty="0" smtClean="0">
                <a:solidFill>
                  <a:srgbClr val="000000"/>
                </a:solidFill>
              </a:rPr>
              <a:t>ПК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0" name="Rectangle 30"/>
          <p:cNvSpPr>
            <a:spLocks noChangeArrowheads="1"/>
          </p:cNvSpPr>
          <p:nvPr/>
        </p:nvSpPr>
        <p:spPr bwMode="auto">
          <a:xfrm>
            <a:off x="2071688" y="1695450"/>
            <a:ext cx="1714500" cy="550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16:9</a:t>
            </a:r>
          </a:p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 21.5”; 32” Full HD</a:t>
            </a:r>
          </a:p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sz="1000" b="1">
                <a:solidFill>
                  <a:srgbClr val="FF0000"/>
                </a:solidFill>
                <a:ea typeface="新細明體" pitchFamily="18" charset="-120"/>
              </a:rPr>
              <a:t>Slim Bezel and Depth</a:t>
            </a:r>
          </a:p>
        </p:txBody>
      </p:sp>
      <p:pic>
        <p:nvPicPr>
          <p:cNvPr id="61" name="Picture 3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57188" y="4695825"/>
            <a:ext cx="458787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2" name="Picture 3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96938" y="4695825"/>
            <a:ext cx="706437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3" name="Picture 3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380288" y="5334000"/>
            <a:ext cx="571500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4" name="Picture 3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011863" y="5440363"/>
            <a:ext cx="576262" cy="238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5" name="Picture 3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659563" y="5424488"/>
            <a:ext cx="593725" cy="255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6" name="Picture 36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003800" y="5145088"/>
            <a:ext cx="922338" cy="71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7" name="Rectangle 37"/>
          <p:cNvSpPr>
            <a:spLocks noChangeArrowheads="1"/>
          </p:cNvSpPr>
          <p:nvPr/>
        </p:nvSpPr>
        <p:spPr bwMode="auto">
          <a:xfrm>
            <a:off x="5210969" y="1401763"/>
            <a:ext cx="1714500" cy="1008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dirty="0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sz="1000" b="1" dirty="0">
                <a:solidFill>
                  <a:srgbClr val="0000CC"/>
                </a:solidFill>
                <a:ea typeface="新細明體" pitchFamily="18" charset="-120"/>
              </a:rPr>
              <a:t>4:3</a:t>
            </a:r>
          </a:p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CC"/>
                </a:solidFill>
                <a:ea typeface="新細明體" pitchFamily="18" charset="-120"/>
              </a:rPr>
              <a:t> 8”; 12.1”; 15”; 17”; 19”</a:t>
            </a:r>
          </a:p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0000CC"/>
                </a:solidFill>
                <a:ea typeface="新細明體" pitchFamily="18" charset="-120"/>
              </a:rPr>
              <a:t>Slim</a:t>
            </a:r>
            <a:r>
              <a:rPr lang="ru-RU" sz="1000" b="1" dirty="0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0000CC"/>
                </a:solidFill>
                <a:ea typeface="新細明體" pitchFamily="18" charset="-120"/>
              </a:rPr>
              <a:t>Bezel</a:t>
            </a:r>
            <a:r>
              <a:rPr lang="ru-RU" sz="1000" b="1" dirty="0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0000CC"/>
                </a:solidFill>
                <a:ea typeface="新細明體" pitchFamily="18" charset="-120"/>
              </a:rPr>
              <a:t>and</a:t>
            </a:r>
            <a:r>
              <a:rPr lang="ru-RU" sz="1000" b="1" dirty="0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0000CC"/>
                </a:solidFill>
                <a:ea typeface="新細明體" pitchFamily="18" charset="-120"/>
              </a:rPr>
              <a:t>Depth</a:t>
            </a:r>
            <a:endParaRPr lang="ru-RU" sz="1000" b="1" dirty="0">
              <a:solidFill>
                <a:srgbClr val="0000CC"/>
              </a:solidFill>
              <a:ea typeface="新細明體" pitchFamily="18" charset="-120"/>
            </a:endParaRPr>
          </a:p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0000CC"/>
                </a:solidFill>
                <a:ea typeface="新細明體" pitchFamily="18" charset="-120"/>
              </a:rPr>
              <a:t>Front</a:t>
            </a:r>
            <a:r>
              <a:rPr lang="ru-RU" sz="1000" b="1" dirty="0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0000CC"/>
                </a:solidFill>
                <a:ea typeface="新細明體" pitchFamily="18" charset="-120"/>
              </a:rPr>
              <a:t>Plastic</a:t>
            </a:r>
            <a:r>
              <a:rPr lang="ru-RU" sz="1000" b="1" dirty="0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0000CC"/>
                </a:solidFill>
                <a:ea typeface="新細明體" pitchFamily="18" charset="-120"/>
              </a:rPr>
              <a:t>Bezel</a:t>
            </a:r>
            <a:r>
              <a:rPr lang="ru-RU" sz="1000" b="1" dirty="0">
                <a:solidFill>
                  <a:srgbClr val="0000CC"/>
                </a:solidFill>
                <a:ea typeface="新細明體" pitchFamily="18" charset="-120"/>
              </a:rPr>
              <a:t> IP65</a:t>
            </a:r>
          </a:p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COM </a:t>
            </a:r>
            <a:r>
              <a:rPr lang="ru-RU" sz="1000" b="1" dirty="0" err="1">
                <a:solidFill>
                  <a:srgbClr val="FF0000"/>
                </a:solidFill>
                <a:ea typeface="新細明體" pitchFamily="18" charset="-120"/>
              </a:rPr>
              <a:t>Isolation</a:t>
            </a:r>
            <a:endParaRPr lang="ru-RU" sz="1000" b="1" dirty="0">
              <a:solidFill>
                <a:srgbClr val="FF0000"/>
              </a:solidFill>
              <a:ea typeface="新細明體" pitchFamily="18" charset="-120"/>
            </a:endParaRPr>
          </a:p>
        </p:txBody>
      </p:sp>
      <p:sp>
        <p:nvSpPr>
          <p:cNvPr id="68" name="Rectangle 38"/>
          <p:cNvSpPr>
            <a:spLocks noChangeArrowheads="1"/>
          </p:cNvSpPr>
          <p:nvPr/>
        </p:nvSpPr>
        <p:spPr bwMode="auto">
          <a:xfrm>
            <a:off x="1857375" y="2767013"/>
            <a:ext cx="1714500" cy="1160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4:3 &amp; 16:9</a:t>
            </a:r>
          </a:p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 8”; 12.1”; 15”; 15.6”; 17”;</a:t>
            </a: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   19”; 21.5”</a:t>
            </a:r>
          </a:p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 Slim Bezel and Depth</a:t>
            </a:r>
          </a:p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sz="1000" b="1">
                <a:solidFill>
                  <a:srgbClr val="FF0000"/>
                </a:solidFill>
                <a:ea typeface="新細明體" pitchFamily="18" charset="-120"/>
              </a:rPr>
              <a:t>Open Frame/ VESA/</a:t>
            </a: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FF0000"/>
                </a:solidFill>
                <a:ea typeface="新細明體" pitchFamily="18" charset="-120"/>
              </a:rPr>
              <a:t>    Panel Mount</a:t>
            </a:r>
          </a:p>
        </p:txBody>
      </p:sp>
      <p:sp>
        <p:nvSpPr>
          <p:cNvPr id="69" name="Rectangle 39"/>
          <p:cNvSpPr>
            <a:spLocks noChangeArrowheads="1"/>
          </p:cNvSpPr>
          <p:nvPr/>
        </p:nvSpPr>
        <p:spPr bwMode="auto">
          <a:xfrm>
            <a:off x="1785938" y="4695825"/>
            <a:ext cx="1714500" cy="855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4:3</a:t>
            </a:r>
          </a:p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 19”</a:t>
            </a:r>
          </a:p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sz="1000" b="1">
                <a:solidFill>
                  <a:srgbClr val="FF0000"/>
                </a:solidFill>
                <a:ea typeface="新細明體" pitchFamily="18" charset="-120"/>
              </a:rPr>
              <a:t>PCT Touch</a:t>
            </a:r>
          </a:p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 Point-of-care</a:t>
            </a:r>
          </a:p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sz="1000" b="1">
                <a:solidFill>
                  <a:srgbClr val="FF0000"/>
                </a:solidFill>
                <a:ea typeface="新細明體" pitchFamily="18" charset="-120"/>
              </a:rPr>
              <a:t>EN60601-1-2</a:t>
            </a:r>
          </a:p>
        </p:txBody>
      </p:sp>
      <p:sp>
        <p:nvSpPr>
          <p:cNvPr id="70" name="Rectangle 40"/>
          <p:cNvSpPr>
            <a:spLocks noChangeArrowheads="1"/>
          </p:cNvSpPr>
          <p:nvPr/>
        </p:nvSpPr>
        <p:spPr bwMode="auto">
          <a:xfrm>
            <a:off x="3360738" y="4470400"/>
            <a:ext cx="1643062" cy="1312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dirty="0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sz="1000" b="1" dirty="0">
                <a:solidFill>
                  <a:srgbClr val="0000CC"/>
                </a:solidFill>
                <a:ea typeface="新細明體" pitchFamily="18" charset="-120"/>
              </a:rPr>
              <a:t>4:3</a:t>
            </a:r>
          </a:p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CC"/>
                </a:solidFill>
                <a:ea typeface="新細明體" pitchFamily="18" charset="-120"/>
              </a:rPr>
              <a:t> 12.1”</a:t>
            </a:r>
          </a:p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0000CC"/>
                </a:solidFill>
                <a:ea typeface="新細明體" pitchFamily="18" charset="-120"/>
              </a:rPr>
              <a:t>Machinery</a:t>
            </a:r>
            <a:r>
              <a:rPr lang="ru-RU" sz="1000" b="1" dirty="0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0000CC"/>
                </a:solidFill>
                <a:ea typeface="新細明體" pitchFamily="18" charset="-120"/>
              </a:rPr>
              <a:t>Automation</a:t>
            </a:r>
            <a:endParaRPr lang="ru-RU" sz="1000" b="1" dirty="0">
              <a:solidFill>
                <a:srgbClr val="0000CC"/>
              </a:solidFill>
              <a:ea typeface="新細明體" pitchFamily="18" charset="-120"/>
            </a:endParaRPr>
          </a:p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CC"/>
                </a:solidFill>
                <a:ea typeface="新細明體" pitchFamily="18" charset="-120"/>
              </a:rPr>
              <a:t> IP-65/ NEMA4</a:t>
            </a: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CC"/>
                </a:solidFill>
                <a:ea typeface="新細明體" pitchFamily="18" charset="-120"/>
              </a:rPr>
              <a:t>    </a:t>
            </a:r>
            <a:r>
              <a:rPr lang="ru-RU" sz="1000" b="1" dirty="0" err="1">
                <a:solidFill>
                  <a:srgbClr val="0000CC"/>
                </a:solidFill>
                <a:ea typeface="新細明體" pitchFamily="18" charset="-120"/>
              </a:rPr>
              <a:t>Aluminum</a:t>
            </a:r>
            <a:r>
              <a:rPr lang="ru-RU" sz="1000" b="1" dirty="0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0000CC"/>
                </a:solidFill>
                <a:ea typeface="新細明體" pitchFamily="18" charset="-120"/>
              </a:rPr>
              <a:t>front</a:t>
            </a:r>
            <a:r>
              <a:rPr lang="ru-RU" sz="1000" b="1" dirty="0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0000CC"/>
                </a:solidFill>
                <a:ea typeface="新細明體" pitchFamily="18" charset="-120"/>
              </a:rPr>
              <a:t>bezel</a:t>
            </a:r>
            <a:endParaRPr lang="ru-RU" sz="1000" b="1" dirty="0">
              <a:solidFill>
                <a:srgbClr val="0000CC"/>
              </a:solidFill>
              <a:ea typeface="新細明體" pitchFamily="18" charset="-120"/>
            </a:endParaRPr>
          </a:p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59 </a:t>
            </a:r>
            <a:r>
              <a:rPr lang="ru-RU" sz="1000" b="1" dirty="0" err="1">
                <a:solidFill>
                  <a:srgbClr val="FF0000"/>
                </a:solidFill>
                <a:ea typeface="新細明體" pitchFamily="18" charset="-120"/>
              </a:rPr>
              <a:t>Key</a:t>
            </a: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FF0000"/>
                </a:solidFill>
                <a:ea typeface="新細明體" pitchFamily="18" charset="-120"/>
              </a:rPr>
              <a:t>Keyboard</a:t>
            </a:r>
            <a:endParaRPr lang="ru-RU" sz="1000" b="1" dirty="0">
              <a:solidFill>
                <a:srgbClr val="FF0000"/>
              </a:solidFill>
              <a:ea typeface="新細明體" pitchFamily="18" charset="-120"/>
            </a:endParaRPr>
          </a:p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FF0000"/>
                </a:solidFill>
                <a:ea typeface="新細明體" pitchFamily="18" charset="-120"/>
              </a:rPr>
              <a:t>Control</a:t>
            </a: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FF0000"/>
                </a:solidFill>
                <a:ea typeface="新細明體" pitchFamily="18" charset="-120"/>
              </a:rPr>
              <a:t>Panel</a:t>
            </a:r>
            <a:endParaRPr lang="ru-RU" sz="1000" b="1" dirty="0">
              <a:solidFill>
                <a:srgbClr val="FF0000"/>
              </a:solidFill>
              <a:ea typeface="新細明體" pitchFamily="18" charset="-120"/>
            </a:endParaRPr>
          </a:p>
        </p:txBody>
      </p:sp>
      <p:pic>
        <p:nvPicPr>
          <p:cNvPr id="72" name="Picture 42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832600" y="2695575"/>
            <a:ext cx="1168400" cy="728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3" name="Picture 43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5721350" y="2838450"/>
            <a:ext cx="1055688" cy="593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4" name="Rectangle 44"/>
          <p:cNvSpPr>
            <a:spLocks noChangeArrowheads="1"/>
          </p:cNvSpPr>
          <p:nvPr/>
        </p:nvSpPr>
        <p:spPr bwMode="auto">
          <a:xfrm>
            <a:off x="6072188" y="3695700"/>
            <a:ext cx="2714625" cy="1160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4:3</a:t>
            </a:r>
          </a:p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 15”; 17”; 19”</a:t>
            </a:r>
          </a:p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 IP-65/ NEMA4</a:t>
            </a: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   Aluminum front bezel</a:t>
            </a:r>
          </a:p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 COM express</a:t>
            </a:r>
          </a:p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sz="1000" b="1">
                <a:solidFill>
                  <a:srgbClr val="FF0000"/>
                </a:solidFill>
                <a:ea typeface="新細明體" pitchFamily="18" charset="-120"/>
              </a:rPr>
              <a:t>Expension Slot</a:t>
            </a:r>
          </a:p>
          <a:p>
            <a:pPr hangingPunct="1">
              <a:lnSpc>
                <a:spcPct val="100000"/>
              </a:lnSpc>
              <a:buClr>
                <a:srgbClr val="0085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FF0000"/>
                </a:solidFill>
                <a:ea typeface="新細明體" pitchFamily="18" charset="-120"/>
              </a:rPr>
              <a:t> Class 1 Div 2 / ATEX certification</a:t>
            </a: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</a:t>
            </a:r>
          </a:p>
        </p:txBody>
      </p:sp>
      <p:pic>
        <p:nvPicPr>
          <p:cNvPr id="75" name="Picture 4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4350543" y="3314699"/>
            <a:ext cx="503237" cy="479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" name="Picture 2" descr="C:\Users\User\Desktop\10.jpg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181077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2" descr="C:\Users\User\Desktop\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8241" y="576060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sz="2000" b="1" dirty="0" smtClean="0">
                <a:solidFill>
                  <a:srgbClr val="FF420E"/>
                </a:solidFill>
                <a:cs typeface="Arial" charset="0"/>
              </a:rPr>
              <a:t>C</a:t>
            </a:r>
            <a:r>
              <a:rPr lang="ru-RU" sz="2000" b="1" dirty="0" err="1" smtClean="0">
                <a:solidFill>
                  <a:srgbClr val="FF420E"/>
                </a:solidFill>
                <a:cs typeface="Arial" charset="0"/>
              </a:rPr>
              <a:t>ерия</a:t>
            </a: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srgbClr val="FF420E"/>
                </a:solidFill>
                <a:cs typeface="Arial" charset="0"/>
              </a:rPr>
              <a:t>APPC/APPD - Roadmap 2013</a:t>
            </a: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 </a:t>
            </a:r>
            <a:endParaRPr lang="ru-RU" sz="2000" b="1" dirty="0">
              <a:solidFill>
                <a:srgbClr val="FF420E"/>
              </a:solidFill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7147" y="4589157"/>
            <a:ext cx="676800" cy="6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pic>
        <p:nvPicPr>
          <p:cNvPr id="83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00313" y="841375"/>
            <a:ext cx="1347787" cy="1203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14813" y="841375"/>
            <a:ext cx="1347787" cy="1203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29313" y="841375"/>
            <a:ext cx="1347787" cy="1203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6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29313" y="4729163"/>
            <a:ext cx="1350962" cy="1204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7" name="Line 5"/>
          <p:cNvSpPr>
            <a:spLocks noChangeShapeType="1"/>
          </p:cNvSpPr>
          <p:nvPr/>
        </p:nvSpPr>
        <p:spPr bwMode="auto">
          <a:xfrm>
            <a:off x="430213" y="868363"/>
            <a:ext cx="0" cy="5070474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 type="triangle" w="med" len="med"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8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00938" y="841375"/>
            <a:ext cx="1347787" cy="1203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9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4375" y="2157413"/>
            <a:ext cx="1350963" cy="1204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0" name="Line 8"/>
          <p:cNvSpPr>
            <a:spLocks noChangeShapeType="1"/>
          </p:cNvSpPr>
          <p:nvPr/>
        </p:nvSpPr>
        <p:spPr bwMode="auto">
          <a:xfrm flipH="1">
            <a:off x="425450" y="5943600"/>
            <a:ext cx="8647113" cy="1588"/>
          </a:xfrm>
          <a:prstGeom prst="line">
            <a:avLst/>
          </a:prstGeom>
          <a:noFill/>
          <a:ln w="57240">
            <a:solidFill>
              <a:srgbClr val="33CC33"/>
            </a:solidFill>
            <a:miter lim="800000"/>
            <a:headEnd type="triangle" w="med" len="med"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1" name="AutoShape 9"/>
          <p:cNvSpPr>
            <a:spLocks noChangeArrowheads="1"/>
          </p:cNvSpPr>
          <p:nvPr/>
        </p:nvSpPr>
        <p:spPr bwMode="auto">
          <a:xfrm>
            <a:off x="1149350" y="6015038"/>
            <a:ext cx="708025" cy="285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FFFFFF"/>
                </a:solidFill>
                <a:ea typeface="新細明體" pitchFamily="18" charset="-120"/>
              </a:rPr>
              <a:t>8.0”</a:t>
            </a:r>
          </a:p>
        </p:txBody>
      </p:sp>
      <p:sp>
        <p:nvSpPr>
          <p:cNvPr id="92" name="AutoShape 10"/>
          <p:cNvSpPr>
            <a:spLocks noChangeArrowheads="1"/>
          </p:cNvSpPr>
          <p:nvPr/>
        </p:nvSpPr>
        <p:spPr bwMode="auto">
          <a:xfrm>
            <a:off x="4500563" y="6015038"/>
            <a:ext cx="708025" cy="285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FFFFFF"/>
                </a:solidFill>
                <a:ea typeface="新細明體" pitchFamily="18" charset="-120"/>
              </a:rPr>
              <a:t>15”</a:t>
            </a:r>
          </a:p>
        </p:txBody>
      </p:sp>
      <p:sp>
        <p:nvSpPr>
          <p:cNvPr id="93" name="AutoShape 11"/>
          <p:cNvSpPr>
            <a:spLocks noChangeArrowheads="1"/>
          </p:cNvSpPr>
          <p:nvPr/>
        </p:nvSpPr>
        <p:spPr bwMode="auto">
          <a:xfrm>
            <a:off x="6286500" y="6015038"/>
            <a:ext cx="708025" cy="285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FFFFFF"/>
                </a:solidFill>
                <a:ea typeface="新細明體" pitchFamily="18" charset="-120"/>
              </a:rPr>
              <a:t>17”</a:t>
            </a:r>
          </a:p>
        </p:txBody>
      </p:sp>
      <p:sp>
        <p:nvSpPr>
          <p:cNvPr id="94" name="AutoShape 12"/>
          <p:cNvSpPr>
            <a:spLocks noChangeArrowheads="1"/>
          </p:cNvSpPr>
          <p:nvPr/>
        </p:nvSpPr>
        <p:spPr bwMode="auto">
          <a:xfrm>
            <a:off x="2719388" y="6015038"/>
            <a:ext cx="708025" cy="285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FFFFFF"/>
                </a:solidFill>
                <a:ea typeface="新細明體" pitchFamily="18" charset="-120"/>
              </a:rPr>
              <a:t>12.1”</a:t>
            </a:r>
          </a:p>
        </p:txBody>
      </p:sp>
      <p:sp>
        <p:nvSpPr>
          <p:cNvPr id="95" name="AutoShape 15"/>
          <p:cNvSpPr>
            <a:spLocks noChangeArrowheads="1"/>
          </p:cNvSpPr>
          <p:nvPr/>
        </p:nvSpPr>
        <p:spPr bwMode="auto">
          <a:xfrm>
            <a:off x="7864475" y="6015038"/>
            <a:ext cx="708025" cy="285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FFFFFF"/>
                </a:solidFill>
                <a:ea typeface="新細明體" pitchFamily="18" charset="-120"/>
              </a:rPr>
              <a:t>19”</a:t>
            </a:r>
          </a:p>
        </p:txBody>
      </p:sp>
      <p:sp>
        <p:nvSpPr>
          <p:cNvPr id="96" name="AutoShape 16"/>
          <p:cNvSpPr>
            <a:spLocks noChangeArrowheads="1"/>
          </p:cNvSpPr>
          <p:nvPr/>
        </p:nvSpPr>
        <p:spPr bwMode="auto">
          <a:xfrm rot="5400000">
            <a:off x="-226218" y="2389981"/>
            <a:ext cx="1212850" cy="604837"/>
          </a:xfrm>
          <a:prstGeom prst="roundRect">
            <a:avLst>
              <a:gd name="adj" fmla="val 16667"/>
            </a:avLst>
          </a:prstGeom>
          <a:solidFill>
            <a:srgbClr val="003E00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360" tIns="45000" rIns="90360" bIns="450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 dirty="0">
                <a:solidFill>
                  <a:srgbClr val="FFFFFF"/>
                </a:solidFill>
                <a:ea typeface="新細明體" pitchFamily="18" charset="-120"/>
              </a:rPr>
              <a:t>APPC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 dirty="0" err="1">
                <a:solidFill>
                  <a:srgbClr val="FFFFFF"/>
                </a:solidFill>
                <a:ea typeface="新細明體" pitchFamily="18" charset="-120"/>
              </a:rPr>
              <a:t>Applied</a:t>
            </a:r>
            <a:endParaRPr lang="ru-RU" sz="1200" b="1" dirty="0">
              <a:solidFill>
                <a:srgbClr val="FFFFFF"/>
              </a:solidFill>
              <a:ea typeface="新細明體" pitchFamily="18" charset="-120"/>
            </a:endParaRP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 dirty="0">
                <a:solidFill>
                  <a:srgbClr val="FFFFFF"/>
                </a:solidFill>
                <a:ea typeface="新細明體" pitchFamily="18" charset="-120"/>
              </a:rPr>
              <a:t>PPC</a:t>
            </a:r>
          </a:p>
        </p:txBody>
      </p:sp>
      <p:sp>
        <p:nvSpPr>
          <p:cNvPr id="97" name="Line 17"/>
          <p:cNvSpPr>
            <a:spLocks noChangeShapeType="1"/>
          </p:cNvSpPr>
          <p:nvPr/>
        </p:nvSpPr>
        <p:spPr bwMode="auto">
          <a:xfrm>
            <a:off x="425450" y="4727575"/>
            <a:ext cx="8531225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" name="AutoShape 18"/>
          <p:cNvSpPr>
            <a:spLocks noChangeArrowheads="1"/>
          </p:cNvSpPr>
          <p:nvPr/>
        </p:nvSpPr>
        <p:spPr bwMode="auto">
          <a:xfrm rot="5400000">
            <a:off x="-226218" y="4963319"/>
            <a:ext cx="1212850" cy="604837"/>
          </a:xfrm>
          <a:prstGeom prst="roundRect">
            <a:avLst>
              <a:gd name="adj" fmla="val 16667"/>
            </a:avLst>
          </a:prstGeom>
          <a:solidFill>
            <a:srgbClr val="003E00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360" tIns="45000" rIns="90360" bIns="450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>
                <a:solidFill>
                  <a:srgbClr val="FFFFFF"/>
                </a:solidFill>
                <a:ea typeface="新細明體" pitchFamily="18" charset="-120"/>
              </a:rPr>
              <a:t>APPD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>
                <a:solidFill>
                  <a:srgbClr val="FFFFFF"/>
                </a:solidFill>
                <a:ea typeface="新細明體" pitchFamily="18" charset="-120"/>
              </a:rPr>
              <a:t>Applied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>
                <a:solidFill>
                  <a:srgbClr val="FFFFFF"/>
                </a:solidFill>
                <a:ea typeface="新細明體" pitchFamily="18" charset="-120"/>
              </a:rPr>
              <a:t>Display</a:t>
            </a:r>
          </a:p>
        </p:txBody>
      </p:sp>
      <p:pic>
        <p:nvPicPr>
          <p:cNvPr id="99" name="Picture 1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06663" y="2166938"/>
            <a:ext cx="1350962" cy="1204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0" name="Picture 2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21163" y="2157413"/>
            <a:ext cx="1350962" cy="1204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1" name="Picture 2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35663" y="2166938"/>
            <a:ext cx="1350962" cy="1204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" name="Line 22"/>
          <p:cNvSpPr>
            <a:spLocks noChangeShapeType="1"/>
          </p:cNvSpPr>
          <p:nvPr/>
        </p:nvSpPr>
        <p:spPr bwMode="auto">
          <a:xfrm>
            <a:off x="2428875" y="868363"/>
            <a:ext cx="1588" cy="5075237"/>
          </a:xfrm>
          <a:prstGeom prst="line">
            <a:avLst/>
          </a:prstGeom>
          <a:noFill/>
          <a:ln w="50760" cap="rnd">
            <a:solidFill>
              <a:srgbClr val="FA8316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" name="Rectangle 23"/>
          <p:cNvSpPr>
            <a:spLocks noChangeArrowheads="1"/>
          </p:cNvSpPr>
          <p:nvPr/>
        </p:nvSpPr>
        <p:spPr bwMode="auto">
          <a:xfrm>
            <a:off x="792163" y="781050"/>
            <a:ext cx="1365822" cy="3678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4:3 </a:t>
            </a:r>
            <a:r>
              <a:rPr lang="ru-RU" dirty="0" smtClean="0">
                <a:solidFill>
                  <a:srgbClr val="000000"/>
                </a:solidFill>
                <a:ea typeface="新細明體" pitchFamily="18" charset="-120"/>
              </a:rPr>
              <a:t>Панель</a:t>
            </a:r>
            <a:endParaRPr lang="ru-RU" dirty="0">
              <a:solidFill>
                <a:srgbClr val="000000"/>
              </a:solidFill>
              <a:ea typeface="新細明體" pitchFamily="18" charset="-120"/>
            </a:endParaRPr>
          </a:p>
        </p:txBody>
      </p:sp>
      <p:pic>
        <p:nvPicPr>
          <p:cNvPr id="104" name="Picture 2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68388" y="2586038"/>
            <a:ext cx="574675" cy="384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5" name="Rectangle 25"/>
          <p:cNvSpPr>
            <a:spLocks noChangeArrowheads="1"/>
          </p:cNvSpPr>
          <p:nvPr/>
        </p:nvSpPr>
        <p:spPr bwMode="auto">
          <a:xfrm>
            <a:off x="828675" y="2157413"/>
            <a:ext cx="1092200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APPC0820T/</a:t>
            </a: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TC</a:t>
            </a:r>
          </a:p>
        </p:txBody>
      </p:sp>
      <p:sp>
        <p:nvSpPr>
          <p:cNvPr id="106" name="Rectangle 26"/>
          <p:cNvSpPr>
            <a:spLocks noChangeArrowheads="1"/>
          </p:cNvSpPr>
          <p:nvPr/>
        </p:nvSpPr>
        <p:spPr bwMode="auto">
          <a:xfrm>
            <a:off x="2638425" y="2157413"/>
            <a:ext cx="1141413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APPC1220T/</a:t>
            </a: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21T</a:t>
            </a:r>
          </a:p>
        </p:txBody>
      </p:sp>
      <p:sp>
        <p:nvSpPr>
          <p:cNvPr id="107" name="Rectangle 27"/>
          <p:cNvSpPr>
            <a:spLocks noChangeArrowheads="1"/>
          </p:cNvSpPr>
          <p:nvPr/>
        </p:nvSpPr>
        <p:spPr bwMode="auto">
          <a:xfrm>
            <a:off x="4352925" y="2157413"/>
            <a:ext cx="1141413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APPC1520T/</a:t>
            </a: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21T</a:t>
            </a:r>
          </a:p>
        </p:txBody>
      </p:sp>
      <p:sp>
        <p:nvSpPr>
          <p:cNvPr id="108" name="Rectangle 28"/>
          <p:cNvSpPr>
            <a:spLocks noChangeArrowheads="1"/>
          </p:cNvSpPr>
          <p:nvPr/>
        </p:nvSpPr>
        <p:spPr bwMode="auto">
          <a:xfrm>
            <a:off x="6007100" y="2157413"/>
            <a:ext cx="1141413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APPC1720T/</a:t>
            </a: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21T</a:t>
            </a:r>
          </a:p>
        </p:txBody>
      </p:sp>
      <p:sp>
        <p:nvSpPr>
          <p:cNvPr id="109" name="Rectangle 29"/>
          <p:cNvSpPr>
            <a:spLocks noChangeArrowheads="1"/>
          </p:cNvSpPr>
          <p:nvPr/>
        </p:nvSpPr>
        <p:spPr bwMode="auto">
          <a:xfrm>
            <a:off x="7639050" y="841375"/>
            <a:ext cx="1141413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APPC1930T/</a:t>
            </a: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31T</a:t>
            </a:r>
          </a:p>
        </p:txBody>
      </p:sp>
      <p:sp>
        <p:nvSpPr>
          <p:cNvPr id="110" name="Rectangle 30"/>
          <p:cNvSpPr>
            <a:spLocks noChangeArrowheads="1"/>
          </p:cNvSpPr>
          <p:nvPr/>
        </p:nvSpPr>
        <p:spPr bwMode="auto">
          <a:xfrm>
            <a:off x="6178550" y="4729163"/>
            <a:ext cx="887413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APPD1700T</a:t>
            </a:r>
          </a:p>
        </p:txBody>
      </p:sp>
      <p:sp>
        <p:nvSpPr>
          <p:cNvPr id="111" name="Rectangle 31"/>
          <p:cNvSpPr>
            <a:spLocks noChangeArrowheads="1"/>
          </p:cNvSpPr>
          <p:nvPr/>
        </p:nvSpPr>
        <p:spPr bwMode="auto">
          <a:xfrm>
            <a:off x="3054350" y="3127375"/>
            <a:ext cx="373063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MP</a:t>
            </a:r>
          </a:p>
        </p:txBody>
      </p:sp>
      <p:sp>
        <p:nvSpPr>
          <p:cNvPr id="112" name="Rectangle 32"/>
          <p:cNvSpPr>
            <a:spLocks noChangeArrowheads="1"/>
          </p:cNvSpPr>
          <p:nvPr/>
        </p:nvSpPr>
        <p:spPr bwMode="auto">
          <a:xfrm>
            <a:off x="4768850" y="3127375"/>
            <a:ext cx="373063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MP</a:t>
            </a:r>
          </a:p>
        </p:txBody>
      </p:sp>
      <p:sp>
        <p:nvSpPr>
          <p:cNvPr id="113" name="Rectangle 33"/>
          <p:cNvSpPr>
            <a:spLocks noChangeArrowheads="1"/>
          </p:cNvSpPr>
          <p:nvPr/>
        </p:nvSpPr>
        <p:spPr bwMode="auto">
          <a:xfrm>
            <a:off x="6483350" y="3127375"/>
            <a:ext cx="373063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MP</a:t>
            </a:r>
          </a:p>
        </p:txBody>
      </p:sp>
      <p:sp>
        <p:nvSpPr>
          <p:cNvPr id="114" name="Rectangle 34"/>
          <p:cNvSpPr>
            <a:spLocks noChangeArrowheads="1"/>
          </p:cNvSpPr>
          <p:nvPr/>
        </p:nvSpPr>
        <p:spPr bwMode="auto">
          <a:xfrm>
            <a:off x="1196975" y="3157538"/>
            <a:ext cx="373063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MP</a:t>
            </a:r>
          </a:p>
        </p:txBody>
      </p:sp>
      <p:sp>
        <p:nvSpPr>
          <p:cNvPr id="115" name="Rectangle 35"/>
          <p:cNvSpPr>
            <a:spLocks noChangeArrowheads="1"/>
          </p:cNvSpPr>
          <p:nvPr/>
        </p:nvSpPr>
        <p:spPr bwMode="auto">
          <a:xfrm>
            <a:off x="7742238" y="1791097"/>
            <a:ext cx="990600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00"/>
                </a:solidFill>
                <a:ea typeface="新細明體" pitchFamily="18" charset="-120"/>
              </a:rPr>
              <a:t>MP: 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Q1</a:t>
            </a: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, 201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3</a:t>
            </a:r>
            <a:endParaRPr lang="ru-RU" sz="1000" b="1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116" name="Rectangle 36"/>
          <p:cNvSpPr>
            <a:spLocks noChangeArrowheads="1"/>
          </p:cNvSpPr>
          <p:nvPr/>
        </p:nvSpPr>
        <p:spPr bwMode="auto">
          <a:xfrm>
            <a:off x="2428875" y="3333750"/>
            <a:ext cx="1714500" cy="1465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Pine-view D525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 Fan-less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 12.1” 4:3 LED; DDR3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 COM1/2(RS232/422/485) 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 Isolation COM1/COM2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 COM3/4(RS232)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 1xGPIO (4in/4out)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 Line-in; MIC-in</a:t>
            </a:r>
          </a:p>
        </p:txBody>
      </p:sp>
      <p:sp>
        <p:nvSpPr>
          <p:cNvPr id="117" name="Rectangle 37"/>
          <p:cNvSpPr>
            <a:spLocks noChangeArrowheads="1"/>
          </p:cNvSpPr>
          <p:nvPr/>
        </p:nvSpPr>
        <p:spPr bwMode="auto">
          <a:xfrm>
            <a:off x="642938" y="3416300"/>
            <a:ext cx="1928812" cy="1160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Pine-view D525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 Fan-less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 8” 4:3 LED; DDR3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 Flush Touch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4xUSB; 1xGPIO; Line-in;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    MIC-in; 1XRS232/422/485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 Ultra Slim</a:t>
            </a:r>
          </a:p>
        </p:txBody>
      </p:sp>
      <p:sp>
        <p:nvSpPr>
          <p:cNvPr id="118" name="Rectangle 38"/>
          <p:cNvSpPr>
            <a:spLocks noChangeArrowheads="1"/>
          </p:cNvSpPr>
          <p:nvPr/>
        </p:nvSpPr>
        <p:spPr bwMode="auto">
          <a:xfrm>
            <a:off x="6483350" y="5699125"/>
            <a:ext cx="373063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MP</a:t>
            </a:r>
          </a:p>
        </p:txBody>
      </p:sp>
      <p:sp>
        <p:nvSpPr>
          <p:cNvPr id="119" name="Rectangle 39"/>
          <p:cNvSpPr>
            <a:spLocks noChangeArrowheads="1"/>
          </p:cNvSpPr>
          <p:nvPr/>
        </p:nvSpPr>
        <p:spPr bwMode="auto">
          <a:xfrm>
            <a:off x="4143375" y="3333750"/>
            <a:ext cx="1714500" cy="1465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Pine-view D525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 Fan-less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 15” 4:3 LED; DDR3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COM1/2(RS232/422/485) 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 Isolation COM1/COM2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 COM3/4(RS232)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 1xGPIO (4in/4out)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 Line-in; MIC-in</a:t>
            </a:r>
          </a:p>
        </p:txBody>
      </p:sp>
      <p:sp>
        <p:nvSpPr>
          <p:cNvPr id="120" name="Rectangle 40"/>
          <p:cNvSpPr>
            <a:spLocks noChangeArrowheads="1"/>
          </p:cNvSpPr>
          <p:nvPr/>
        </p:nvSpPr>
        <p:spPr bwMode="auto">
          <a:xfrm>
            <a:off x="5857875" y="3322638"/>
            <a:ext cx="1714500" cy="1479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dirty="0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000000"/>
                </a:solidFill>
                <a:ea typeface="新細明體" pitchFamily="18" charset="-120"/>
              </a:rPr>
              <a:t>Pine-view</a:t>
            </a:r>
            <a:r>
              <a:rPr lang="ru-RU" sz="1000" b="1" dirty="0">
                <a:solidFill>
                  <a:srgbClr val="000000"/>
                </a:solidFill>
                <a:ea typeface="新細明體" pitchFamily="18" charset="-120"/>
              </a:rPr>
              <a:t> D525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000000"/>
                </a:solidFill>
                <a:ea typeface="新細明體" pitchFamily="18" charset="-120"/>
              </a:rPr>
              <a:t>Fan-less</a:t>
            </a:r>
            <a:endParaRPr lang="ru-RU" sz="1000" b="1" dirty="0">
              <a:solidFill>
                <a:srgbClr val="000000"/>
              </a:solidFill>
              <a:ea typeface="新細明體" pitchFamily="18" charset="-120"/>
            </a:endParaRP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00"/>
                </a:solidFill>
                <a:ea typeface="新細明體" pitchFamily="18" charset="-120"/>
              </a:rPr>
              <a:t> 17” 4:3 CCFL; DDR3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000000"/>
                </a:solidFill>
                <a:ea typeface="新細明體" pitchFamily="18" charset="-120"/>
              </a:rPr>
              <a:t>Flush</a:t>
            </a:r>
            <a:r>
              <a:rPr lang="ru-RU" sz="1000" b="1" dirty="0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000000"/>
                </a:solidFill>
                <a:ea typeface="新細明體" pitchFamily="18" charset="-120"/>
              </a:rPr>
              <a:t>Touch</a:t>
            </a:r>
            <a:endParaRPr lang="ru-RU" sz="1000" b="1" dirty="0">
              <a:solidFill>
                <a:srgbClr val="000000"/>
              </a:solidFill>
              <a:ea typeface="新細明體" pitchFamily="18" charset="-120"/>
            </a:endParaRP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 smtClean="0">
                <a:solidFill>
                  <a:srgbClr val="0000CC"/>
                </a:solidFill>
                <a:ea typeface="新細明體" pitchFamily="18" charset="-120"/>
              </a:rPr>
              <a:t> COM1/2(RS232/422/485</a:t>
            </a:r>
            <a:r>
              <a:rPr lang="ru-RU" sz="1000" b="1" dirty="0">
                <a:solidFill>
                  <a:srgbClr val="0000CC"/>
                </a:solidFill>
                <a:ea typeface="新細明體" pitchFamily="18" charset="-120"/>
              </a:rPr>
              <a:t>) 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0000CC"/>
                </a:solidFill>
                <a:ea typeface="新細明體" pitchFamily="18" charset="-120"/>
              </a:rPr>
              <a:t>Isolation</a:t>
            </a:r>
            <a:r>
              <a:rPr lang="ru-RU" sz="1000" b="1" dirty="0">
                <a:solidFill>
                  <a:srgbClr val="0000CC"/>
                </a:solidFill>
                <a:ea typeface="新細明體" pitchFamily="18" charset="-120"/>
              </a:rPr>
              <a:t> COM1/COM2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CC"/>
                </a:solidFill>
                <a:ea typeface="新細明體" pitchFamily="18" charset="-120"/>
              </a:rPr>
              <a:t> COM3/4(RS232)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CC"/>
                </a:solidFill>
                <a:ea typeface="新細明體" pitchFamily="18" charset="-120"/>
              </a:rPr>
              <a:t> 1xGPIO (4in/4out)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000000"/>
                </a:solidFill>
                <a:ea typeface="新細明體" pitchFamily="18" charset="-120"/>
              </a:rPr>
              <a:t>Line-in</a:t>
            </a:r>
            <a:r>
              <a:rPr lang="ru-RU" sz="1000" b="1" dirty="0">
                <a:solidFill>
                  <a:srgbClr val="000000"/>
                </a:solidFill>
                <a:ea typeface="新細明體" pitchFamily="18" charset="-120"/>
              </a:rPr>
              <a:t>; </a:t>
            </a:r>
            <a:r>
              <a:rPr lang="ru-RU" sz="1000" b="1" dirty="0" err="1">
                <a:solidFill>
                  <a:srgbClr val="000000"/>
                </a:solidFill>
                <a:ea typeface="新細明體" pitchFamily="18" charset="-120"/>
              </a:rPr>
              <a:t>MIC-in</a:t>
            </a:r>
            <a:endParaRPr lang="ru-RU" sz="1000" b="1" dirty="0">
              <a:solidFill>
                <a:srgbClr val="000000"/>
              </a:solidFill>
              <a:ea typeface="新細明體" pitchFamily="18" charset="-120"/>
            </a:endParaRPr>
          </a:p>
        </p:txBody>
      </p:sp>
      <p:pic>
        <p:nvPicPr>
          <p:cNvPr id="121" name="Picture 4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86500" y="2443163"/>
            <a:ext cx="666750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2" name="Picture 4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28938" y="2514600"/>
            <a:ext cx="523875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3" name="Picture 4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72000" y="2443163"/>
            <a:ext cx="666750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4" name="Picture 4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86500" y="5014913"/>
            <a:ext cx="666750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5" name="Rectangle 45"/>
          <p:cNvSpPr>
            <a:spLocks noChangeArrowheads="1"/>
          </p:cNvSpPr>
          <p:nvPr/>
        </p:nvSpPr>
        <p:spPr bwMode="auto">
          <a:xfrm>
            <a:off x="611560" y="4743425"/>
            <a:ext cx="1785937" cy="11717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FF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000" dirty="0" smtClean="0">
                <a:solidFill>
                  <a:srgbClr val="FF0000"/>
                </a:solidFill>
                <a:ea typeface="新細明體" pitchFamily="18" charset="-120"/>
              </a:rPr>
              <a:t>APPD1700T</a:t>
            </a:r>
            <a:r>
              <a:rPr lang="ru-RU" sz="1000" dirty="0" smtClean="0">
                <a:solidFill>
                  <a:srgbClr val="FF0000"/>
                </a:solidFill>
                <a:ea typeface="新細明體" pitchFamily="18" charset="-120"/>
              </a:rPr>
              <a:t> </a:t>
            </a:r>
            <a:endParaRPr lang="en-US" sz="1000" dirty="0" smtClean="0">
              <a:solidFill>
                <a:srgbClr val="FF0000"/>
              </a:solidFill>
              <a:ea typeface="新細明體" pitchFamily="18" charset="-120"/>
            </a:endParaRP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17</a:t>
            </a:r>
            <a:r>
              <a:rPr lang="ru-RU" sz="1000" b="1" dirty="0">
                <a:solidFill>
                  <a:srgbClr val="000000"/>
                </a:solidFill>
                <a:ea typeface="新細明體" pitchFamily="18" charset="-120"/>
              </a:rPr>
              <a:t>” 4:3 CCFL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FF0000"/>
                </a:solidFill>
                <a:ea typeface="新細明體" pitchFamily="18" charset="-120"/>
              </a:rPr>
              <a:t>Flush</a:t>
            </a: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FF0000"/>
                </a:solidFill>
                <a:ea typeface="新細明體" pitchFamily="18" charset="-120"/>
              </a:rPr>
              <a:t>Touch</a:t>
            </a:r>
            <a:endParaRPr lang="ru-RU" sz="1000" b="1" dirty="0">
              <a:solidFill>
                <a:srgbClr val="FF0000"/>
              </a:solidFill>
              <a:ea typeface="新細明體" pitchFamily="18" charset="-120"/>
            </a:endParaRP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000000"/>
                </a:solidFill>
                <a:ea typeface="新細明體" pitchFamily="18" charset="-120"/>
              </a:rPr>
              <a:t>Front</a:t>
            </a:r>
            <a:r>
              <a:rPr lang="ru-RU" sz="1000" b="1" dirty="0">
                <a:solidFill>
                  <a:srgbClr val="000000"/>
                </a:solidFill>
                <a:ea typeface="新細明體" pitchFamily="18" charset="-120"/>
              </a:rPr>
              <a:t> IP65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B050"/>
                </a:solidFill>
                <a:ea typeface="新細明體" pitchFamily="18" charset="-120"/>
              </a:rPr>
              <a:t> </a:t>
            </a: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VGA &amp; DVI-I I/F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 RS-232 &amp; USB </a:t>
            </a:r>
            <a:r>
              <a:rPr lang="ru-RU" sz="1000" b="1" dirty="0" err="1">
                <a:solidFill>
                  <a:srgbClr val="FF0000"/>
                </a:solidFill>
                <a:ea typeface="新細明體" pitchFamily="18" charset="-120"/>
              </a:rPr>
              <a:t>Touch</a:t>
            </a: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 I/F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FF0000"/>
                </a:solidFill>
                <a:ea typeface="新細明體" pitchFamily="18" charset="-120"/>
              </a:rPr>
              <a:t>Ultra</a:t>
            </a: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FF0000"/>
                </a:solidFill>
                <a:ea typeface="新細明體" pitchFamily="18" charset="-120"/>
              </a:rPr>
              <a:t>Slim</a:t>
            </a:r>
            <a:endParaRPr lang="ru-RU" sz="1000" b="1" dirty="0">
              <a:solidFill>
                <a:srgbClr val="FF0000"/>
              </a:solidFill>
              <a:ea typeface="新細明體" pitchFamily="18" charset="-120"/>
            </a:endParaRPr>
          </a:p>
        </p:txBody>
      </p:sp>
      <p:sp>
        <p:nvSpPr>
          <p:cNvPr id="126" name="Rectangle 46"/>
          <p:cNvSpPr>
            <a:spLocks noChangeArrowheads="1"/>
          </p:cNvSpPr>
          <p:nvPr/>
        </p:nvSpPr>
        <p:spPr bwMode="auto">
          <a:xfrm>
            <a:off x="7358063" y="2014538"/>
            <a:ext cx="1785937" cy="1312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>
                <a:solidFill>
                  <a:srgbClr val="FF0000"/>
                </a:solidFill>
                <a:ea typeface="新細明體" pitchFamily="18" charset="-120"/>
              </a:rPr>
              <a:t>Cedarview D2550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Fan-less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 19” 4:3 LED; DDR3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 COM1/2(RS232/422/485) 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Isolation COM1/COM2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 COM3/4(RS232)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 1xGPIO (2in/2out)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sz="1000" b="1">
                <a:solidFill>
                  <a:srgbClr val="FF0000"/>
                </a:solidFill>
                <a:ea typeface="新細明體" pitchFamily="18" charset="-120"/>
              </a:rPr>
              <a:t>DIO (4in/4out)</a:t>
            </a:r>
          </a:p>
        </p:txBody>
      </p:sp>
      <p:sp>
        <p:nvSpPr>
          <p:cNvPr id="127" name="Rectangle 48"/>
          <p:cNvSpPr>
            <a:spLocks noChangeArrowheads="1"/>
          </p:cNvSpPr>
          <p:nvPr/>
        </p:nvSpPr>
        <p:spPr bwMode="auto">
          <a:xfrm>
            <a:off x="2649538" y="841375"/>
            <a:ext cx="1141412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APPC1230T/</a:t>
            </a: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31T</a:t>
            </a:r>
          </a:p>
        </p:txBody>
      </p:sp>
      <p:sp>
        <p:nvSpPr>
          <p:cNvPr id="128" name="Rectangle 49"/>
          <p:cNvSpPr>
            <a:spLocks noChangeArrowheads="1"/>
          </p:cNvSpPr>
          <p:nvPr/>
        </p:nvSpPr>
        <p:spPr bwMode="auto">
          <a:xfrm>
            <a:off x="4364038" y="841375"/>
            <a:ext cx="1141412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APPC1530T/</a:t>
            </a: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31T</a:t>
            </a:r>
          </a:p>
        </p:txBody>
      </p:sp>
      <p:sp>
        <p:nvSpPr>
          <p:cNvPr id="129" name="Rectangle 50"/>
          <p:cNvSpPr>
            <a:spLocks noChangeArrowheads="1"/>
          </p:cNvSpPr>
          <p:nvPr/>
        </p:nvSpPr>
        <p:spPr bwMode="auto">
          <a:xfrm>
            <a:off x="6007100" y="841375"/>
            <a:ext cx="1141413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APPC1730T/</a:t>
            </a:r>
            <a:r>
              <a:rPr lang="ru-RU" sz="1000" b="1">
                <a:solidFill>
                  <a:srgbClr val="0000CC"/>
                </a:solidFill>
                <a:ea typeface="新細明體" pitchFamily="18" charset="-120"/>
              </a:rPr>
              <a:t>31T</a:t>
            </a:r>
          </a:p>
        </p:txBody>
      </p:sp>
      <p:sp>
        <p:nvSpPr>
          <p:cNvPr id="130" name="Rectangle 51"/>
          <p:cNvSpPr>
            <a:spLocks noChangeArrowheads="1"/>
          </p:cNvSpPr>
          <p:nvPr/>
        </p:nvSpPr>
        <p:spPr bwMode="auto">
          <a:xfrm>
            <a:off x="2717800" y="1809750"/>
            <a:ext cx="975972" cy="244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00"/>
                </a:solidFill>
                <a:ea typeface="新細明體" pitchFamily="18" charset="-120"/>
              </a:rPr>
              <a:t>MP: 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Q1</a:t>
            </a: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, 201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3</a:t>
            </a:r>
            <a:endParaRPr lang="ru-RU" sz="1000" b="1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131" name="Rectangle 52"/>
          <p:cNvSpPr>
            <a:spLocks noChangeArrowheads="1"/>
          </p:cNvSpPr>
          <p:nvPr/>
        </p:nvSpPr>
        <p:spPr bwMode="auto">
          <a:xfrm>
            <a:off x="4432300" y="1809750"/>
            <a:ext cx="990600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00"/>
                </a:solidFill>
                <a:ea typeface="新細明體" pitchFamily="18" charset="-120"/>
              </a:rPr>
              <a:t>MP: 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Q1</a:t>
            </a: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, 201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3</a:t>
            </a:r>
            <a:endParaRPr lang="ru-RU" sz="1000" b="1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132" name="Rectangle 53"/>
          <p:cNvSpPr>
            <a:spLocks noChangeArrowheads="1"/>
          </p:cNvSpPr>
          <p:nvPr/>
        </p:nvSpPr>
        <p:spPr bwMode="auto">
          <a:xfrm>
            <a:off x="6146800" y="1809750"/>
            <a:ext cx="990600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00"/>
                </a:solidFill>
                <a:ea typeface="新細明體" pitchFamily="18" charset="-120"/>
              </a:rPr>
              <a:t>MP: 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Q1</a:t>
            </a: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, 201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3</a:t>
            </a:r>
            <a:endParaRPr lang="ru-RU" sz="1000" b="1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135" name="Rectangle 57"/>
          <p:cNvSpPr>
            <a:spLocks noChangeArrowheads="1"/>
          </p:cNvSpPr>
          <p:nvPr/>
        </p:nvSpPr>
        <p:spPr bwMode="auto">
          <a:xfrm>
            <a:off x="2571750" y="1555750"/>
            <a:ext cx="1071563" cy="246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Flush Touch</a:t>
            </a:r>
          </a:p>
        </p:txBody>
      </p:sp>
      <p:sp>
        <p:nvSpPr>
          <p:cNvPr id="136" name="Rectangle 58"/>
          <p:cNvSpPr>
            <a:spLocks noChangeArrowheads="1"/>
          </p:cNvSpPr>
          <p:nvPr/>
        </p:nvSpPr>
        <p:spPr bwMode="auto">
          <a:xfrm>
            <a:off x="4286250" y="1555750"/>
            <a:ext cx="1071563" cy="246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Flush Touch</a:t>
            </a:r>
          </a:p>
        </p:txBody>
      </p:sp>
      <p:pic>
        <p:nvPicPr>
          <p:cNvPr id="137" name="Picture 5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57500" y="1127125"/>
            <a:ext cx="523875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8" name="Picture 6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72000" y="1127125"/>
            <a:ext cx="523875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9" name="Picture 6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86500" y="1127125"/>
            <a:ext cx="666750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0" name="Picture 6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786688" y="1055688"/>
            <a:ext cx="785812" cy="673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1" name="Picture 6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21163" y="4738688"/>
            <a:ext cx="1350962" cy="1204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2" name="Picture 6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78100" y="4738688"/>
            <a:ext cx="1350963" cy="1204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3" name="Rectangle 66"/>
          <p:cNvSpPr>
            <a:spLocks noChangeArrowheads="1"/>
          </p:cNvSpPr>
          <p:nvPr/>
        </p:nvSpPr>
        <p:spPr bwMode="auto">
          <a:xfrm>
            <a:off x="2822575" y="4729163"/>
            <a:ext cx="887413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APPD1200T</a:t>
            </a:r>
          </a:p>
        </p:txBody>
      </p:sp>
      <p:sp>
        <p:nvSpPr>
          <p:cNvPr id="144" name="Rectangle 67"/>
          <p:cNvSpPr>
            <a:spLocks noChangeArrowheads="1"/>
          </p:cNvSpPr>
          <p:nvPr/>
        </p:nvSpPr>
        <p:spPr bwMode="auto">
          <a:xfrm>
            <a:off x="4506913" y="4729163"/>
            <a:ext cx="887412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APPD1500T</a:t>
            </a:r>
          </a:p>
        </p:txBody>
      </p:sp>
      <p:sp>
        <p:nvSpPr>
          <p:cNvPr id="145" name="Rectangle 68"/>
          <p:cNvSpPr>
            <a:spLocks noChangeArrowheads="1"/>
          </p:cNvSpPr>
          <p:nvPr/>
        </p:nvSpPr>
        <p:spPr bwMode="auto">
          <a:xfrm>
            <a:off x="2716213" y="5657850"/>
            <a:ext cx="975972" cy="244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00"/>
                </a:solidFill>
                <a:ea typeface="新細明體" pitchFamily="18" charset="-120"/>
              </a:rPr>
              <a:t>MP: 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Q2</a:t>
            </a: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, 201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3</a:t>
            </a:r>
            <a:endParaRPr lang="ru-RU" sz="1000" b="1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146" name="Rectangle 69"/>
          <p:cNvSpPr>
            <a:spLocks noChangeArrowheads="1"/>
          </p:cNvSpPr>
          <p:nvPr/>
        </p:nvSpPr>
        <p:spPr bwMode="auto">
          <a:xfrm>
            <a:off x="4430713" y="5657850"/>
            <a:ext cx="975972" cy="244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00"/>
                </a:solidFill>
                <a:ea typeface="新細明體" pitchFamily="18" charset="-120"/>
              </a:rPr>
              <a:t>MP: 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Q2</a:t>
            </a: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, 201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3</a:t>
            </a:r>
            <a:endParaRPr lang="ru-RU" sz="1000" b="1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147" name="Rectangle 70"/>
          <p:cNvSpPr>
            <a:spLocks noChangeArrowheads="1"/>
          </p:cNvSpPr>
          <p:nvPr/>
        </p:nvSpPr>
        <p:spPr bwMode="auto">
          <a:xfrm>
            <a:off x="2571750" y="5443538"/>
            <a:ext cx="1071563" cy="246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Flush Touch</a:t>
            </a:r>
          </a:p>
        </p:txBody>
      </p:sp>
      <p:sp>
        <p:nvSpPr>
          <p:cNvPr id="148" name="Rectangle 71"/>
          <p:cNvSpPr>
            <a:spLocks noChangeArrowheads="1"/>
          </p:cNvSpPr>
          <p:nvPr/>
        </p:nvSpPr>
        <p:spPr bwMode="auto">
          <a:xfrm>
            <a:off x="4286250" y="5443538"/>
            <a:ext cx="1071563" cy="246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Flush Touch</a:t>
            </a:r>
          </a:p>
        </p:txBody>
      </p:sp>
      <p:pic>
        <p:nvPicPr>
          <p:cNvPr id="149" name="Picture 7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57500" y="5014913"/>
            <a:ext cx="523875" cy="449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0" name="Picture 7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72000" y="5014913"/>
            <a:ext cx="523875" cy="449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1" name="Picture 7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540375" y="4943475"/>
            <a:ext cx="746125" cy="746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2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24328" y="4743425"/>
            <a:ext cx="1350962" cy="1204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" name="Rectangle 30"/>
          <p:cNvSpPr>
            <a:spLocks noChangeArrowheads="1"/>
          </p:cNvSpPr>
          <p:nvPr/>
        </p:nvSpPr>
        <p:spPr bwMode="auto">
          <a:xfrm>
            <a:off x="7740352" y="4743425"/>
            <a:ext cx="899028" cy="244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APPD1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9</a:t>
            </a: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00T</a:t>
            </a:r>
            <a:endParaRPr lang="ru-RU" sz="1000" b="1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154" name="Rectangle 38"/>
          <p:cNvSpPr>
            <a:spLocks noChangeArrowheads="1"/>
          </p:cNvSpPr>
          <p:nvPr/>
        </p:nvSpPr>
        <p:spPr bwMode="auto">
          <a:xfrm>
            <a:off x="7740352" y="5679529"/>
            <a:ext cx="975972" cy="244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MP: 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Q2</a:t>
            </a: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, 201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3</a:t>
            </a:r>
            <a:endParaRPr lang="ru-RU" sz="1000" b="1" dirty="0">
              <a:solidFill>
                <a:srgbClr val="000000"/>
              </a:solidFill>
              <a:ea typeface="新細明體" pitchFamily="18" charset="-120"/>
            </a:endParaRPr>
          </a:p>
        </p:txBody>
      </p:sp>
      <p:pic>
        <p:nvPicPr>
          <p:cNvPr id="155" name="Picture 4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884368" y="5031457"/>
            <a:ext cx="666750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36051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79512" y="593615"/>
            <a:ext cx="7588384" cy="536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6075" indent="-346075" defTabSz="925513">
              <a:lnSpc>
                <a:spcPct val="80000"/>
              </a:lnSpc>
              <a:spcBef>
                <a:spcPct val="20000"/>
              </a:spcBef>
              <a:buClr>
                <a:srgbClr val="B41302"/>
              </a:buClr>
              <a:buSzPct val="85000"/>
            </a:pPr>
            <a:r>
              <a:rPr lang="ru-RU" altLang="zh-TW" sz="2400" b="1" dirty="0" smtClean="0">
                <a:solidFill>
                  <a:srgbClr val="003399"/>
                </a:solidFill>
                <a:latin typeface="Arial"/>
                <a:ea typeface="標楷體" pitchFamily="65" charset="-120"/>
                <a:cs typeface="Arial"/>
              </a:rPr>
              <a:t>Основные направления деятельности</a:t>
            </a:r>
            <a:r>
              <a:rPr lang="en-US" altLang="zh-TW" sz="2400" b="1" dirty="0" smtClean="0">
                <a:solidFill>
                  <a:srgbClr val="003399"/>
                </a:solidFill>
                <a:latin typeface="Arial"/>
                <a:ea typeface="標楷體" pitchFamily="65" charset="-120"/>
                <a:cs typeface="Arial"/>
              </a:rPr>
              <a:t>      </a:t>
            </a:r>
            <a:endParaRPr lang="ru-RU" altLang="zh-TW" b="1" u="sng" dirty="0">
              <a:solidFill>
                <a:srgbClr val="003399"/>
              </a:solidFill>
              <a:latin typeface="Arial"/>
              <a:ea typeface="標楷體" pitchFamily="65" charset="-120"/>
              <a:cs typeface="Arial"/>
            </a:endParaRPr>
          </a:p>
          <a:p>
            <a:pPr marL="346075" indent="-346075" defTabSz="925513">
              <a:lnSpc>
                <a:spcPct val="80000"/>
              </a:lnSpc>
              <a:spcBef>
                <a:spcPct val="20000"/>
              </a:spcBef>
              <a:buClr>
                <a:srgbClr val="B41302"/>
              </a:buClr>
              <a:buSzPct val="85000"/>
            </a:pPr>
            <a:r>
              <a:rPr lang="en-US" altLang="zh-TW" b="1" u="sng" dirty="0" smtClean="0">
                <a:solidFill>
                  <a:srgbClr val="006600"/>
                </a:solidFill>
                <a:latin typeface="Arial"/>
                <a:ea typeface="標楷體" pitchFamily="65" charset="-120"/>
                <a:cs typeface="Arial"/>
              </a:rPr>
              <a:t>ICS</a:t>
            </a:r>
            <a:r>
              <a:rPr lang="en-US" altLang="zh-TW" b="1" u="sng" dirty="0">
                <a:solidFill>
                  <a:srgbClr val="006600"/>
                </a:solidFill>
                <a:latin typeface="Arial"/>
                <a:ea typeface="標楷體" pitchFamily="65" charset="-120"/>
                <a:cs typeface="Arial"/>
              </a:rPr>
              <a:t>: </a:t>
            </a:r>
            <a:r>
              <a:rPr lang="ru-RU" altLang="zh-TW" b="1" u="sng" dirty="0" smtClean="0">
                <a:solidFill>
                  <a:srgbClr val="006600"/>
                </a:solidFill>
                <a:latin typeface="Arial"/>
                <a:ea typeface="標楷體" pitchFamily="65" charset="-120"/>
                <a:cs typeface="Arial"/>
              </a:rPr>
              <a:t>Промышленные компьютеры</a:t>
            </a:r>
            <a:endParaRPr lang="en-US" altLang="zh-TW" b="1" u="sng" dirty="0">
              <a:solidFill>
                <a:srgbClr val="333333"/>
              </a:solidFill>
              <a:latin typeface="Arial"/>
              <a:ea typeface="標楷體" pitchFamily="65" charset="-120"/>
              <a:cs typeface="Arial"/>
            </a:endParaRPr>
          </a:p>
          <a:p>
            <a:pPr marL="752475" lvl="1" indent="-288925" defTabSz="925513">
              <a:lnSpc>
                <a:spcPct val="70000"/>
              </a:lnSpc>
              <a:spcBef>
                <a:spcPct val="20000"/>
              </a:spcBef>
              <a:buFontTx/>
              <a:buChar char="–"/>
            </a:pPr>
            <a:r>
              <a:rPr lang="ru-RU" altLang="zh-TW" b="1" dirty="0">
                <a:solidFill>
                  <a:srgbClr val="333333"/>
                </a:solidFill>
                <a:latin typeface="Arial"/>
                <a:ea typeface="標楷體" pitchFamily="65" charset="-120"/>
                <a:cs typeface="Arial"/>
              </a:rPr>
              <a:t>П</a:t>
            </a:r>
            <a:r>
              <a:rPr lang="ru-RU" altLang="zh-TW" b="1" dirty="0" smtClean="0">
                <a:solidFill>
                  <a:srgbClr val="333333"/>
                </a:solidFill>
                <a:latin typeface="Arial"/>
                <a:ea typeface="標楷體" pitchFamily="65" charset="-120"/>
                <a:cs typeface="Arial"/>
              </a:rPr>
              <a:t>ромышленные безвентиляторные компьютеры</a:t>
            </a:r>
            <a:r>
              <a:rPr lang="en-US" altLang="zh-TW" b="1" dirty="0" smtClean="0">
                <a:solidFill>
                  <a:srgbClr val="333333"/>
                </a:solidFill>
                <a:latin typeface="Arial"/>
                <a:ea typeface="標楷體" pitchFamily="65" charset="-120"/>
                <a:cs typeface="Arial"/>
              </a:rPr>
              <a:t> </a:t>
            </a:r>
            <a:r>
              <a:rPr lang="en-US" altLang="zh-TW" b="1" dirty="0">
                <a:solidFill>
                  <a:srgbClr val="333333"/>
                </a:solidFill>
                <a:latin typeface="Arial"/>
                <a:ea typeface="標楷體" pitchFamily="65" charset="-120"/>
                <a:cs typeface="Arial"/>
              </a:rPr>
              <a:t>(NISE)</a:t>
            </a:r>
          </a:p>
          <a:p>
            <a:pPr marL="752475" lvl="1" indent="-288925" defTabSz="925513">
              <a:lnSpc>
                <a:spcPct val="70000"/>
              </a:lnSpc>
              <a:spcBef>
                <a:spcPct val="20000"/>
              </a:spcBef>
              <a:buFontTx/>
              <a:buChar char="–"/>
            </a:pPr>
            <a:r>
              <a:rPr lang="ru-RU" altLang="zh-TW" b="1" dirty="0" smtClean="0">
                <a:solidFill>
                  <a:srgbClr val="333333"/>
                </a:solidFill>
                <a:latin typeface="Arial"/>
                <a:ea typeface="標楷體" pitchFamily="65" charset="-120"/>
                <a:cs typeface="Arial"/>
              </a:rPr>
              <a:t>Встраиваемые решения</a:t>
            </a:r>
            <a:endParaRPr lang="en-US" altLang="zh-TW" b="1" dirty="0">
              <a:solidFill>
                <a:srgbClr val="333333"/>
              </a:solidFill>
              <a:latin typeface="Arial"/>
              <a:ea typeface="標楷體" pitchFamily="65" charset="-120"/>
              <a:cs typeface="Arial"/>
            </a:endParaRPr>
          </a:p>
          <a:p>
            <a:pPr marL="752475" lvl="1" indent="-288925" defTabSz="925513">
              <a:lnSpc>
                <a:spcPct val="70000"/>
              </a:lnSpc>
              <a:spcBef>
                <a:spcPct val="20000"/>
              </a:spcBef>
              <a:buFontTx/>
              <a:buChar char="–"/>
            </a:pPr>
            <a:r>
              <a:rPr lang="ru-RU" altLang="zh-TW" b="1" dirty="0" smtClean="0">
                <a:solidFill>
                  <a:srgbClr val="333333"/>
                </a:solidFill>
                <a:latin typeface="Arial"/>
                <a:ea typeface="標楷體" pitchFamily="65" charset="-120"/>
                <a:cs typeface="Arial"/>
              </a:rPr>
              <a:t>ППК для автоматизации, мультимедиа, панелей оператора</a:t>
            </a:r>
            <a:r>
              <a:rPr lang="ru-RU" altLang="zh-TW" b="1" dirty="0">
                <a:solidFill>
                  <a:srgbClr val="333333"/>
                </a:solidFill>
                <a:latin typeface="Arial"/>
                <a:ea typeface="標楷體" pitchFamily="65" charset="-120"/>
                <a:cs typeface="Arial"/>
              </a:rPr>
              <a:t> </a:t>
            </a:r>
            <a:r>
              <a:rPr lang="ru-RU" altLang="zh-TW" b="1" dirty="0" smtClean="0">
                <a:solidFill>
                  <a:srgbClr val="333333"/>
                </a:solidFill>
                <a:latin typeface="Arial"/>
                <a:ea typeface="標楷體" pitchFamily="65" charset="-120"/>
                <a:cs typeface="Arial"/>
              </a:rPr>
              <a:t>и различных производств</a:t>
            </a:r>
            <a:endParaRPr lang="en-US" altLang="zh-TW" b="1" dirty="0">
              <a:solidFill>
                <a:srgbClr val="333333"/>
              </a:solidFill>
              <a:latin typeface="Arial"/>
              <a:ea typeface="標楷體" pitchFamily="65" charset="-120"/>
              <a:cs typeface="Arial"/>
            </a:endParaRPr>
          </a:p>
          <a:p>
            <a:pPr marL="752475" lvl="1" indent="-288925" defTabSz="925513">
              <a:lnSpc>
                <a:spcPct val="70000"/>
              </a:lnSpc>
              <a:spcBef>
                <a:spcPct val="20000"/>
              </a:spcBef>
              <a:buFontTx/>
              <a:buChar char="–"/>
            </a:pPr>
            <a:r>
              <a:rPr lang="ru-RU" altLang="zh-TW" b="1" dirty="0">
                <a:solidFill>
                  <a:srgbClr val="333333"/>
                </a:solidFill>
                <a:latin typeface="Arial"/>
                <a:ea typeface="標楷體" pitchFamily="65" charset="-120"/>
                <a:cs typeface="Arial"/>
              </a:rPr>
              <a:t>В</a:t>
            </a:r>
            <a:r>
              <a:rPr lang="ru-RU" altLang="zh-TW" b="1" dirty="0" smtClean="0">
                <a:solidFill>
                  <a:srgbClr val="333333"/>
                </a:solidFill>
                <a:latin typeface="Arial"/>
                <a:ea typeface="標楷體" pitchFamily="65" charset="-120"/>
                <a:cs typeface="Arial"/>
              </a:rPr>
              <a:t>идеонаблюдение</a:t>
            </a:r>
          </a:p>
          <a:p>
            <a:pPr marL="752475" lvl="1" indent="-288925" defTabSz="925513">
              <a:lnSpc>
                <a:spcPct val="70000"/>
              </a:lnSpc>
              <a:spcBef>
                <a:spcPct val="20000"/>
              </a:spcBef>
              <a:buFontTx/>
              <a:buChar char="–"/>
            </a:pPr>
            <a:r>
              <a:rPr lang="ru-RU" altLang="zh-TW" b="1" dirty="0" smtClean="0">
                <a:solidFill>
                  <a:srgbClr val="333333"/>
                </a:solidFill>
                <a:latin typeface="Arial"/>
                <a:ea typeface="標楷體" pitchFamily="65" charset="-120"/>
                <a:cs typeface="Arial"/>
              </a:rPr>
              <a:t>Точки продаж и сервиса</a:t>
            </a:r>
            <a:endParaRPr lang="en-US" altLang="zh-TW" b="1" dirty="0">
              <a:solidFill>
                <a:srgbClr val="333333"/>
              </a:solidFill>
              <a:latin typeface="Arial"/>
              <a:ea typeface="標楷體" pitchFamily="65" charset="-120"/>
              <a:cs typeface="Arial"/>
            </a:endParaRPr>
          </a:p>
          <a:p>
            <a:pPr marL="463550" lvl="1" defTabSz="925513">
              <a:lnSpc>
                <a:spcPct val="70000"/>
              </a:lnSpc>
              <a:spcBef>
                <a:spcPct val="20000"/>
              </a:spcBef>
            </a:pPr>
            <a:endParaRPr lang="en-US" altLang="zh-TW" b="1" u="sng" dirty="0">
              <a:solidFill>
                <a:srgbClr val="333333"/>
              </a:solidFill>
              <a:latin typeface="Arial"/>
              <a:ea typeface="標楷體" pitchFamily="65" charset="-120"/>
              <a:cs typeface="Arial"/>
            </a:endParaRPr>
          </a:p>
          <a:p>
            <a:pPr marL="295275" indent="-288925" defTabSz="925513">
              <a:lnSpc>
                <a:spcPct val="70000"/>
              </a:lnSpc>
              <a:spcBef>
                <a:spcPct val="20000"/>
              </a:spcBef>
            </a:pPr>
            <a:r>
              <a:rPr lang="en-US" altLang="zh-TW" b="1" u="sng" dirty="0">
                <a:solidFill>
                  <a:srgbClr val="3333CC"/>
                </a:solidFill>
                <a:latin typeface="Arial"/>
                <a:ea typeface="標楷體" pitchFamily="65" charset="-120"/>
                <a:cs typeface="Arial"/>
              </a:rPr>
              <a:t>MMS</a:t>
            </a:r>
            <a:r>
              <a:rPr lang="en-US" altLang="zh-TW" b="1" u="sng" dirty="0" smtClean="0">
                <a:solidFill>
                  <a:srgbClr val="3333CC"/>
                </a:solidFill>
                <a:latin typeface="Arial"/>
                <a:ea typeface="標楷體" pitchFamily="65" charset="-120"/>
                <a:cs typeface="Arial"/>
              </a:rPr>
              <a:t>:</a:t>
            </a:r>
            <a:r>
              <a:rPr lang="ru-RU" altLang="zh-TW" b="1" u="sng" dirty="0" smtClean="0">
                <a:solidFill>
                  <a:srgbClr val="3333CC"/>
                </a:solidFill>
                <a:latin typeface="Arial"/>
                <a:ea typeface="標楷體" pitchFamily="65" charset="-120"/>
                <a:cs typeface="Arial"/>
              </a:rPr>
              <a:t> Решения для мультимедиа</a:t>
            </a:r>
            <a:r>
              <a:rPr lang="en-US" altLang="zh-TW" b="1" u="sng" dirty="0" smtClean="0">
                <a:solidFill>
                  <a:srgbClr val="3333CC"/>
                </a:solidFill>
                <a:latin typeface="Arial"/>
                <a:ea typeface="標楷體" pitchFamily="65" charset="-120"/>
                <a:cs typeface="Arial"/>
              </a:rPr>
              <a:t> </a:t>
            </a:r>
            <a:endParaRPr lang="en-US" altLang="zh-TW" b="1" dirty="0">
              <a:solidFill>
                <a:srgbClr val="3333CC"/>
              </a:solidFill>
              <a:latin typeface="Arial"/>
              <a:ea typeface="標楷體" pitchFamily="65" charset="-120"/>
              <a:cs typeface="Arial"/>
            </a:endParaRPr>
          </a:p>
          <a:p>
            <a:pPr marL="752475" lvl="1" indent="-288925" defTabSz="925513">
              <a:lnSpc>
                <a:spcPct val="70000"/>
              </a:lnSpc>
              <a:spcBef>
                <a:spcPct val="20000"/>
              </a:spcBef>
              <a:buFontTx/>
              <a:buChar char="–"/>
            </a:pPr>
            <a:r>
              <a:rPr lang="en-US" altLang="zh-TW" b="1" dirty="0">
                <a:solidFill>
                  <a:srgbClr val="333333"/>
                </a:solidFill>
                <a:latin typeface="Arial"/>
                <a:cs typeface="Arial"/>
              </a:rPr>
              <a:t>Digital </a:t>
            </a:r>
            <a:r>
              <a:rPr lang="en-US" altLang="zh-TW" b="1" dirty="0" smtClean="0">
                <a:solidFill>
                  <a:srgbClr val="333333"/>
                </a:solidFill>
                <a:latin typeface="Arial"/>
                <a:cs typeface="Arial"/>
              </a:rPr>
              <a:t>Signage</a:t>
            </a:r>
            <a:r>
              <a:rPr lang="ru-RU" altLang="zh-TW" b="1" dirty="0" smtClean="0">
                <a:solidFill>
                  <a:srgbClr val="333333"/>
                </a:solidFill>
                <a:latin typeface="Arial"/>
                <a:cs typeface="Arial"/>
              </a:rPr>
              <a:t> (цифровые рекламные системы)</a:t>
            </a:r>
            <a:endParaRPr lang="en-US" altLang="zh-TW" b="1" dirty="0">
              <a:solidFill>
                <a:srgbClr val="333333"/>
              </a:solidFill>
              <a:latin typeface="Arial"/>
              <a:cs typeface="Arial"/>
            </a:endParaRPr>
          </a:p>
          <a:p>
            <a:pPr marL="752475" lvl="1" indent="-288925" defTabSz="925513">
              <a:lnSpc>
                <a:spcPct val="70000"/>
              </a:lnSpc>
              <a:spcBef>
                <a:spcPct val="20000"/>
              </a:spcBef>
            </a:pPr>
            <a:endParaRPr lang="en-US" altLang="zh-TW" b="1" dirty="0">
              <a:solidFill>
                <a:srgbClr val="333333"/>
              </a:solidFill>
              <a:latin typeface="Arial"/>
              <a:cs typeface="Arial"/>
            </a:endParaRPr>
          </a:p>
          <a:p>
            <a:pPr marL="295275" indent="-288925" defTabSz="925513">
              <a:lnSpc>
                <a:spcPct val="7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zh-TW" b="1" u="sng" dirty="0">
                <a:solidFill>
                  <a:srgbClr val="7030A0"/>
                </a:solidFill>
                <a:latin typeface="Arial"/>
                <a:ea typeface="標楷體" pitchFamily="65" charset="-120"/>
                <a:cs typeface="Arial"/>
              </a:rPr>
              <a:t>MCS: </a:t>
            </a:r>
            <a:r>
              <a:rPr lang="ru-RU" altLang="zh-TW" b="1" u="sng" dirty="0" smtClean="0">
                <a:solidFill>
                  <a:srgbClr val="7030A0"/>
                </a:solidFill>
                <a:latin typeface="Arial"/>
                <a:ea typeface="標楷體" pitchFamily="65" charset="-120"/>
                <a:cs typeface="Arial"/>
              </a:rPr>
              <a:t>Мобильные компьютерные решения</a:t>
            </a:r>
            <a:endParaRPr lang="en-US" altLang="zh-TW" b="1" u="sng" dirty="0">
              <a:solidFill>
                <a:srgbClr val="7030A0"/>
              </a:solidFill>
              <a:latin typeface="Arial"/>
              <a:ea typeface="標楷體" pitchFamily="65" charset="-120"/>
              <a:cs typeface="Arial"/>
            </a:endParaRPr>
          </a:p>
          <a:p>
            <a:pPr marL="752475" lvl="1" indent="-288925" defTabSz="925513">
              <a:lnSpc>
                <a:spcPct val="70000"/>
              </a:lnSpc>
              <a:spcBef>
                <a:spcPct val="20000"/>
              </a:spcBef>
              <a:buFontTx/>
              <a:buChar char="–"/>
            </a:pPr>
            <a:r>
              <a:rPr lang="ru-RU" altLang="zh-TW" b="1" dirty="0" smtClean="0">
                <a:solidFill>
                  <a:srgbClr val="333333"/>
                </a:solidFill>
                <a:latin typeface="Arial"/>
                <a:ea typeface="標楷體" pitchFamily="65" charset="-120"/>
                <a:cs typeface="Arial"/>
              </a:rPr>
              <a:t>Защищенные мобильные компьютеры</a:t>
            </a:r>
            <a:endParaRPr lang="en-US" altLang="zh-TW" b="1" dirty="0">
              <a:solidFill>
                <a:srgbClr val="333333"/>
              </a:solidFill>
              <a:latin typeface="Arial"/>
              <a:ea typeface="標楷體" pitchFamily="65" charset="-120"/>
              <a:cs typeface="Arial"/>
            </a:endParaRPr>
          </a:p>
          <a:p>
            <a:pPr marL="752475" lvl="1" indent="-288925" defTabSz="925513">
              <a:lnSpc>
                <a:spcPct val="70000"/>
              </a:lnSpc>
              <a:spcBef>
                <a:spcPct val="20000"/>
              </a:spcBef>
              <a:buFontTx/>
              <a:buChar char="–"/>
            </a:pPr>
            <a:r>
              <a:rPr lang="ru-RU" altLang="zh-TW" b="1" dirty="0">
                <a:solidFill>
                  <a:srgbClr val="333333"/>
                </a:solidFill>
                <a:latin typeface="Arial"/>
                <a:ea typeface="標楷體" pitchFamily="65" charset="-120"/>
                <a:cs typeface="Arial"/>
              </a:rPr>
              <a:t>П</a:t>
            </a:r>
            <a:r>
              <a:rPr lang="ru-RU" altLang="zh-TW" b="1" dirty="0" smtClean="0">
                <a:solidFill>
                  <a:srgbClr val="333333"/>
                </a:solidFill>
                <a:latin typeface="Arial"/>
                <a:ea typeface="標楷體" pitchFamily="65" charset="-120"/>
                <a:cs typeface="Arial"/>
              </a:rPr>
              <a:t>ромышленные компьютеры для автомобильного, ж</a:t>
            </a:r>
            <a:r>
              <a:rPr lang="en-US" altLang="zh-TW" b="1" dirty="0" smtClean="0">
                <a:solidFill>
                  <a:srgbClr val="333333"/>
                </a:solidFill>
                <a:latin typeface="Arial"/>
                <a:ea typeface="標楷體" pitchFamily="65" charset="-120"/>
                <a:cs typeface="Arial"/>
              </a:rPr>
              <a:t>/</a:t>
            </a:r>
            <a:r>
              <a:rPr lang="ru-RU" altLang="zh-TW" b="1" dirty="0" smtClean="0">
                <a:solidFill>
                  <a:srgbClr val="333333"/>
                </a:solidFill>
                <a:latin typeface="Arial"/>
                <a:ea typeface="標楷體" pitchFamily="65" charset="-120"/>
                <a:cs typeface="Arial"/>
              </a:rPr>
              <a:t>д и морского транспорта</a:t>
            </a:r>
            <a:r>
              <a:rPr lang="en-US" altLang="zh-TW" b="1" dirty="0" smtClean="0">
                <a:solidFill>
                  <a:srgbClr val="333333"/>
                </a:solidFill>
                <a:latin typeface="Arial"/>
                <a:ea typeface="標楷體" pitchFamily="65" charset="-120"/>
                <a:cs typeface="Arial"/>
              </a:rPr>
              <a:t> </a:t>
            </a:r>
            <a:endParaRPr lang="en-US" altLang="zh-TW" b="1" dirty="0">
              <a:solidFill>
                <a:srgbClr val="333333"/>
              </a:solidFill>
              <a:latin typeface="Arial"/>
              <a:ea typeface="標楷體" pitchFamily="65" charset="-120"/>
              <a:cs typeface="Arial"/>
            </a:endParaRPr>
          </a:p>
          <a:p>
            <a:pPr marL="752475" lvl="1" indent="-288925" defTabSz="925513">
              <a:lnSpc>
                <a:spcPct val="70000"/>
              </a:lnSpc>
              <a:spcBef>
                <a:spcPct val="20000"/>
              </a:spcBef>
              <a:buFont typeface="Wingdings" pitchFamily="2" charset="2"/>
              <a:buNone/>
            </a:pPr>
            <a:endParaRPr lang="en-US" altLang="zh-TW" b="1" u="sng" dirty="0">
              <a:solidFill>
                <a:srgbClr val="FF0000"/>
              </a:solidFill>
              <a:latin typeface="Arial"/>
              <a:ea typeface="標楷體" pitchFamily="65" charset="-120"/>
              <a:cs typeface="Arial"/>
            </a:endParaRPr>
          </a:p>
          <a:p>
            <a:pPr marL="295275" indent="-288925" defTabSz="925513">
              <a:lnSpc>
                <a:spcPct val="7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zh-TW" b="1" u="sng" dirty="0">
                <a:solidFill>
                  <a:srgbClr val="FF0000"/>
                </a:solidFill>
                <a:latin typeface="Arial"/>
                <a:ea typeface="標楷體" pitchFamily="65" charset="-120"/>
                <a:cs typeface="Arial"/>
              </a:rPr>
              <a:t>NCS: </a:t>
            </a:r>
            <a:r>
              <a:rPr lang="ru-RU" altLang="zh-TW" b="1" u="sng" dirty="0" smtClean="0">
                <a:solidFill>
                  <a:srgbClr val="FF0000"/>
                </a:solidFill>
                <a:latin typeface="Arial"/>
                <a:ea typeface="標楷體" pitchFamily="65" charset="-120"/>
                <a:cs typeface="Arial"/>
              </a:rPr>
              <a:t>Сетевые решения</a:t>
            </a:r>
            <a:endParaRPr lang="en-US" altLang="zh-TW" b="1" u="sng" dirty="0">
              <a:solidFill>
                <a:srgbClr val="FF0000"/>
              </a:solidFill>
              <a:latin typeface="Arial"/>
              <a:ea typeface="標楷體" pitchFamily="65" charset="-120"/>
              <a:cs typeface="Arial"/>
            </a:endParaRPr>
          </a:p>
          <a:p>
            <a:pPr marL="752475" lvl="1" indent="-288925" defTabSz="925513">
              <a:lnSpc>
                <a:spcPct val="70000"/>
              </a:lnSpc>
              <a:spcBef>
                <a:spcPct val="20000"/>
              </a:spcBef>
              <a:buFontTx/>
              <a:buChar char="–"/>
            </a:pPr>
            <a:r>
              <a:rPr lang="ru-RU" altLang="zh-TW" b="1" dirty="0">
                <a:solidFill>
                  <a:srgbClr val="333333"/>
                </a:solidFill>
                <a:latin typeface="Arial"/>
                <a:ea typeface="標楷體" pitchFamily="65" charset="-120"/>
                <a:cs typeface="Arial"/>
              </a:rPr>
              <a:t>С</a:t>
            </a:r>
            <a:r>
              <a:rPr lang="ru-RU" altLang="zh-TW" b="1" dirty="0" smtClean="0">
                <a:solidFill>
                  <a:srgbClr val="333333"/>
                </a:solidFill>
                <a:latin typeface="Arial"/>
                <a:ea typeface="標楷體" pitchFamily="65" charset="-120"/>
                <a:cs typeface="Arial"/>
              </a:rPr>
              <a:t>етевая безопасность</a:t>
            </a:r>
            <a:endParaRPr lang="en-US" altLang="zh-TW" b="1" dirty="0">
              <a:solidFill>
                <a:srgbClr val="333333"/>
              </a:solidFill>
              <a:latin typeface="Arial"/>
              <a:ea typeface="標楷體" pitchFamily="65" charset="-120"/>
              <a:cs typeface="Arial"/>
            </a:endParaRPr>
          </a:p>
          <a:p>
            <a:pPr marL="752475" lvl="1" indent="-288925" defTabSz="925513">
              <a:lnSpc>
                <a:spcPct val="70000"/>
              </a:lnSpc>
              <a:spcBef>
                <a:spcPct val="20000"/>
              </a:spcBef>
              <a:buFontTx/>
              <a:buChar char="–"/>
            </a:pPr>
            <a:r>
              <a:rPr lang="en-US" altLang="zh-TW" b="1" dirty="0">
                <a:solidFill>
                  <a:srgbClr val="333333"/>
                </a:solidFill>
                <a:latin typeface="Arial"/>
                <a:ea typeface="標楷體" pitchFamily="65" charset="-120"/>
                <a:cs typeface="Arial"/>
              </a:rPr>
              <a:t>VoIP</a:t>
            </a:r>
          </a:p>
          <a:p>
            <a:pPr marL="752475" lvl="1" indent="-288925" defTabSz="925513">
              <a:lnSpc>
                <a:spcPct val="70000"/>
              </a:lnSpc>
              <a:spcBef>
                <a:spcPct val="20000"/>
              </a:spcBef>
              <a:buFontTx/>
              <a:buChar char="–"/>
            </a:pPr>
            <a:r>
              <a:rPr lang="ru-RU" altLang="zh-TW" b="1" dirty="0" smtClean="0">
                <a:solidFill>
                  <a:srgbClr val="333333"/>
                </a:solidFill>
                <a:latin typeface="Arial"/>
                <a:ea typeface="標楷體" pitchFamily="65" charset="-120"/>
                <a:cs typeface="Arial"/>
              </a:rPr>
              <a:t>Телекоммуникации</a:t>
            </a:r>
            <a:r>
              <a:rPr lang="en-US" altLang="zh-TW" b="1" dirty="0" smtClean="0">
                <a:solidFill>
                  <a:srgbClr val="333333"/>
                </a:solidFill>
                <a:latin typeface="Arial"/>
                <a:ea typeface="標楷體" pitchFamily="65" charset="-120"/>
                <a:cs typeface="Arial"/>
              </a:rPr>
              <a:t> </a:t>
            </a:r>
            <a:r>
              <a:rPr lang="en-US" altLang="zh-TW" b="1" dirty="0">
                <a:solidFill>
                  <a:srgbClr val="333333"/>
                </a:solidFill>
                <a:latin typeface="Arial"/>
                <a:ea typeface="標楷體" pitchFamily="65" charset="-120"/>
                <a:cs typeface="Arial"/>
              </a:rPr>
              <a:t>(ATCA)</a:t>
            </a:r>
          </a:p>
        </p:txBody>
      </p:sp>
      <p:pic>
        <p:nvPicPr>
          <p:cNvPr id="9" name="Picture 15" descr="IC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69225" y="736490"/>
            <a:ext cx="1144661" cy="111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6" descr="MM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67896" y="2033477"/>
            <a:ext cx="1145990" cy="111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0" descr="MC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67896" y="3328877"/>
            <a:ext cx="1145990" cy="111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6" descr="NC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69225" y="4625865"/>
            <a:ext cx="1145990" cy="111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User\Desktop\1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5076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8241" y="576060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Серия </a:t>
            </a:r>
            <a:r>
              <a:rPr lang="en-US" sz="2000" b="1" dirty="0" smtClean="0">
                <a:solidFill>
                  <a:srgbClr val="FF420E"/>
                </a:solidFill>
                <a:cs typeface="Arial" charset="0"/>
              </a:rPr>
              <a:t>APPC </a:t>
            </a: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на базе </a:t>
            </a:r>
            <a:r>
              <a:rPr lang="en-US" sz="2000" b="1" dirty="0" smtClean="0">
                <a:solidFill>
                  <a:srgbClr val="FF420E"/>
                </a:solidFill>
                <a:cs typeface="Arial" charset="0"/>
              </a:rPr>
              <a:t>Intel Atom D2550</a:t>
            </a:r>
            <a:endParaRPr lang="ru-RU" sz="2000" b="1" dirty="0">
              <a:solidFill>
                <a:srgbClr val="FF420E"/>
              </a:solidFill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7147" y="4589157"/>
            <a:ext cx="676800" cy="6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pic>
        <p:nvPicPr>
          <p:cNvPr id="12" name="Picture 2" descr="C:\Users\jimmychen\Desktop\fanless_panel-PC_industrial_touch_monito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6463" y="1514475"/>
            <a:ext cx="4427537" cy="442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31"/>
          <p:cNvSpPr>
            <a:spLocks noChangeArrowheads="1"/>
          </p:cNvSpPr>
          <p:nvPr/>
        </p:nvSpPr>
        <p:spPr bwMode="auto">
          <a:xfrm>
            <a:off x="-36513" y="830263"/>
            <a:ext cx="9180513" cy="461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06" tIns="45153" rIns="90306" bIns="45153">
            <a:spAutoFit/>
          </a:bodyPr>
          <a:lstStyle/>
          <a:p>
            <a:pPr>
              <a:defRPr/>
            </a:pPr>
            <a:r>
              <a:rPr lang="ru-RU" altLang="zh-TW" sz="1400" b="1" dirty="0">
                <a:solidFill>
                  <a:schemeClr val="tx2"/>
                </a:solidFill>
              </a:rPr>
              <a:t>Особенности</a:t>
            </a:r>
            <a:r>
              <a:rPr lang="en-US" altLang="zh-TW" sz="1400" b="1" dirty="0">
                <a:solidFill>
                  <a:schemeClr val="tx2"/>
                </a:solidFill>
              </a:rPr>
              <a:t>: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ru-RU" altLang="zh-TW" sz="1400" dirty="0">
                <a:solidFill>
                  <a:schemeClr val="tx2"/>
                </a:solidFill>
              </a:rPr>
              <a:t>Металлический корпус с пластиковой передней панелью - Компактный, тонкий и прочный</a:t>
            </a:r>
            <a:endParaRPr lang="en-US" altLang="zh-TW" sz="1400" dirty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ru-RU" altLang="zh-TW" sz="1400" dirty="0">
                <a:solidFill>
                  <a:schemeClr val="tx2"/>
                </a:solidFill>
              </a:rPr>
              <a:t>5-ти проводной сенсорный экран</a:t>
            </a:r>
            <a:endParaRPr lang="en-US" altLang="zh-TW" sz="1400" dirty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altLang="zh-TW" sz="1400" dirty="0">
                <a:solidFill>
                  <a:schemeClr val="tx2"/>
                </a:solidFill>
              </a:rPr>
              <a:t>Intel® </a:t>
            </a:r>
            <a:r>
              <a:rPr lang="en-US" altLang="zh-TW" sz="1400" dirty="0" err="1">
                <a:solidFill>
                  <a:schemeClr val="tx2"/>
                </a:solidFill>
              </a:rPr>
              <a:t>Atom</a:t>
            </a:r>
            <a:r>
              <a:rPr lang="en-US" altLang="zh-TW" sz="1400" baseline="30000" dirty="0" err="1">
                <a:solidFill>
                  <a:schemeClr val="tx2"/>
                </a:solidFill>
              </a:rPr>
              <a:t>TM</a:t>
            </a:r>
            <a:r>
              <a:rPr lang="en-US" altLang="zh-TW" sz="1400" dirty="0">
                <a:solidFill>
                  <a:schemeClr val="tx2"/>
                </a:solidFill>
              </a:rPr>
              <a:t> D2550 </a:t>
            </a:r>
            <a:r>
              <a:rPr lang="ru-RU" altLang="zh-TW" sz="1400" dirty="0">
                <a:solidFill>
                  <a:schemeClr val="tx2"/>
                </a:solidFill>
              </a:rPr>
              <a:t>+</a:t>
            </a:r>
            <a:r>
              <a:rPr lang="en-US" altLang="zh-TW" sz="1400" dirty="0">
                <a:solidFill>
                  <a:schemeClr val="tx2"/>
                </a:solidFill>
              </a:rPr>
              <a:t> NM10; DDR3 </a:t>
            </a:r>
            <a:r>
              <a:rPr lang="ru-RU" altLang="zh-TW" sz="1400" dirty="0">
                <a:solidFill>
                  <a:schemeClr val="tx2"/>
                </a:solidFill>
              </a:rPr>
              <a:t>до</a:t>
            </a:r>
            <a:r>
              <a:rPr lang="en-US" altLang="zh-TW" sz="1400" dirty="0">
                <a:solidFill>
                  <a:schemeClr val="tx2"/>
                </a:solidFill>
              </a:rPr>
              <a:t> 4</a:t>
            </a:r>
            <a:r>
              <a:rPr lang="ru-RU" altLang="zh-TW" sz="1400" dirty="0">
                <a:solidFill>
                  <a:schemeClr val="tx2"/>
                </a:solidFill>
              </a:rPr>
              <a:t>Гб</a:t>
            </a:r>
            <a:endParaRPr lang="en-US" altLang="zh-TW" sz="1400" dirty="0">
              <a:solidFill>
                <a:schemeClr val="tx2"/>
              </a:solidFill>
            </a:endParaRPr>
          </a:p>
          <a:p>
            <a:pPr marL="342900" lvl="1" indent="-342900">
              <a:buFont typeface="Arial" charset="0"/>
              <a:buChar char="•"/>
              <a:defRPr/>
            </a:pPr>
            <a:r>
              <a:rPr lang="ru-RU" altLang="zh-TW" sz="1400" dirty="0">
                <a:solidFill>
                  <a:schemeClr val="tx2"/>
                </a:solidFill>
              </a:rPr>
              <a:t>Монтаж: Панель</a:t>
            </a:r>
            <a:r>
              <a:rPr lang="en-US" altLang="zh-TW" sz="1400" dirty="0">
                <a:solidFill>
                  <a:schemeClr val="tx2"/>
                </a:solidFill>
              </a:rPr>
              <a:t>, </a:t>
            </a:r>
            <a:r>
              <a:rPr lang="ru-RU" altLang="zh-TW" sz="1400" dirty="0">
                <a:solidFill>
                  <a:schemeClr val="tx2"/>
                </a:solidFill>
              </a:rPr>
              <a:t>Подставка</a:t>
            </a:r>
            <a:r>
              <a:rPr lang="en-US" altLang="zh-TW" sz="1400" dirty="0">
                <a:solidFill>
                  <a:schemeClr val="tx2"/>
                </a:solidFill>
              </a:rPr>
              <a:t>, VESA</a:t>
            </a:r>
            <a:r>
              <a:rPr lang="ru-RU" altLang="zh-TW" sz="1400" dirty="0">
                <a:solidFill>
                  <a:schemeClr val="tx2"/>
                </a:solidFill>
              </a:rPr>
              <a:t> 100х100</a:t>
            </a:r>
            <a:endParaRPr lang="en-US" altLang="zh-TW" sz="1400" dirty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ru-RU" altLang="zh-TW" sz="1400" dirty="0">
                <a:solidFill>
                  <a:schemeClr val="tx2"/>
                </a:solidFill>
              </a:rPr>
              <a:t>Широкий диапазон входного напряжения </a:t>
            </a:r>
            <a:r>
              <a:rPr lang="en-US" altLang="zh-TW" sz="1400" dirty="0">
                <a:solidFill>
                  <a:schemeClr val="tx2"/>
                </a:solidFill>
              </a:rPr>
              <a:t>12</a:t>
            </a:r>
            <a:r>
              <a:rPr lang="ru-RU" altLang="zh-TW" sz="1400" dirty="0">
                <a:solidFill>
                  <a:schemeClr val="tx2"/>
                </a:solidFill>
              </a:rPr>
              <a:t>В</a:t>
            </a:r>
            <a:r>
              <a:rPr lang="en-US" altLang="zh-TW" sz="1400" dirty="0">
                <a:solidFill>
                  <a:schemeClr val="tx2"/>
                </a:solidFill>
              </a:rPr>
              <a:t>~ 30</a:t>
            </a:r>
            <a:r>
              <a:rPr lang="ru-RU" altLang="zh-TW" sz="1400" dirty="0">
                <a:solidFill>
                  <a:schemeClr val="tx2"/>
                </a:solidFill>
              </a:rPr>
              <a:t>В</a:t>
            </a:r>
            <a:r>
              <a:rPr lang="en-US" altLang="zh-TW" sz="1400" dirty="0">
                <a:solidFill>
                  <a:schemeClr val="tx2"/>
                </a:solidFill>
              </a:rPr>
              <a:t> DC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altLang="zh-TW" sz="1400" b="1" dirty="0" smtClean="0">
                <a:solidFill>
                  <a:schemeClr val="tx2"/>
                </a:solidFill>
              </a:rPr>
              <a:t>19</a:t>
            </a:r>
            <a:r>
              <a:rPr lang="en-US" altLang="zh-TW" sz="1400" b="1" dirty="0">
                <a:solidFill>
                  <a:schemeClr val="tx2"/>
                </a:solidFill>
              </a:rPr>
              <a:t>”</a:t>
            </a:r>
            <a:r>
              <a:rPr lang="en-US" altLang="zh-TW" sz="1400" dirty="0">
                <a:solidFill>
                  <a:schemeClr val="tx2"/>
                </a:solidFill>
              </a:rPr>
              <a:t>  4:3 SXGA 1280x1024; LED; </a:t>
            </a:r>
            <a:r>
              <a:rPr lang="ru-RU" sz="1400" dirty="0">
                <a:solidFill>
                  <a:schemeClr val="tx2"/>
                </a:solidFill>
                <a:ea typeface="新細明體" pitchFamily="18" charset="-120"/>
              </a:rPr>
              <a:t>LCD панель А класса</a:t>
            </a:r>
            <a:endParaRPr lang="en-US" altLang="zh-TW" sz="1400" dirty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altLang="zh-TW" sz="1400" dirty="0">
                <a:solidFill>
                  <a:schemeClr val="tx2"/>
                </a:solidFill>
              </a:rPr>
              <a:t>-5°C </a:t>
            </a:r>
            <a:r>
              <a:rPr lang="ru-RU" altLang="zh-TW" sz="1400" dirty="0">
                <a:solidFill>
                  <a:schemeClr val="tx2"/>
                </a:solidFill>
              </a:rPr>
              <a:t>..</a:t>
            </a:r>
            <a:r>
              <a:rPr lang="en-US" altLang="zh-TW" sz="1400" dirty="0">
                <a:solidFill>
                  <a:schemeClr val="tx2"/>
                </a:solidFill>
              </a:rPr>
              <a:t> 50°C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ru-RU" altLang="zh-TW" sz="1400" dirty="0">
                <a:solidFill>
                  <a:schemeClr val="tx2"/>
                </a:solidFill>
              </a:rPr>
              <a:t>Передний</a:t>
            </a:r>
            <a:r>
              <a:rPr lang="en-US" altLang="zh-TW" sz="1400" dirty="0">
                <a:solidFill>
                  <a:schemeClr val="tx2"/>
                </a:solidFill>
              </a:rPr>
              <a:t> LED </a:t>
            </a:r>
            <a:r>
              <a:rPr lang="ru-RU" altLang="zh-TW" sz="1400" dirty="0">
                <a:solidFill>
                  <a:schemeClr val="tx2"/>
                </a:solidFill>
              </a:rPr>
              <a:t>индикатор</a:t>
            </a:r>
            <a:endParaRPr lang="en-US" altLang="zh-TW" sz="1400" dirty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ru-RU" altLang="zh-TW" sz="1400" dirty="0">
                <a:solidFill>
                  <a:schemeClr val="tx2"/>
                </a:solidFill>
              </a:rPr>
              <a:t>Крепеж для блока питания</a:t>
            </a:r>
            <a:r>
              <a:rPr lang="en-US" altLang="zh-TW" sz="1400" dirty="0">
                <a:solidFill>
                  <a:schemeClr val="tx2"/>
                </a:solidFill>
              </a:rPr>
              <a:t> </a:t>
            </a:r>
            <a:r>
              <a:rPr lang="en-US" altLang="zh-TW" sz="14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ru-RU" altLang="zh-TW" sz="1400" dirty="0" smtClean="0">
                <a:solidFill>
                  <a:schemeClr val="bg1">
                    <a:lumMod val="50000"/>
                  </a:schemeClr>
                </a:solidFill>
              </a:rPr>
              <a:t>опция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</a:rPr>
              <a:t> - APPC1730T/APPC1731T)</a:t>
            </a:r>
            <a:endParaRPr lang="en-US" altLang="zh-TW" sz="14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altLang="zh-TW" sz="1400" b="1" dirty="0">
                <a:solidFill>
                  <a:schemeClr val="tx2"/>
                </a:solidFill>
              </a:rPr>
              <a:t>17”</a:t>
            </a:r>
            <a:r>
              <a:rPr lang="en-US" altLang="zh-TW" sz="1400" dirty="0">
                <a:solidFill>
                  <a:schemeClr val="tx2"/>
                </a:solidFill>
              </a:rPr>
              <a:t>  4:3 SXGA 1280x1024; CCFL; </a:t>
            </a:r>
            <a:r>
              <a:rPr lang="ru-RU" sz="1400" dirty="0">
                <a:solidFill>
                  <a:schemeClr val="tx2"/>
                </a:solidFill>
                <a:ea typeface="新細明體" pitchFamily="18" charset="-120"/>
              </a:rPr>
              <a:t>LCD панель А класса</a:t>
            </a:r>
            <a:endParaRPr lang="en-US" altLang="zh-TW" sz="1400" dirty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altLang="zh-TW" sz="1400" dirty="0">
                <a:solidFill>
                  <a:schemeClr val="tx2"/>
                </a:solidFill>
              </a:rPr>
              <a:t>-5°C </a:t>
            </a:r>
            <a:r>
              <a:rPr lang="ru-RU" altLang="zh-TW" sz="1400" dirty="0">
                <a:solidFill>
                  <a:schemeClr val="tx2"/>
                </a:solidFill>
              </a:rPr>
              <a:t>..</a:t>
            </a:r>
            <a:r>
              <a:rPr lang="en-US" altLang="zh-TW" sz="1400" dirty="0">
                <a:solidFill>
                  <a:schemeClr val="tx2"/>
                </a:solidFill>
              </a:rPr>
              <a:t> </a:t>
            </a:r>
            <a:r>
              <a:rPr lang="en-US" altLang="zh-TW" sz="1400" dirty="0" smtClean="0">
                <a:solidFill>
                  <a:schemeClr val="tx2"/>
                </a:solidFill>
              </a:rPr>
              <a:t>50°C 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</a:rPr>
              <a:t>(APPC1530T/APPC1531T)</a:t>
            </a:r>
            <a:endParaRPr lang="en-US" altLang="zh-TW" sz="14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altLang="zh-TW" sz="1400" b="1" dirty="0">
                <a:solidFill>
                  <a:schemeClr val="tx2"/>
                </a:solidFill>
              </a:rPr>
              <a:t>15”</a:t>
            </a:r>
            <a:r>
              <a:rPr lang="en-US" altLang="zh-TW" sz="1400" dirty="0">
                <a:solidFill>
                  <a:schemeClr val="tx2"/>
                </a:solidFill>
              </a:rPr>
              <a:t>  4:3 XGA 1024x768; LED; </a:t>
            </a:r>
            <a:r>
              <a:rPr lang="ru-RU" sz="1400" dirty="0">
                <a:solidFill>
                  <a:schemeClr val="tx2"/>
                </a:solidFill>
                <a:ea typeface="新細明體" pitchFamily="18" charset="-120"/>
              </a:rPr>
              <a:t>LCD панель А класса</a:t>
            </a:r>
            <a:endParaRPr lang="en-US" altLang="zh-TW" sz="1400" dirty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altLang="zh-TW" sz="1400" dirty="0">
                <a:solidFill>
                  <a:schemeClr val="tx2"/>
                </a:solidFill>
              </a:rPr>
              <a:t>-5°C </a:t>
            </a:r>
            <a:r>
              <a:rPr lang="ru-RU" altLang="zh-TW" sz="1400" dirty="0">
                <a:solidFill>
                  <a:schemeClr val="tx2"/>
                </a:solidFill>
              </a:rPr>
              <a:t>..</a:t>
            </a:r>
            <a:r>
              <a:rPr lang="en-US" altLang="zh-TW" sz="1400" dirty="0">
                <a:solidFill>
                  <a:schemeClr val="tx2"/>
                </a:solidFill>
              </a:rPr>
              <a:t> 60°C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ru-RU" altLang="zh-TW" sz="1400" dirty="0">
                <a:solidFill>
                  <a:schemeClr val="tx2"/>
                </a:solidFill>
              </a:rPr>
              <a:t>Передний</a:t>
            </a:r>
            <a:r>
              <a:rPr lang="en-US" altLang="zh-TW" sz="1400" dirty="0">
                <a:solidFill>
                  <a:schemeClr val="tx2"/>
                </a:solidFill>
              </a:rPr>
              <a:t> LED </a:t>
            </a:r>
            <a:r>
              <a:rPr lang="ru-RU" altLang="zh-TW" sz="1400" dirty="0" smtClean="0">
                <a:solidFill>
                  <a:schemeClr val="tx2"/>
                </a:solidFill>
              </a:rPr>
              <a:t>индикатор</a:t>
            </a:r>
            <a:r>
              <a:rPr lang="en-US" altLang="zh-TW" sz="1400" dirty="0" smtClean="0">
                <a:solidFill>
                  <a:schemeClr val="tx2"/>
                </a:solidFill>
              </a:rPr>
              <a:t> 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</a:rPr>
              <a:t>(APPC1230T/APPC1231T)</a:t>
            </a:r>
            <a:endParaRPr lang="en-US" altLang="zh-TW" sz="14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altLang="zh-TW" sz="1400" b="1" dirty="0">
                <a:solidFill>
                  <a:schemeClr val="tx2"/>
                </a:solidFill>
              </a:rPr>
              <a:t>12.1”</a:t>
            </a:r>
            <a:r>
              <a:rPr lang="en-US" altLang="zh-TW" sz="1400" dirty="0">
                <a:solidFill>
                  <a:schemeClr val="tx2"/>
                </a:solidFill>
              </a:rPr>
              <a:t>  4:3 SVGA 800x600; LED; </a:t>
            </a:r>
            <a:r>
              <a:rPr lang="ru-RU" sz="1400" dirty="0">
                <a:solidFill>
                  <a:schemeClr val="tx2"/>
                </a:solidFill>
                <a:ea typeface="新細明體" pitchFamily="18" charset="-120"/>
              </a:rPr>
              <a:t>LCD панель А класса</a:t>
            </a:r>
            <a:endParaRPr lang="en-US" altLang="zh-TW" sz="1400" dirty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altLang="zh-TW" sz="1400" dirty="0">
                <a:solidFill>
                  <a:schemeClr val="tx2"/>
                </a:solidFill>
              </a:rPr>
              <a:t>-5°C </a:t>
            </a:r>
            <a:r>
              <a:rPr lang="ru-RU" altLang="zh-TW" sz="1400" dirty="0">
                <a:solidFill>
                  <a:schemeClr val="tx2"/>
                </a:solidFill>
              </a:rPr>
              <a:t>..</a:t>
            </a:r>
            <a:r>
              <a:rPr lang="en-US" altLang="zh-TW" sz="1400" dirty="0">
                <a:solidFill>
                  <a:schemeClr val="tx2"/>
                </a:solidFill>
              </a:rPr>
              <a:t> 60°C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ru-RU" altLang="zh-TW" sz="1400" dirty="0">
                <a:solidFill>
                  <a:schemeClr val="tx2"/>
                </a:solidFill>
              </a:rPr>
              <a:t>Передний</a:t>
            </a:r>
            <a:r>
              <a:rPr lang="en-US" altLang="zh-TW" sz="1400" dirty="0">
                <a:solidFill>
                  <a:schemeClr val="tx2"/>
                </a:solidFill>
              </a:rPr>
              <a:t> LED </a:t>
            </a:r>
            <a:r>
              <a:rPr lang="ru-RU" altLang="zh-TW" sz="1400" dirty="0" smtClean="0">
                <a:solidFill>
                  <a:schemeClr val="tx2"/>
                </a:solidFill>
              </a:rPr>
              <a:t>индикатор</a:t>
            </a:r>
            <a:r>
              <a:rPr lang="en-US" altLang="zh-TW" sz="1400" dirty="0" smtClean="0">
                <a:solidFill>
                  <a:schemeClr val="tx2"/>
                </a:solidFill>
              </a:rPr>
              <a:t> 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</a:rPr>
              <a:t>(APPC 1235T)</a:t>
            </a:r>
            <a:endParaRPr lang="en-US" altLang="zh-TW" sz="14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altLang="zh-TW" sz="1400" b="1" dirty="0">
                <a:solidFill>
                  <a:schemeClr val="tx2"/>
                </a:solidFill>
              </a:rPr>
              <a:t>12.1”</a:t>
            </a:r>
            <a:r>
              <a:rPr lang="en-US" altLang="zh-TW" sz="1400" dirty="0">
                <a:solidFill>
                  <a:schemeClr val="tx2"/>
                </a:solidFill>
              </a:rPr>
              <a:t> 4:3 XGA 1024x768; LED; </a:t>
            </a:r>
            <a:r>
              <a:rPr lang="ru-RU" sz="1400" dirty="0">
                <a:solidFill>
                  <a:schemeClr val="tx2"/>
                </a:solidFill>
                <a:ea typeface="新細明體" pitchFamily="18" charset="-120"/>
              </a:rPr>
              <a:t>LCD панель А класса</a:t>
            </a:r>
            <a:endParaRPr lang="zh-TW" altLang="en-US" sz="1400" dirty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  <a:defRPr/>
            </a:pPr>
            <a:r>
              <a:rPr lang="en-US" altLang="zh-TW" sz="1400" dirty="0">
                <a:solidFill>
                  <a:schemeClr val="tx2"/>
                </a:solidFill>
              </a:rPr>
              <a:t>-5°C </a:t>
            </a:r>
            <a:r>
              <a:rPr lang="ru-RU" altLang="zh-TW" sz="1400" dirty="0">
                <a:solidFill>
                  <a:schemeClr val="tx2"/>
                </a:solidFill>
              </a:rPr>
              <a:t>..</a:t>
            </a:r>
            <a:r>
              <a:rPr lang="en-US" altLang="zh-TW" sz="1400" dirty="0">
                <a:solidFill>
                  <a:schemeClr val="tx2"/>
                </a:solidFill>
              </a:rPr>
              <a:t> 60°C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ru-RU" altLang="zh-TW" sz="1400" dirty="0">
                <a:solidFill>
                  <a:schemeClr val="tx2"/>
                </a:solidFill>
              </a:rPr>
              <a:t>Передний</a:t>
            </a:r>
            <a:r>
              <a:rPr lang="en-US" altLang="zh-TW" sz="1400" dirty="0">
                <a:solidFill>
                  <a:schemeClr val="tx2"/>
                </a:solidFill>
              </a:rPr>
              <a:t> LED </a:t>
            </a:r>
            <a:r>
              <a:rPr lang="ru-RU" altLang="zh-TW" sz="1400" dirty="0">
                <a:solidFill>
                  <a:schemeClr val="tx2"/>
                </a:solidFill>
              </a:rPr>
              <a:t>индикатор</a:t>
            </a:r>
            <a:endParaRPr lang="zh-TW" altLang="en-US" sz="1400" dirty="0">
              <a:solidFill>
                <a:schemeClr val="tx2"/>
              </a:solidFill>
            </a:endParaRPr>
          </a:p>
        </p:txBody>
      </p:sp>
      <p:pic>
        <p:nvPicPr>
          <p:cNvPr id="10" name="Picture 2" descr="C:\Users\User\Desktop\1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701788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8241" y="576060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sz="2000" b="1" dirty="0" smtClean="0">
                <a:solidFill>
                  <a:srgbClr val="FF0000"/>
                </a:solidFill>
                <a:ea typeface="新細明體" pitchFamily="18" charset="-120"/>
              </a:rPr>
              <a:t>APPC 1930T </a:t>
            </a:r>
            <a:r>
              <a:rPr lang="en-US" sz="2000" b="1" dirty="0" smtClean="0">
                <a:solidFill>
                  <a:srgbClr val="FF0000"/>
                </a:solidFill>
                <a:ea typeface="新細明體" pitchFamily="18" charset="-120"/>
              </a:rPr>
              <a:t>/ </a:t>
            </a:r>
            <a:r>
              <a:rPr lang="ru-RU" sz="2000" b="1" dirty="0" smtClean="0">
                <a:solidFill>
                  <a:srgbClr val="FF0000"/>
                </a:solidFill>
                <a:ea typeface="新細明體" pitchFamily="18" charset="-120"/>
              </a:rPr>
              <a:t>APPC 1931T - особенности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7147" y="4589157"/>
            <a:ext cx="676800" cy="6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891" y="1018711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1313" indent="-339725"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 smtClean="0">
                <a:solidFill>
                  <a:srgbClr val="000000"/>
                </a:solidFill>
                <a:ea typeface="新細明體" pitchFamily="18" charset="-120"/>
              </a:rPr>
              <a:t>Металлический корпус с пластиковой передней панелью </a:t>
            </a:r>
          </a:p>
          <a:p>
            <a:pPr marL="341313" indent="-339725"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 smtClean="0">
                <a:solidFill>
                  <a:srgbClr val="000000"/>
                </a:solidFill>
                <a:ea typeface="新細明體" pitchFamily="18" charset="-120"/>
              </a:rPr>
              <a:t>Компактный, тонкий и прочный</a:t>
            </a:r>
          </a:p>
          <a:p>
            <a:pPr marL="341313" indent="-339725"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 smtClean="0">
                <a:solidFill>
                  <a:srgbClr val="0000CC"/>
                </a:solidFill>
                <a:ea typeface="新細明體" pitchFamily="18" charset="-120"/>
              </a:rPr>
              <a:t>19”</a:t>
            </a:r>
            <a:r>
              <a:rPr lang="ru-RU" dirty="0" smtClean="0">
                <a:solidFill>
                  <a:srgbClr val="000000"/>
                </a:solidFill>
                <a:ea typeface="新細明體" pitchFamily="18" charset="-120"/>
              </a:rPr>
              <a:t>  </a:t>
            </a:r>
            <a:r>
              <a:rPr lang="ru-RU" dirty="0" smtClean="0">
                <a:solidFill>
                  <a:srgbClr val="0000CC"/>
                </a:solidFill>
                <a:ea typeface="新細明體" pitchFamily="18" charset="-120"/>
              </a:rPr>
              <a:t>4:3</a:t>
            </a:r>
            <a:r>
              <a:rPr lang="ru-RU" dirty="0" smtClean="0">
                <a:solidFill>
                  <a:srgbClr val="000000"/>
                </a:solidFill>
                <a:ea typeface="新細明體" pitchFamily="18" charset="-120"/>
              </a:rPr>
              <a:t> SXGA 1280x1024; </a:t>
            </a:r>
            <a:r>
              <a:rPr lang="ru-RU" dirty="0" smtClean="0">
                <a:solidFill>
                  <a:srgbClr val="0000CC"/>
                </a:solidFill>
                <a:ea typeface="新細明體" pitchFamily="18" charset="-120"/>
              </a:rPr>
              <a:t>LED</a:t>
            </a:r>
            <a:r>
              <a:rPr lang="ru-RU" dirty="0" smtClean="0">
                <a:solidFill>
                  <a:srgbClr val="000000"/>
                </a:solidFill>
                <a:ea typeface="新細明體" pitchFamily="18" charset="-120"/>
              </a:rPr>
              <a:t>; </a:t>
            </a:r>
          </a:p>
          <a:p>
            <a:pPr marL="341313" indent="-339725"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 smtClean="0">
                <a:solidFill>
                  <a:srgbClr val="0000CC"/>
                </a:solidFill>
                <a:ea typeface="新細明體" pitchFamily="18" charset="-120"/>
              </a:rPr>
              <a:t>LCD панель А класса</a:t>
            </a:r>
          </a:p>
          <a:p>
            <a:pPr marL="341313" indent="-339725"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 smtClean="0">
                <a:solidFill>
                  <a:srgbClr val="000000"/>
                </a:solidFill>
                <a:ea typeface="新細明體" pitchFamily="18" charset="-120"/>
              </a:rPr>
              <a:t>5-ти проводной сенсорный экран</a:t>
            </a:r>
          </a:p>
          <a:p>
            <a:pPr marL="341313" indent="-339725"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 err="1" smtClean="0">
                <a:solidFill>
                  <a:srgbClr val="000000"/>
                </a:solidFill>
                <a:ea typeface="新細明體" pitchFamily="18" charset="-120"/>
              </a:rPr>
              <a:t>Intel</a:t>
            </a:r>
            <a:r>
              <a:rPr lang="ru-RU" dirty="0" smtClean="0">
                <a:solidFill>
                  <a:srgbClr val="000000"/>
                </a:solidFill>
                <a:ea typeface="新細明體" pitchFamily="18" charset="-120"/>
              </a:rPr>
              <a:t>® </a:t>
            </a:r>
            <a:r>
              <a:rPr lang="ru-RU" dirty="0" err="1" smtClean="0">
                <a:solidFill>
                  <a:srgbClr val="000000"/>
                </a:solidFill>
                <a:ea typeface="新細明體" pitchFamily="18" charset="-120"/>
              </a:rPr>
              <a:t>Atom</a:t>
            </a:r>
            <a:r>
              <a:rPr lang="ru-RU" dirty="0" smtClean="0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dirty="0" smtClean="0">
                <a:solidFill>
                  <a:srgbClr val="0000CC"/>
                </a:solidFill>
                <a:ea typeface="新細明體" pitchFamily="18" charset="-120"/>
              </a:rPr>
              <a:t>D2550 + NM10; </a:t>
            </a:r>
          </a:p>
          <a:p>
            <a:pPr marL="341313" indent="-339725"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 smtClean="0">
                <a:solidFill>
                  <a:srgbClr val="000000"/>
                </a:solidFill>
                <a:ea typeface="新細明體" pitchFamily="18" charset="-120"/>
              </a:rPr>
              <a:t>DDR3 </a:t>
            </a:r>
            <a:r>
              <a:rPr lang="ru-RU" dirty="0" smtClean="0">
                <a:solidFill>
                  <a:srgbClr val="0000CC"/>
                </a:solidFill>
                <a:ea typeface="新細明體" pitchFamily="18" charset="-120"/>
              </a:rPr>
              <a:t>до 4Гб</a:t>
            </a:r>
          </a:p>
          <a:p>
            <a:pPr marL="341313" indent="-339725"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 smtClean="0">
                <a:solidFill>
                  <a:srgbClr val="0000CC"/>
                </a:solidFill>
                <a:ea typeface="新細明體" pitchFamily="18" charset="-120"/>
              </a:rPr>
              <a:t> -5°C </a:t>
            </a:r>
            <a:r>
              <a:rPr lang="ru-RU" dirty="0" err="1" smtClean="0">
                <a:solidFill>
                  <a:srgbClr val="0000CC"/>
                </a:solidFill>
                <a:ea typeface="新細明體" pitchFamily="18" charset="-120"/>
              </a:rPr>
              <a:t>to</a:t>
            </a:r>
            <a:r>
              <a:rPr lang="ru-RU" dirty="0" smtClean="0">
                <a:solidFill>
                  <a:srgbClr val="0000CC"/>
                </a:solidFill>
                <a:ea typeface="新細明體" pitchFamily="18" charset="-120"/>
              </a:rPr>
              <a:t> 55°C</a:t>
            </a:r>
          </a:p>
          <a:p>
            <a:pPr marL="341313" indent="-339725"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 smtClean="0">
                <a:solidFill>
                  <a:srgbClr val="0000CC"/>
                </a:solidFill>
                <a:ea typeface="新細明體" pitchFamily="18" charset="-120"/>
              </a:rPr>
              <a:t>DIO; слот </a:t>
            </a:r>
            <a:r>
              <a:rPr lang="ru-RU" dirty="0" err="1" smtClean="0">
                <a:solidFill>
                  <a:srgbClr val="0000CC"/>
                </a:solidFill>
                <a:ea typeface="新細明體" pitchFamily="18" charset="-120"/>
              </a:rPr>
              <a:t>Cfast</a:t>
            </a:r>
            <a:endParaRPr lang="ru-RU" dirty="0" smtClean="0">
              <a:solidFill>
                <a:srgbClr val="0000CC"/>
              </a:solidFill>
              <a:ea typeface="新細明體" pitchFamily="18" charset="-120"/>
            </a:endParaRPr>
          </a:p>
          <a:p>
            <a:pPr marL="341313" indent="-339725"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 smtClean="0">
                <a:solidFill>
                  <a:srgbClr val="0000CC"/>
                </a:solidFill>
                <a:ea typeface="新細明體" pitchFamily="18" charset="-120"/>
              </a:rPr>
              <a:t>Передний LED индикатор</a:t>
            </a:r>
          </a:p>
          <a:p>
            <a:pPr marL="341313" indent="-339725"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 smtClean="0">
                <a:solidFill>
                  <a:srgbClr val="0000CC"/>
                </a:solidFill>
                <a:ea typeface="新細明體" pitchFamily="18" charset="-120"/>
              </a:rPr>
              <a:t>Управление подсветкой</a:t>
            </a:r>
          </a:p>
          <a:p>
            <a:pPr marL="341313" indent="-339725"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 smtClean="0">
                <a:solidFill>
                  <a:srgbClr val="000000"/>
                </a:solidFill>
                <a:ea typeface="新細明體" pitchFamily="18" charset="-120"/>
              </a:rPr>
              <a:t>Безвентиляторный</a:t>
            </a:r>
          </a:p>
          <a:p>
            <a:pPr marL="341313" indent="-339725"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 smtClean="0">
                <a:solidFill>
                  <a:srgbClr val="0000CC"/>
                </a:solidFill>
                <a:ea typeface="新細明體" pitchFamily="18" charset="-120"/>
              </a:rPr>
              <a:t>IP 65 по передней панели</a:t>
            </a:r>
          </a:p>
          <a:p>
            <a:pPr marL="341313" indent="-339725"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 smtClean="0">
                <a:solidFill>
                  <a:srgbClr val="000000"/>
                </a:solidFill>
                <a:ea typeface="新細明體" pitchFamily="18" charset="-120"/>
              </a:rPr>
              <a:t>Легкая установка HDD</a:t>
            </a:r>
          </a:p>
          <a:p>
            <a:pPr marL="341313" indent="-339725"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 smtClean="0">
                <a:solidFill>
                  <a:srgbClr val="0000CC"/>
                </a:solidFill>
                <a:ea typeface="新細明體" pitchFamily="18" charset="-120"/>
              </a:rPr>
              <a:t>PS/2 KB</a:t>
            </a:r>
            <a:r>
              <a:rPr lang="en-US" dirty="0" smtClean="0">
                <a:solidFill>
                  <a:srgbClr val="0000CC"/>
                </a:solidFill>
                <a:ea typeface="新細明體" pitchFamily="18" charset="-120"/>
              </a:rPr>
              <a:t>/</a:t>
            </a:r>
            <a:r>
              <a:rPr lang="ru-RU" dirty="0" smtClean="0">
                <a:solidFill>
                  <a:srgbClr val="0000CC"/>
                </a:solidFill>
                <a:ea typeface="新細明體" pitchFamily="18" charset="-120"/>
              </a:rPr>
              <a:t>MS </a:t>
            </a:r>
            <a:endParaRPr lang="ru-RU" dirty="0">
              <a:solidFill>
                <a:srgbClr val="0000CC"/>
              </a:solidFill>
              <a:ea typeface="新細明體" pitchFamily="18" charset="-12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376863" y="974724"/>
            <a:ext cx="1728787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0000"/>
                </a:solidFill>
                <a:ea typeface="新細明體" pitchFamily="18" charset="-120"/>
              </a:rPr>
              <a:t>Внешний вид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05625" y="2125662"/>
            <a:ext cx="2238375" cy="184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21113" y="4125912"/>
            <a:ext cx="2352675" cy="752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6350" y="2146299"/>
            <a:ext cx="2338388" cy="1908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7291388" y="2317749"/>
            <a:ext cx="952500" cy="960438"/>
          </a:xfrm>
          <a:prstGeom prst="ellipse">
            <a:avLst/>
          </a:prstGeom>
          <a:noFill/>
          <a:ln w="3816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72438" y="4054474"/>
            <a:ext cx="877887" cy="928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" name="Oval 10"/>
          <p:cNvSpPr>
            <a:spLocks noChangeArrowheads="1"/>
          </p:cNvSpPr>
          <p:nvPr/>
        </p:nvSpPr>
        <p:spPr bwMode="auto">
          <a:xfrm>
            <a:off x="3916363" y="4695824"/>
            <a:ext cx="201612" cy="127000"/>
          </a:xfrm>
          <a:prstGeom prst="ellipse">
            <a:avLst/>
          </a:prstGeom>
          <a:noFill/>
          <a:ln w="3816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H="1">
            <a:off x="3095625" y="4748211"/>
            <a:ext cx="795338" cy="656701"/>
          </a:xfrm>
          <a:prstGeom prst="line">
            <a:avLst/>
          </a:prstGeom>
          <a:noFill/>
          <a:ln w="2844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6529388" y="1331912"/>
            <a:ext cx="2562225" cy="736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  <a:ea typeface="新細明體" pitchFamily="18" charset="-12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ea typeface="新細明體" pitchFamily="18" charset="-120"/>
              </a:rPr>
              <a:t>Монтаж </a:t>
            </a:r>
            <a:r>
              <a:rPr lang="ru-RU" sz="1200" u="sng">
                <a:solidFill>
                  <a:srgbClr val="FF0000"/>
                </a:solidFill>
                <a:ea typeface="新細明體" pitchFamily="18" charset="-120"/>
              </a:rPr>
              <a:t>Панель/Стена/Подставка/VESA</a:t>
            </a: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>
            <a:off x="7497763" y="3270249"/>
            <a:ext cx="274637" cy="1490663"/>
          </a:xfrm>
          <a:prstGeom prst="line">
            <a:avLst/>
          </a:prstGeom>
          <a:noFill/>
          <a:ln w="2844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6529388" y="4841874"/>
            <a:ext cx="1425575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ea typeface="新細明體" pitchFamily="18" charset="-120"/>
              </a:rPr>
              <a:t>VESA 100x100мм</a:t>
            </a:r>
          </a:p>
        </p:txBody>
      </p: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1906587" y="5404913"/>
            <a:ext cx="2378075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solidFill>
                  <a:srgbClr val="000000"/>
                </a:solidFill>
                <a:ea typeface="新細明體" pitchFamily="18" charset="-120"/>
              </a:rPr>
              <a:t>Пазы для панельного монтажа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2493168" y="3278187"/>
            <a:ext cx="1509713" cy="323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solidFill>
                  <a:srgbClr val="000000"/>
                </a:solidFill>
                <a:ea typeface="新細明體" pitchFamily="18" charset="-120"/>
              </a:rPr>
              <a:t>Рамка без зазоров</a:t>
            </a:r>
          </a:p>
        </p:txBody>
      </p:sp>
      <p:sp>
        <p:nvSpPr>
          <p:cNvPr id="26" name="Line 17"/>
          <p:cNvSpPr>
            <a:spLocks noChangeShapeType="1"/>
          </p:cNvSpPr>
          <p:nvPr/>
        </p:nvSpPr>
        <p:spPr bwMode="auto">
          <a:xfrm>
            <a:off x="3429000" y="3602037"/>
            <a:ext cx="458788" cy="304801"/>
          </a:xfrm>
          <a:prstGeom prst="line">
            <a:avLst/>
          </a:prstGeom>
          <a:noFill/>
          <a:ln w="2844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27" name="Picture 1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816350" y="1339849"/>
            <a:ext cx="2362200" cy="71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8" name="Picture 1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000500" y="2332037"/>
            <a:ext cx="1955800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" name="Line 20"/>
          <p:cNvSpPr>
            <a:spLocks noChangeShapeType="1"/>
          </p:cNvSpPr>
          <p:nvPr/>
        </p:nvSpPr>
        <p:spPr bwMode="auto">
          <a:xfrm>
            <a:off x="6370638" y="2205037"/>
            <a:ext cx="388937" cy="1587"/>
          </a:xfrm>
          <a:prstGeom prst="line">
            <a:avLst/>
          </a:prstGeom>
          <a:noFill/>
          <a:ln w="1908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" name="Line 21"/>
          <p:cNvSpPr>
            <a:spLocks noChangeShapeType="1"/>
          </p:cNvSpPr>
          <p:nvPr/>
        </p:nvSpPr>
        <p:spPr bwMode="auto">
          <a:xfrm>
            <a:off x="6399213" y="4046537"/>
            <a:ext cx="387350" cy="1587"/>
          </a:xfrm>
          <a:prstGeom prst="line">
            <a:avLst/>
          </a:prstGeom>
          <a:noFill/>
          <a:ln w="1908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" name="Line 22"/>
          <p:cNvSpPr>
            <a:spLocks noChangeShapeType="1"/>
          </p:cNvSpPr>
          <p:nvPr/>
        </p:nvSpPr>
        <p:spPr bwMode="auto">
          <a:xfrm flipV="1">
            <a:off x="6561138" y="2201862"/>
            <a:ext cx="1587" cy="779462"/>
          </a:xfrm>
          <a:prstGeom prst="line">
            <a:avLst/>
          </a:prstGeom>
          <a:noFill/>
          <a:ln w="1908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2" name="Line 23"/>
          <p:cNvSpPr>
            <a:spLocks noChangeShapeType="1"/>
          </p:cNvSpPr>
          <p:nvPr/>
        </p:nvSpPr>
        <p:spPr bwMode="auto">
          <a:xfrm>
            <a:off x="6583363" y="3275012"/>
            <a:ext cx="1587" cy="771525"/>
          </a:xfrm>
          <a:prstGeom prst="line">
            <a:avLst/>
          </a:prstGeom>
          <a:noFill/>
          <a:ln w="1908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3" name="Rectangle 24"/>
          <p:cNvSpPr>
            <a:spLocks noChangeArrowheads="1"/>
          </p:cNvSpPr>
          <p:nvPr/>
        </p:nvSpPr>
        <p:spPr bwMode="auto">
          <a:xfrm>
            <a:off x="6107113" y="2941637"/>
            <a:ext cx="777875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ea typeface="新細明體" pitchFamily="18" charset="-120"/>
              </a:rPr>
              <a:t>379.2мм</a:t>
            </a:r>
          </a:p>
        </p:txBody>
      </p:sp>
      <p:sp>
        <p:nvSpPr>
          <p:cNvPr id="34" name="Line 25"/>
          <p:cNvSpPr>
            <a:spLocks noChangeShapeType="1"/>
          </p:cNvSpPr>
          <p:nvPr/>
        </p:nvSpPr>
        <p:spPr bwMode="auto">
          <a:xfrm>
            <a:off x="3817938" y="5100637"/>
            <a:ext cx="706437" cy="1587"/>
          </a:xfrm>
          <a:prstGeom prst="line">
            <a:avLst/>
          </a:prstGeom>
          <a:noFill/>
          <a:ln w="19080">
            <a:solidFill>
              <a:srgbClr val="FF9933"/>
            </a:solidFill>
            <a:miter lim="800000"/>
            <a:headEnd type="triangle" w="med" len="med"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5" name="Line 26"/>
          <p:cNvSpPr>
            <a:spLocks noChangeShapeType="1"/>
          </p:cNvSpPr>
          <p:nvPr/>
        </p:nvSpPr>
        <p:spPr bwMode="auto">
          <a:xfrm>
            <a:off x="3817938" y="4984749"/>
            <a:ext cx="1587" cy="238125"/>
          </a:xfrm>
          <a:prstGeom prst="line">
            <a:avLst/>
          </a:prstGeom>
          <a:noFill/>
          <a:ln w="19080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6" name="Line 27"/>
          <p:cNvSpPr>
            <a:spLocks noChangeShapeType="1"/>
          </p:cNvSpPr>
          <p:nvPr/>
        </p:nvSpPr>
        <p:spPr bwMode="auto">
          <a:xfrm>
            <a:off x="5468938" y="5102224"/>
            <a:ext cx="706437" cy="1588"/>
          </a:xfrm>
          <a:prstGeom prst="line">
            <a:avLst/>
          </a:prstGeom>
          <a:noFill/>
          <a:ln w="19080">
            <a:solidFill>
              <a:srgbClr val="FF9933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7" name="Line 28"/>
          <p:cNvSpPr>
            <a:spLocks noChangeShapeType="1"/>
          </p:cNvSpPr>
          <p:nvPr/>
        </p:nvSpPr>
        <p:spPr bwMode="auto">
          <a:xfrm flipH="1">
            <a:off x="6173788" y="4984749"/>
            <a:ext cx="7937" cy="238125"/>
          </a:xfrm>
          <a:prstGeom prst="line">
            <a:avLst/>
          </a:prstGeom>
          <a:noFill/>
          <a:ln w="19080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" name="Rectangle 29"/>
          <p:cNvSpPr>
            <a:spLocks noChangeArrowheads="1"/>
          </p:cNvSpPr>
          <p:nvPr/>
        </p:nvSpPr>
        <p:spPr bwMode="auto">
          <a:xfrm>
            <a:off x="4630738" y="4984749"/>
            <a:ext cx="777875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ea typeface="新細明體" pitchFamily="18" charset="-120"/>
              </a:rPr>
              <a:t>457.6мм</a:t>
            </a:r>
          </a:p>
        </p:txBody>
      </p:sp>
      <p:sp>
        <p:nvSpPr>
          <p:cNvPr id="39" name="Line 30"/>
          <p:cNvSpPr>
            <a:spLocks noChangeShapeType="1"/>
          </p:cNvSpPr>
          <p:nvPr/>
        </p:nvSpPr>
        <p:spPr bwMode="auto">
          <a:xfrm flipH="1">
            <a:off x="6583363" y="4808537"/>
            <a:ext cx="7937" cy="238125"/>
          </a:xfrm>
          <a:prstGeom prst="line">
            <a:avLst/>
          </a:prstGeom>
          <a:noFill/>
          <a:ln w="19080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" name="Line 31"/>
          <p:cNvSpPr>
            <a:spLocks noChangeShapeType="1"/>
          </p:cNvSpPr>
          <p:nvPr/>
        </p:nvSpPr>
        <p:spPr bwMode="auto">
          <a:xfrm flipH="1">
            <a:off x="6580188" y="4117974"/>
            <a:ext cx="7937" cy="238125"/>
          </a:xfrm>
          <a:prstGeom prst="line">
            <a:avLst/>
          </a:prstGeom>
          <a:noFill/>
          <a:ln w="19080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41" name="AutoShape 32"/>
          <p:cNvCxnSpPr>
            <a:cxnSpLocks noChangeShapeType="1"/>
          </p:cNvCxnSpPr>
          <p:nvPr/>
        </p:nvCxnSpPr>
        <p:spPr bwMode="auto">
          <a:xfrm flipV="1">
            <a:off x="6583363" y="4008437"/>
            <a:ext cx="3175" cy="1809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42" name="AutoShape 33"/>
          <p:cNvCxnSpPr>
            <a:cxnSpLocks noChangeShapeType="1"/>
          </p:cNvCxnSpPr>
          <p:nvPr/>
        </p:nvCxnSpPr>
        <p:spPr bwMode="auto">
          <a:xfrm flipH="1">
            <a:off x="6584950" y="4570412"/>
            <a:ext cx="1588" cy="17938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sp>
        <p:nvSpPr>
          <p:cNvPr id="43" name="Rectangle 34"/>
          <p:cNvSpPr>
            <a:spLocks noChangeArrowheads="1"/>
          </p:cNvSpPr>
          <p:nvPr/>
        </p:nvSpPr>
        <p:spPr bwMode="auto">
          <a:xfrm>
            <a:off x="6321425" y="4403724"/>
            <a:ext cx="69215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ea typeface="新細明體" pitchFamily="18" charset="-120"/>
              </a:rPr>
              <a:t>61.2мм</a:t>
            </a:r>
          </a:p>
        </p:txBody>
      </p:sp>
      <p:pic>
        <p:nvPicPr>
          <p:cNvPr id="44" name="Picture 2" descr="C:\Users\User\Desktop\10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23544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8241" y="576060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ru-RU" sz="2000" b="1" dirty="0" smtClean="0">
                <a:solidFill>
                  <a:srgbClr val="FF0000"/>
                </a:solidFill>
                <a:ea typeface="新細明體" pitchFamily="18" charset="-120"/>
              </a:rPr>
              <a:t>APPC – модульная конструкция</a:t>
            </a:r>
            <a:endParaRPr lang="ru-RU" sz="2000" b="1" dirty="0">
              <a:solidFill>
                <a:srgbClr val="FF420E"/>
              </a:solidFill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7147" y="4589157"/>
            <a:ext cx="676800" cy="6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pic>
        <p:nvPicPr>
          <p:cNvPr id="13" name="Picture 2" descr="C:\Users\jimmychen\Desktop\fanless_panel-PC_industrial_touch_monitor_APPC30T_separat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83363" y="3176588"/>
            <a:ext cx="23812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D:\ICS\Tech Data Sheet\NEXCOM\Data\20120712 APPCxx3xT Photo\DSC0053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0825" y="3282950"/>
            <a:ext cx="2881313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D:\ICS\Tech Data Sheet\NEXCOM\Data\20120712 APPCxx3xT Photo\DSC0053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71850" y="328295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79388" y="1268413"/>
            <a:ext cx="8785225" cy="4746625"/>
          </a:xfrm>
          <a:prstGeom prst="rect">
            <a:avLst/>
          </a:prstGeom>
        </p:spPr>
        <p:txBody>
          <a:bodyPr lIns="90306" tIns="45153" rIns="90306" bIns="45153"/>
          <a:lstStyle/>
          <a:p>
            <a:pPr marL="338648" indent="-338648" eaLnBrk="0">
              <a:spcBef>
                <a:spcPct val="20000"/>
              </a:spcBef>
              <a:defRPr/>
            </a:pPr>
            <a:r>
              <a:rPr lang="ru-RU" altLang="zh-TW" sz="2000" kern="0" dirty="0">
                <a:solidFill>
                  <a:schemeClr val="tx1"/>
                </a:solidFill>
              </a:rPr>
              <a:t>Легкая разборка системного блока и дисплея</a:t>
            </a:r>
            <a:endParaRPr lang="en-US" altLang="zh-TW" sz="2000" kern="0" dirty="0">
              <a:solidFill>
                <a:schemeClr val="tx1"/>
              </a:solidFill>
            </a:endParaRPr>
          </a:p>
          <a:p>
            <a:pPr marL="338648" indent="-338648" eaLnBrk="0">
              <a:spcBef>
                <a:spcPct val="20000"/>
              </a:spcBef>
              <a:defRPr/>
            </a:pPr>
            <a:endParaRPr lang="en-US" altLang="zh-TW" sz="2000" kern="0" dirty="0">
              <a:solidFill>
                <a:schemeClr val="tx1"/>
              </a:solidFill>
              <a:ea typeface="新細明體" charset="-120"/>
            </a:endParaRPr>
          </a:p>
          <a:p>
            <a:pPr marL="338648" indent="-338648" eaLnBrk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altLang="zh-TW" sz="1400" kern="0" dirty="0">
                <a:solidFill>
                  <a:schemeClr val="tx1"/>
                </a:solidFill>
                <a:latin typeface="+mn-lt"/>
                <a:ea typeface="+mn-ea"/>
              </a:rPr>
              <a:t>Упрощает обслуживание системного блока и дисплея</a:t>
            </a:r>
            <a:endParaRPr lang="en-US" altLang="zh-TW" sz="1400" kern="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338648" indent="-338648" eaLnBrk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altLang="zh-TW" sz="1400" kern="0" dirty="0">
                <a:solidFill>
                  <a:schemeClr val="tx1"/>
                </a:solidFill>
                <a:latin typeface="+mn-lt"/>
                <a:ea typeface="+mn-ea"/>
              </a:rPr>
              <a:t>Упрощает замену </a:t>
            </a:r>
            <a:r>
              <a:rPr lang="en-US" altLang="zh-TW" sz="1400" kern="0" dirty="0">
                <a:solidFill>
                  <a:schemeClr val="tx1"/>
                </a:solidFill>
                <a:latin typeface="+mn-lt"/>
                <a:ea typeface="+mn-ea"/>
              </a:rPr>
              <a:t>DRAM</a:t>
            </a:r>
          </a:p>
          <a:p>
            <a:pPr marL="338648" indent="-338648" eaLnBrk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altLang="zh-TW" sz="1400" kern="0" dirty="0">
                <a:solidFill>
                  <a:schemeClr val="tx1"/>
                </a:solidFill>
                <a:latin typeface="+mn-lt"/>
                <a:ea typeface="+mn-ea"/>
              </a:rPr>
              <a:t>Сохраняет  безвентиляторный дизайн</a:t>
            </a:r>
            <a:endParaRPr lang="en-US" altLang="zh-TW" sz="1400" kern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5148263" y="3646488"/>
            <a:ext cx="360362" cy="573087"/>
          </a:xfrm>
          <a:prstGeom prst="ellipse">
            <a:avLst/>
          </a:prstGeom>
          <a:noFill/>
          <a:ln w="38100">
            <a:solidFill>
              <a:srgbClr val="FF33CC"/>
            </a:solidFill>
            <a:round/>
            <a:headEnd/>
            <a:tailEnd/>
          </a:ln>
        </p:spPr>
        <p:txBody>
          <a:bodyPr wrap="none" lIns="89186" tIns="44593" rIns="89186" bIns="44593" anchor="ctr"/>
          <a:lstStyle/>
          <a:p>
            <a:endParaRPr lang="zh-TW" altLang="en-US">
              <a:solidFill>
                <a:schemeClr val="tx1"/>
              </a:solidFill>
            </a:endParaRPr>
          </a:p>
        </p:txBody>
      </p:sp>
      <p:cxnSp>
        <p:nvCxnSpPr>
          <p:cNvPr id="18" name="直線單箭頭接點 25"/>
          <p:cNvCxnSpPr/>
          <p:nvPr/>
        </p:nvCxnSpPr>
        <p:spPr>
          <a:xfrm flipV="1">
            <a:off x="5327650" y="3030538"/>
            <a:ext cx="107950" cy="584200"/>
          </a:xfrm>
          <a:prstGeom prst="straightConnector1">
            <a:avLst/>
          </a:prstGeom>
          <a:ln w="38100">
            <a:solidFill>
              <a:srgbClr val="FF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27"/>
          <p:cNvSpPr txBox="1">
            <a:spLocks noChangeArrowheads="1"/>
          </p:cNvSpPr>
          <p:nvPr/>
        </p:nvSpPr>
        <p:spPr bwMode="auto">
          <a:xfrm>
            <a:off x="5151438" y="2790825"/>
            <a:ext cx="6445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200" b="1">
                <a:solidFill>
                  <a:schemeClr val="tx1"/>
                </a:solidFill>
              </a:rPr>
              <a:t>DRAM</a:t>
            </a:r>
            <a:endParaRPr lang="zh-TW" altLang="en-US" sz="1200" b="1">
              <a:solidFill>
                <a:schemeClr val="tx1"/>
              </a:solidFill>
            </a:endParaRPr>
          </a:p>
        </p:txBody>
      </p:sp>
      <p:pic>
        <p:nvPicPr>
          <p:cNvPr id="20" name="Picture 2" descr="C:\Users\User\Desktop\1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21806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8241" y="576060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Преимущества третьего поколения </a:t>
            </a:r>
            <a:r>
              <a:rPr lang="en-US" sz="2000" b="1" dirty="0" smtClean="0">
                <a:solidFill>
                  <a:srgbClr val="FF420E"/>
                </a:solidFill>
                <a:cs typeface="Arial" charset="0"/>
              </a:rPr>
              <a:t>APPC</a:t>
            </a:r>
            <a:endParaRPr lang="ru-RU" sz="2000" b="1" dirty="0">
              <a:solidFill>
                <a:srgbClr val="FF420E"/>
              </a:solidFill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7147" y="4589157"/>
            <a:ext cx="676800" cy="6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graphicFrame>
        <p:nvGraphicFramePr>
          <p:cNvPr id="12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3034122"/>
              </p:ext>
            </p:extLst>
          </p:nvPr>
        </p:nvGraphicFramePr>
        <p:xfrm>
          <a:off x="0" y="857232"/>
          <a:ext cx="9143999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794"/>
                <a:gridCol w="2928958"/>
                <a:gridCol w="4286247"/>
              </a:tblGrid>
              <a:tr h="209568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APPC xx2xT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APPC xx3xT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altLang="zh-TW" sz="1400" dirty="0" smtClean="0">
                          <a:solidFill>
                            <a:schemeClr val="tx1"/>
                          </a:solidFill>
                        </a:rPr>
                        <a:t>Диагональ</a:t>
                      </a:r>
                      <a:r>
                        <a:rPr lang="ru-RU" altLang="zh-TW" sz="1400" baseline="0" dirty="0" smtClean="0">
                          <a:solidFill>
                            <a:schemeClr val="tx1"/>
                          </a:solidFill>
                        </a:rPr>
                        <a:t> экрана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12.1”(SVGA), 15”, 17”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smtClean="0">
                          <a:solidFill>
                            <a:schemeClr val="tx1"/>
                          </a:solidFill>
                        </a:rPr>
                        <a:t>12.1”(</a:t>
                      </a:r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SVGA/</a:t>
                      </a:r>
                      <a:r>
                        <a:rPr lang="en-US" altLang="zh-TW" sz="1400" dirty="0" smtClean="0">
                          <a:solidFill>
                            <a:srgbClr val="0070C0"/>
                          </a:solidFill>
                        </a:rPr>
                        <a:t>XGA</a:t>
                      </a:r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), 15”, 17”, </a:t>
                      </a:r>
                      <a:r>
                        <a:rPr lang="en-US" altLang="zh-TW" sz="1400" dirty="0" smtClean="0">
                          <a:solidFill>
                            <a:srgbClr val="0070C0"/>
                          </a:solidFill>
                        </a:rPr>
                        <a:t>19”</a:t>
                      </a:r>
                      <a:endParaRPr lang="zh-TW" altLang="en-US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157170"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LED </a:t>
                      </a:r>
                      <a:r>
                        <a:rPr lang="ru-RU" altLang="zh-TW" sz="1400" dirty="0" smtClean="0">
                          <a:solidFill>
                            <a:schemeClr val="tx1"/>
                          </a:solidFill>
                        </a:rPr>
                        <a:t>индикация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solidFill>
                            <a:srgbClr val="0070C0"/>
                          </a:solidFill>
                        </a:rPr>
                        <a:t>12”, 15”, 19”</a:t>
                      </a:r>
                      <a:endParaRPr lang="zh-TW" altLang="en-US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119074">
                <a:tc>
                  <a:txBody>
                    <a:bodyPr/>
                    <a:lstStyle/>
                    <a:p>
                      <a:r>
                        <a:rPr lang="ru-RU" altLang="zh-TW" sz="1400" dirty="0" smtClean="0">
                          <a:solidFill>
                            <a:schemeClr val="tx1"/>
                          </a:solidFill>
                        </a:rPr>
                        <a:t>Платформа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D525+ICH8M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solidFill>
                            <a:srgbClr val="0070C0"/>
                          </a:solidFill>
                        </a:rPr>
                        <a:t>D2550+NM10</a:t>
                      </a:r>
                      <a:endParaRPr lang="zh-TW" altLang="en-US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altLang="zh-TW" sz="1400" dirty="0" smtClean="0">
                          <a:solidFill>
                            <a:schemeClr val="tx1"/>
                          </a:solidFill>
                        </a:rPr>
                        <a:t>ОЗУ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TW" sz="1400" dirty="0" smtClean="0">
                          <a:solidFill>
                            <a:schemeClr val="tx1"/>
                          </a:solidFill>
                        </a:rPr>
                        <a:t>До</a:t>
                      </a:r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 2</a:t>
                      </a:r>
                      <a:r>
                        <a:rPr lang="ru-RU" altLang="zh-TW" sz="1400" dirty="0" smtClean="0">
                          <a:solidFill>
                            <a:schemeClr val="tx1"/>
                          </a:solidFill>
                        </a:rPr>
                        <a:t>Гб</a:t>
                      </a:r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 DDR3 (1 </a:t>
                      </a:r>
                      <a:r>
                        <a:rPr lang="ru-RU" altLang="zh-TW" sz="1400" dirty="0" smtClean="0">
                          <a:solidFill>
                            <a:schemeClr val="tx1"/>
                          </a:solidFill>
                        </a:rPr>
                        <a:t>слот</a:t>
                      </a:r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TW" sz="1400" dirty="0" smtClean="0">
                          <a:solidFill>
                            <a:schemeClr val="tx1"/>
                          </a:solidFill>
                        </a:rPr>
                        <a:t>До</a:t>
                      </a:r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sz="1400" dirty="0" smtClean="0">
                          <a:solidFill>
                            <a:srgbClr val="0070C0"/>
                          </a:solidFill>
                        </a:rPr>
                        <a:t>4</a:t>
                      </a:r>
                      <a:r>
                        <a:rPr lang="ru-RU" altLang="zh-TW" sz="1400" dirty="0" smtClean="0">
                          <a:solidFill>
                            <a:srgbClr val="0070C0"/>
                          </a:solidFill>
                        </a:rPr>
                        <a:t>Гб</a:t>
                      </a:r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 DDR3 (</a:t>
                      </a:r>
                      <a:r>
                        <a:rPr lang="en-US" altLang="zh-TW" sz="1400" dirty="0" smtClean="0">
                          <a:solidFill>
                            <a:srgbClr val="0070C0"/>
                          </a:solidFill>
                        </a:rPr>
                        <a:t>2</a:t>
                      </a:r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zh-TW" sz="1400" dirty="0" smtClean="0">
                          <a:solidFill>
                            <a:schemeClr val="tx1"/>
                          </a:solidFill>
                        </a:rPr>
                        <a:t>слота</a:t>
                      </a:r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42876">
                <a:tc>
                  <a:txBody>
                    <a:bodyPr/>
                    <a:lstStyle/>
                    <a:p>
                      <a:r>
                        <a:rPr lang="ru-RU" altLang="zh-TW" sz="1400" dirty="0" smtClean="0">
                          <a:solidFill>
                            <a:schemeClr val="tx1"/>
                          </a:solidFill>
                        </a:rPr>
                        <a:t>Слот для карт</a:t>
                      </a:r>
                      <a:r>
                        <a:rPr lang="ru-RU" altLang="zh-TW" sz="1400" baseline="0" dirty="0" smtClean="0">
                          <a:solidFill>
                            <a:schemeClr val="tx1"/>
                          </a:solidFill>
                        </a:rPr>
                        <a:t> памяти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CF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err="1" smtClean="0">
                          <a:solidFill>
                            <a:srgbClr val="0070C0"/>
                          </a:solidFill>
                        </a:rPr>
                        <a:t>CFast</a:t>
                      </a:r>
                      <a:endParaRPr lang="zh-TW" altLang="en-US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28628"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COM</a:t>
                      </a:r>
                      <a:r>
                        <a:rPr lang="ru-RU" altLang="zh-TW" sz="1400" dirty="0" smtClean="0">
                          <a:solidFill>
                            <a:schemeClr val="tx1"/>
                          </a:solidFill>
                        </a:rPr>
                        <a:t> порты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APPC xx20T</a:t>
                      </a:r>
                    </a:p>
                    <a:p>
                      <a:pPr algn="ctr"/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COM1 </a:t>
                      </a:r>
                      <a:r>
                        <a:rPr lang="ru-RU" altLang="zh-TW" sz="140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 COM2 RS232/422/485</a:t>
                      </a:r>
                    </a:p>
                    <a:p>
                      <a:pPr algn="ctr"/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APPC xx21T</a:t>
                      </a:r>
                    </a:p>
                    <a:p>
                      <a:pPr algn="ctr"/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COM1</a:t>
                      </a:r>
                      <a:r>
                        <a:rPr lang="en-US" altLang="zh-TW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zh-TW" sz="1400" baseline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r>
                        <a:rPr lang="en-US" altLang="zh-TW" sz="1400" baseline="0" dirty="0" smtClean="0">
                          <a:solidFill>
                            <a:schemeClr val="tx1"/>
                          </a:solidFill>
                        </a:rPr>
                        <a:t> COM2 </a:t>
                      </a:r>
                      <a:r>
                        <a:rPr lang="ru-RU" altLang="zh-TW" sz="1400" baseline="0" dirty="0" smtClean="0">
                          <a:solidFill>
                            <a:schemeClr val="tx1"/>
                          </a:solidFill>
                        </a:rPr>
                        <a:t>(изолированный)</a:t>
                      </a:r>
                      <a:r>
                        <a:rPr lang="en-US" altLang="zh-TW" sz="1400" baseline="0" dirty="0" smtClean="0">
                          <a:solidFill>
                            <a:schemeClr val="tx1"/>
                          </a:solidFill>
                        </a:rPr>
                        <a:t>, RS232/422/485</a:t>
                      </a:r>
                    </a:p>
                    <a:p>
                      <a:pPr algn="ctr"/>
                      <a:r>
                        <a:rPr lang="en-US" altLang="zh-TW" sz="1400" baseline="0" dirty="0" smtClean="0">
                          <a:solidFill>
                            <a:schemeClr val="tx1"/>
                          </a:solidFill>
                        </a:rPr>
                        <a:t>COM3 </a:t>
                      </a:r>
                      <a:r>
                        <a:rPr lang="ru-RU" altLang="zh-TW" sz="1400" baseline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r>
                        <a:rPr lang="en-US" altLang="zh-TW" sz="1400" baseline="0" dirty="0" smtClean="0">
                          <a:solidFill>
                            <a:schemeClr val="tx1"/>
                          </a:solidFill>
                        </a:rPr>
                        <a:t> COM4 RS232 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latin typeface="+mn-lt"/>
                          <a:ea typeface="+mn-ea"/>
                        </a:rPr>
                        <a:t>APPC xx30T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COM1 </a:t>
                      </a:r>
                      <a:r>
                        <a:rPr lang="ru-RU" altLang="zh-TW" sz="140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 COM2 RS232/422/485</a:t>
                      </a:r>
                    </a:p>
                    <a:p>
                      <a:pPr algn="ctr"/>
                      <a:r>
                        <a:rPr lang="en-US" altLang="zh-TW" sz="14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</a:rPr>
                        <a:t>COM1 </a:t>
                      </a:r>
                      <a:r>
                        <a:rPr lang="ru-RU" altLang="zh-TW" sz="14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</a:rPr>
                        <a:t>- </a:t>
                      </a:r>
                      <a:r>
                        <a:rPr lang="en-US" altLang="zh-TW" sz="14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</a:rPr>
                        <a:t>RI/5V,</a:t>
                      </a:r>
                      <a:r>
                        <a:rPr lang="en-US" altLang="zh-TW" sz="1400" dirty="0" smtClean="0">
                          <a:solidFill>
                            <a:srgbClr val="0070C0"/>
                          </a:solidFill>
                        </a:rPr>
                        <a:t> COM2 </a:t>
                      </a:r>
                      <a:r>
                        <a:rPr lang="ru-RU" altLang="zh-TW" sz="1400" dirty="0" smtClean="0">
                          <a:solidFill>
                            <a:srgbClr val="0070C0"/>
                          </a:solidFill>
                        </a:rPr>
                        <a:t>-</a:t>
                      </a:r>
                      <a:r>
                        <a:rPr lang="en-US" altLang="zh-TW" sz="1400" dirty="0" smtClean="0">
                          <a:solidFill>
                            <a:srgbClr val="0070C0"/>
                          </a:solidFill>
                        </a:rPr>
                        <a:t> RI/12V</a:t>
                      </a:r>
                      <a:endParaRPr lang="en-US" altLang="zh-TW" sz="1400" dirty="0" smtClean="0">
                        <a:solidFill>
                          <a:srgbClr val="0070C0"/>
                        </a:solidFill>
                        <a:latin typeface="+mn-lt"/>
                        <a:ea typeface="+mn-ea"/>
                      </a:endParaRPr>
                    </a:p>
                    <a:p>
                      <a:pPr algn="ctr"/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APPC xx31T</a:t>
                      </a:r>
                    </a:p>
                    <a:p>
                      <a:pPr algn="ctr"/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COM1</a:t>
                      </a:r>
                      <a:r>
                        <a:rPr lang="en-US" altLang="zh-TW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zh-TW" sz="1400" baseline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r>
                        <a:rPr lang="en-US" altLang="zh-TW" sz="1400" baseline="0" dirty="0" smtClean="0">
                          <a:solidFill>
                            <a:schemeClr val="tx1"/>
                          </a:solidFill>
                        </a:rPr>
                        <a:t> COM2 </a:t>
                      </a:r>
                      <a:r>
                        <a:rPr lang="ru-RU" altLang="zh-TW" sz="1400" baseline="0" dirty="0" smtClean="0">
                          <a:solidFill>
                            <a:schemeClr val="tx1"/>
                          </a:solidFill>
                        </a:rPr>
                        <a:t>(изолированный)</a:t>
                      </a:r>
                      <a:r>
                        <a:rPr lang="en-US" altLang="zh-TW" sz="1400" baseline="0" dirty="0" smtClean="0">
                          <a:solidFill>
                            <a:schemeClr val="tx1"/>
                          </a:solidFill>
                        </a:rPr>
                        <a:t>, RS232/422/485</a:t>
                      </a:r>
                    </a:p>
                    <a:p>
                      <a:pPr algn="ctr"/>
                      <a:r>
                        <a:rPr lang="en-US" altLang="zh-TW" sz="1400" baseline="0" dirty="0" smtClean="0">
                          <a:solidFill>
                            <a:schemeClr val="tx1"/>
                          </a:solidFill>
                        </a:rPr>
                        <a:t>COM3 </a:t>
                      </a:r>
                      <a:r>
                        <a:rPr lang="ru-RU" altLang="zh-TW" sz="1400" baseline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r>
                        <a:rPr lang="en-US" altLang="zh-TW" sz="1400" baseline="0" dirty="0" smtClean="0">
                          <a:solidFill>
                            <a:schemeClr val="tx1"/>
                          </a:solidFill>
                        </a:rPr>
                        <a:t> COM4 RS232 </a:t>
                      </a:r>
                      <a:endParaRPr lang="zh-TW" alt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zh-TW" sz="1400" dirty="0" smtClean="0">
                          <a:solidFill>
                            <a:srgbClr val="0070C0"/>
                          </a:solidFill>
                        </a:rPr>
                        <a:t>COM3 </a:t>
                      </a:r>
                      <a:r>
                        <a:rPr lang="ru-RU" altLang="zh-TW" sz="1400" dirty="0" smtClean="0">
                          <a:solidFill>
                            <a:srgbClr val="0070C0"/>
                          </a:solidFill>
                        </a:rPr>
                        <a:t>-</a:t>
                      </a:r>
                      <a:r>
                        <a:rPr lang="ru-RU" altLang="zh-TW" sz="1400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altLang="zh-TW" sz="1400" dirty="0" smtClean="0">
                          <a:solidFill>
                            <a:srgbClr val="0070C0"/>
                          </a:solidFill>
                        </a:rPr>
                        <a:t>RI/5V, COM4 </a:t>
                      </a:r>
                      <a:r>
                        <a:rPr lang="ru-RU" altLang="zh-TW" sz="1400" dirty="0" smtClean="0">
                          <a:solidFill>
                            <a:srgbClr val="0070C0"/>
                          </a:solidFill>
                        </a:rPr>
                        <a:t>-</a:t>
                      </a:r>
                      <a:r>
                        <a:rPr lang="en-US" altLang="zh-TW" sz="1400" dirty="0" smtClean="0">
                          <a:solidFill>
                            <a:srgbClr val="0070C0"/>
                          </a:solidFill>
                        </a:rPr>
                        <a:t> RI/12V</a:t>
                      </a:r>
                      <a:endParaRPr lang="zh-TW" altLang="en-US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120044">
                <a:tc>
                  <a:txBody>
                    <a:bodyPr/>
                    <a:lstStyle/>
                    <a:p>
                      <a:r>
                        <a:rPr lang="ru-RU" altLang="zh-TW" sz="1400" dirty="0" smtClean="0">
                          <a:solidFill>
                            <a:schemeClr val="tx1"/>
                          </a:solidFill>
                        </a:rPr>
                        <a:t>Расширение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2x Mini-</a:t>
                      </a:r>
                      <a:r>
                        <a:rPr lang="en-US" altLang="zh-TW" sz="1400" dirty="0" err="1" smtClean="0">
                          <a:solidFill>
                            <a:schemeClr val="tx1"/>
                          </a:solidFill>
                        </a:rPr>
                        <a:t>PCIe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2x Mini-</a:t>
                      </a:r>
                      <a:r>
                        <a:rPr lang="en-US" altLang="zh-TW" sz="1400" dirty="0" err="1" smtClean="0">
                          <a:solidFill>
                            <a:schemeClr val="tx1"/>
                          </a:solidFill>
                        </a:rPr>
                        <a:t>PCIe</a:t>
                      </a:r>
                      <a:endParaRPr lang="zh-TW" alt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zh-TW" sz="1400" dirty="0" smtClean="0">
                          <a:solidFill>
                            <a:srgbClr val="0070C0"/>
                          </a:solidFill>
                        </a:rPr>
                        <a:t>1 </a:t>
                      </a:r>
                      <a:r>
                        <a:rPr lang="ru-RU" altLang="zh-TW" sz="1400" dirty="0" smtClean="0">
                          <a:solidFill>
                            <a:srgbClr val="0070C0"/>
                          </a:solidFill>
                        </a:rPr>
                        <a:t>из</a:t>
                      </a:r>
                      <a:r>
                        <a:rPr lang="ru-RU" altLang="zh-TW" sz="1400" baseline="0" dirty="0" smtClean="0">
                          <a:solidFill>
                            <a:srgbClr val="0070C0"/>
                          </a:solidFill>
                        </a:rPr>
                        <a:t> слотов имеет</a:t>
                      </a:r>
                      <a:r>
                        <a:rPr lang="en-US" altLang="zh-TW" sz="140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ru-RU" altLang="zh-TW" sz="1400" dirty="0" smtClean="0">
                          <a:solidFill>
                            <a:srgbClr val="0070C0"/>
                          </a:solidFill>
                        </a:rPr>
                        <a:t>место</a:t>
                      </a:r>
                      <a:r>
                        <a:rPr lang="ru-RU" altLang="zh-TW" sz="1400" baseline="0" dirty="0" smtClean="0">
                          <a:solidFill>
                            <a:srgbClr val="0070C0"/>
                          </a:solidFill>
                        </a:rPr>
                        <a:t> для</a:t>
                      </a:r>
                      <a:r>
                        <a:rPr lang="ru-RU" altLang="zh-TW" sz="140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altLang="zh-TW" sz="1400" dirty="0" smtClean="0">
                          <a:solidFill>
                            <a:srgbClr val="0070C0"/>
                          </a:solidFill>
                        </a:rPr>
                        <a:t>SIM</a:t>
                      </a:r>
                      <a:r>
                        <a:rPr lang="ru-RU" altLang="zh-TW" sz="1400" dirty="0" smtClean="0">
                          <a:solidFill>
                            <a:srgbClr val="0070C0"/>
                          </a:solidFill>
                        </a:rPr>
                        <a:t>-карт</a:t>
                      </a:r>
                      <a:r>
                        <a:rPr lang="en-US" altLang="zh-TW" sz="1400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ru-RU" altLang="zh-TW" sz="1400" baseline="0" dirty="0" smtClean="0">
                          <a:solidFill>
                            <a:srgbClr val="0070C0"/>
                          </a:solidFill>
                        </a:rPr>
                        <a:t>(</a:t>
                      </a:r>
                      <a:r>
                        <a:rPr lang="en-US" altLang="zh-TW" sz="1400" baseline="0" dirty="0" smtClean="0">
                          <a:solidFill>
                            <a:srgbClr val="0070C0"/>
                          </a:solidFill>
                        </a:rPr>
                        <a:t>3G</a:t>
                      </a:r>
                      <a:r>
                        <a:rPr lang="ru-RU" altLang="zh-TW" sz="1400" baseline="0" dirty="0" smtClean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zh-TW" altLang="en-US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192436">
                <a:tc>
                  <a:txBody>
                    <a:bodyPr/>
                    <a:lstStyle/>
                    <a:p>
                      <a:r>
                        <a:rPr lang="ru-RU" altLang="zh-TW" sz="1400" baseline="0" dirty="0" smtClean="0">
                          <a:solidFill>
                            <a:schemeClr val="tx1"/>
                          </a:solidFill>
                        </a:rPr>
                        <a:t>Внутренний</a:t>
                      </a:r>
                      <a:r>
                        <a:rPr lang="en-US" altLang="zh-TW" sz="1400" baseline="0" dirty="0" smtClean="0">
                          <a:solidFill>
                            <a:schemeClr val="tx1"/>
                          </a:solidFill>
                        </a:rPr>
                        <a:t> Bluetooth 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TW" sz="1400" dirty="0" smtClean="0">
                          <a:solidFill>
                            <a:schemeClr val="tx1"/>
                          </a:solidFill>
                        </a:rPr>
                        <a:t>нет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latin typeface="+mn-lt"/>
                          <a:ea typeface="+mn-ea"/>
                        </a:rPr>
                        <a:t>USB Bluetooth </a:t>
                      </a:r>
                      <a:r>
                        <a:rPr lang="ru-RU" altLang="zh-TW" sz="1400" dirty="0" smtClean="0">
                          <a:latin typeface="+mn-lt"/>
                          <a:ea typeface="+mn-ea"/>
                        </a:rPr>
                        <a:t>Модуль</a:t>
                      </a:r>
                      <a:r>
                        <a:rPr lang="en-US" altLang="zh-TW" sz="1400" dirty="0" smtClean="0"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14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</a:rPr>
                        <a:t>(QBTM400-01)  (</a:t>
                      </a:r>
                      <a:r>
                        <a:rPr lang="ru-RU" altLang="zh-TW" sz="14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</a:rPr>
                        <a:t>опция</a:t>
                      </a:r>
                      <a:r>
                        <a:rPr lang="en-US" altLang="zh-TW" sz="14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</a:rPr>
                        <a:t>)</a:t>
                      </a:r>
                      <a:endParaRPr lang="zh-TW" altLang="en-US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287676">
                <a:tc>
                  <a:txBody>
                    <a:bodyPr/>
                    <a:lstStyle/>
                    <a:p>
                      <a:r>
                        <a:rPr lang="ru-RU" altLang="zh-TW" sz="1400" dirty="0" smtClean="0">
                          <a:solidFill>
                            <a:schemeClr val="tx1"/>
                          </a:solidFill>
                        </a:rPr>
                        <a:t>Клавиша сброса (</a:t>
                      </a:r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Reset</a:t>
                      </a:r>
                      <a:r>
                        <a:rPr lang="ru-RU" altLang="zh-TW" sz="1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TW" sz="1400" dirty="0" smtClean="0">
                          <a:solidFill>
                            <a:schemeClr val="tx1"/>
                          </a:solidFill>
                        </a:rPr>
                        <a:t>Рядом с клавишей питания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TW" sz="1400" dirty="0" smtClean="0">
                          <a:solidFill>
                            <a:srgbClr val="0070C0"/>
                          </a:solidFill>
                        </a:rPr>
                        <a:t>Утопленная, около </a:t>
                      </a:r>
                      <a:r>
                        <a:rPr lang="en-US" altLang="zh-TW" sz="1400" dirty="0" smtClean="0">
                          <a:solidFill>
                            <a:srgbClr val="0070C0"/>
                          </a:solidFill>
                        </a:rPr>
                        <a:t>PS/2</a:t>
                      </a:r>
                      <a:endParaRPr lang="zh-TW" altLang="en-US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28628">
                <a:tc>
                  <a:txBody>
                    <a:bodyPr/>
                    <a:lstStyle/>
                    <a:p>
                      <a:r>
                        <a:rPr lang="ru-RU" altLang="zh-TW" sz="1400" dirty="0" smtClean="0">
                          <a:solidFill>
                            <a:schemeClr val="tx1"/>
                          </a:solidFill>
                        </a:rPr>
                        <a:t>Дополнительный</a:t>
                      </a:r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 I/O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APPC xx21T GPIO(4in/4out), </a:t>
                      </a:r>
                      <a:r>
                        <a:rPr lang="ru-RU" altLang="zh-TW" sz="1400" dirty="0" smtClean="0">
                          <a:solidFill>
                            <a:schemeClr val="tx1"/>
                          </a:solidFill>
                        </a:rPr>
                        <a:t>              </a:t>
                      </a:r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CAN (</a:t>
                      </a:r>
                      <a:r>
                        <a:rPr lang="ru-RU" altLang="zh-TW" sz="1400" dirty="0" smtClean="0">
                          <a:solidFill>
                            <a:schemeClr val="tx1"/>
                          </a:solidFill>
                        </a:rPr>
                        <a:t>Опция</a:t>
                      </a:r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solidFill>
                            <a:srgbClr val="0070C0"/>
                          </a:solidFill>
                        </a:rPr>
                        <a:t>APPC xx31T GPIO(2in/2out), DIO (4in/4out), </a:t>
                      </a:r>
                      <a:r>
                        <a:rPr lang="ru-RU" altLang="zh-TW" sz="1400" dirty="0" smtClean="0">
                          <a:solidFill>
                            <a:srgbClr val="0070C0"/>
                          </a:solidFill>
                        </a:rPr>
                        <a:t>              клавиши управления подсветкой</a:t>
                      </a:r>
                      <a:endParaRPr lang="zh-TW" altLang="en-US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2" descr="C:\Users\User\Desktop\1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39800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User\Desktop\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8241" y="576060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sz="2000" b="1" dirty="0" smtClean="0">
                <a:solidFill>
                  <a:srgbClr val="FF0000"/>
                </a:solidFill>
                <a:ea typeface="新細明體" pitchFamily="18" charset="-120"/>
              </a:rPr>
              <a:t>APP</a:t>
            </a:r>
            <a:r>
              <a:rPr lang="en-US" sz="2000" b="1" dirty="0" smtClean="0">
                <a:solidFill>
                  <a:srgbClr val="FF0000"/>
                </a:solidFill>
                <a:ea typeface="新細明體" pitchFamily="18" charset="-120"/>
              </a:rPr>
              <a:t>D</a:t>
            </a:r>
            <a:r>
              <a:rPr lang="ru-RU" sz="2000" b="1" dirty="0" smtClean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ea typeface="新細明體" pitchFamily="18" charset="-120"/>
              </a:rPr>
              <a:t>1700T </a:t>
            </a:r>
            <a:r>
              <a:rPr lang="ru-RU" sz="2000" b="1" dirty="0" smtClean="0">
                <a:solidFill>
                  <a:srgbClr val="FF0000"/>
                </a:solidFill>
                <a:ea typeface="新細明體" pitchFamily="18" charset="-120"/>
              </a:rPr>
              <a:t>- особенности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7147" y="4589157"/>
            <a:ext cx="676800" cy="6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37" name="Rectangle 26"/>
          <p:cNvSpPr>
            <a:spLocks noChangeArrowheads="1"/>
          </p:cNvSpPr>
          <p:nvPr/>
        </p:nvSpPr>
        <p:spPr bwMode="auto">
          <a:xfrm>
            <a:off x="1698625" y="6392863"/>
            <a:ext cx="140970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ea typeface="新細明體" pitchFamily="18" charset="-120"/>
              </a:rPr>
              <a:t>Монтаж в панель</a:t>
            </a:r>
          </a:p>
        </p:txBody>
      </p:sp>
      <p:sp>
        <p:nvSpPr>
          <p:cNvPr id="43" name="Rectangle 34"/>
          <p:cNvSpPr>
            <a:spLocks noChangeArrowheads="1"/>
          </p:cNvSpPr>
          <p:nvPr/>
        </p:nvSpPr>
        <p:spPr bwMode="auto">
          <a:xfrm>
            <a:off x="138241" y="5687219"/>
            <a:ext cx="2506662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USB Touch Коннектор</a:t>
            </a:r>
          </a:p>
        </p:txBody>
      </p:sp>
      <p:pic>
        <p:nvPicPr>
          <p:cNvPr id="46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99537" y="5036344"/>
            <a:ext cx="1916113" cy="617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25250" y="3172619"/>
            <a:ext cx="1906587" cy="156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8" name="Line 4"/>
          <p:cNvSpPr>
            <a:spLocks noChangeShapeType="1"/>
          </p:cNvSpPr>
          <p:nvPr/>
        </p:nvSpPr>
        <p:spPr bwMode="auto">
          <a:xfrm>
            <a:off x="8522325" y="3172619"/>
            <a:ext cx="388937" cy="1588"/>
          </a:xfrm>
          <a:prstGeom prst="line">
            <a:avLst/>
          </a:prstGeom>
          <a:noFill/>
          <a:ln w="1908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9" name="Line 5"/>
          <p:cNvSpPr>
            <a:spLocks noChangeShapeType="1"/>
          </p:cNvSpPr>
          <p:nvPr/>
        </p:nvSpPr>
        <p:spPr bwMode="auto">
          <a:xfrm>
            <a:off x="8522325" y="4672807"/>
            <a:ext cx="387350" cy="1587"/>
          </a:xfrm>
          <a:prstGeom prst="line">
            <a:avLst/>
          </a:prstGeom>
          <a:noFill/>
          <a:ln w="1908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0" name="Line 6"/>
          <p:cNvSpPr>
            <a:spLocks noChangeShapeType="1"/>
          </p:cNvSpPr>
          <p:nvPr/>
        </p:nvSpPr>
        <p:spPr bwMode="auto">
          <a:xfrm flipV="1">
            <a:off x="8665200" y="3172619"/>
            <a:ext cx="1587" cy="779463"/>
          </a:xfrm>
          <a:prstGeom prst="line">
            <a:avLst/>
          </a:prstGeom>
          <a:noFill/>
          <a:ln w="1908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" name="Line 7"/>
          <p:cNvSpPr>
            <a:spLocks noChangeShapeType="1"/>
          </p:cNvSpPr>
          <p:nvPr/>
        </p:nvSpPr>
        <p:spPr bwMode="auto">
          <a:xfrm>
            <a:off x="8665200" y="3886994"/>
            <a:ext cx="1587" cy="771525"/>
          </a:xfrm>
          <a:prstGeom prst="line">
            <a:avLst/>
          </a:prstGeom>
          <a:noFill/>
          <a:ln w="1908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2" name="Line 8"/>
          <p:cNvSpPr>
            <a:spLocks noChangeShapeType="1"/>
          </p:cNvSpPr>
          <p:nvPr/>
        </p:nvSpPr>
        <p:spPr bwMode="auto">
          <a:xfrm>
            <a:off x="4021762" y="5744369"/>
            <a:ext cx="706438" cy="1588"/>
          </a:xfrm>
          <a:prstGeom prst="line">
            <a:avLst/>
          </a:prstGeom>
          <a:noFill/>
          <a:ln w="19080">
            <a:solidFill>
              <a:srgbClr val="FF9933"/>
            </a:solidFill>
            <a:miter lim="800000"/>
            <a:headEnd type="triangle" w="med" len="med"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3" name="Line 9"/>
          <p:cNvSpPr>
            <a:spLocks noChangeShapeType="1"/>
          </p:cNvSpPr>
          <p:nvPr/>
        </p:nvSpPr>
        <p:spPr bwMode="auto">
          <a:xfrm>
            <a:off x="4021762" y="5649119"/>
            <a:ext cx="1588" cy="238125"/>
          </a:xfrm>
          <a:prstGeom prst="line">
            <a:avLst/>
          </a:prstGeom>
          <a:noFill/>
          <a:ln w="19080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4" name="Line 10"/>
          <p:cNvSpPr>
            <a:spLocks noChangeShapeType="1"/>
          </p:cNvSpPr>
          <p:nvPr/>
        </p:nvSpPr>
        <p:spPr bwMode="auto">
          <a:xfrm>
            <a:off x="5207625" y="5728494"/>
            <a:ext cx="706437" cy="1588"/>
          </a:xfrm>
          <a:prstGeom prst="line">
            <a:avLst/>
          </a:prstGeom>
          <a:noFill/>
          <a:ln w="19080">
            <a:solidFill>
              <a:srgbClr val="FF9933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5" name="Line 11"/>
          <p:cNvSpPr>
            <a:spLocks noChangeShapeType="1"/>
          </p:cNvSpPr>
          <p:nvPr/>
        </p:nvSpPr>
        <p:spPr bwMode="auto">
          <a:xfrm flipH="1">
            <a:off x="5912475" y="5611019"/>
            <a:ext cx="7937" cy="238125"/>
          </a:xfrm>
          <a:prstGeom prst="line">
            <a:avLst/>
          </a:prstGeom>
          <a:noFill/>
          <a:ln w="19080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6" name="Rectangle 12"/>
          <p:cNvSpPr>
            <a:spLocks noChangeArrowheads="1"/>
          </p:cNvSpPr>
          <p:nvPr/>
        </p:nvSpPr>
        <p:spPr bwMode="auto">
          <a:xfrm>
            <a:off x="8344525" y="3494882"/>
            <a:ext cx="777875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ea typeface="新細明體" pitchFamily="18" charset="-120"/>
              </a:rPr>
              <a:t>340.4мм</a:t>
            </a:r>
          </a:p>
        </p:txBody>
      </p:sp>
      <p:sp>
        <p:nvSpPr>
          <p:cNvPr id="57" name="Rectangle 13"/>
          <p:cNvSpPr>
            <a:spLocks noChangeArrowheads="1"/>
          </p:cNvSpPr>
          <p:nvPr/>
        </p:nvSpPr>
        <p:spPr bwMode="auto">
          <a:xfrm>
            <a:off x="4367837" y="5611019"/>
            <a:ext cx="777875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ea typeface="新細明體" pitchFamily="18" charset="-120"/>
              </a:rPr>
              <a:t>410.4мм</a:t>
            </a:r>
          </a:p>
        </p:txBody>
      </p:sp>
      <p:sp>
        <p:nvSpPr>
          <p:cNvPr id="59" name="Line 15"/>
          <p:cNvSpPr>
            <a:spLocks noChangeShapeType="1"/>
          </p:cNvSpPr>
          <p:nvPr/>
        </p:nvSpPr>
        <p:spPr bwMode="auto">
          <a:xfrm flipH="1">
            <a:off x="6137900" y="5064920"/>
            <a:ext cx="0" cy="574674"/>
          </a:xfrm>
          <a:prstGeom prst="line">
            <a:avLst/>
          </a:prstGeom>
          <a:noFill/>
          <a:ln w="19080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2" name="Rectangle 18"/>
          <p:cNvSpPr>
            <a:spLocks noChangeArrowheads="1"/>
          </p:cNvSpPr>
          <p:nvPr/>
        </p:nvSpPr>
        <p:spPr bwMode="auto">
          <a:xfrm>
            <a:off x="5939462" y="5233194"/>
            <a:ext cx="69215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solidFill>
                  <a:srgbClr val="000000"/>
                </a:solidFill>
                <a:ea typeface="新細明體" pitchFamily="18" charset="-120"/>
              </a:rPr>
              <a:t>43.7мм</a:t>
            </a:r>
          </a:p>
        </p:txBody>
      </p:sp>
      <p:sp>
        <p:nvSpPr>
          <p:cNvPr id="63" name="Oval 19"/>
          <p:cNvSpPr>
            <a:spLocks noChangeArrowheads="1"/>
          </p:cNvSpPr>
          <p:nvPr/>
        </p:nvSpPr>
        <p:spPr bwMode="auto">
          <a:xfrm>
            <a:off x="6950700" y="3244057"/>
            <a:ext cx="952500" cy="960437"/>
          </a:xfrm>
          <a:prstGeom prst="ellipse">
            <a:avLst/>
          </a:prstGeom>
          <a:noFill/>
          <a:ln w="3816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64" name="Picture 2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00025" y="4718844"/>
            <a:ext cx="877887" cy="928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5" name="Oval 21"/>
          <p:cNvSpPr>
            <a:spLocks noChangeArrowheads="1"/>
          </p:cNvSpPr>
          <p:nvPr/>
        </p:nvSpPr>
        <p:spPr bwMode="auto">
          <a:xfrm>
            <a:off x="4093200" y="5458619"/>
            <a:ext cx="201612" cy="127000"/>
          </a:xfrm>
          <a:prstGeom prst="ellipse">
            <a:avLst/>
          </a:prstGeom>
          <a:noFill/>
          <a:ln w="3816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6" name="Line 22"/>
          <p:cNvSpPr>
            <a:spLocks noChangeShapeType="1"/>
          </p:cNvSpPr>
          <p:nvPr/>
        </p:nvSpPr>
        <p:spPr bwMode="auto">
          <a:xfrm flipH="1" flipV="1">
            <a:off x="3450262" y="5458619"/>
            <a:ext cx="642938" cy="50800"/>
          </a:xfrm>
          <a:prstGeom prst="line">
            <a:avLst/>
          </a:prstGeom>
          <a:noFill/>
          <a:ln w="2844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7" name="Rectangle 23"/>
          <p:cNvSpPr>
            <a:spLocks noChangeArrowheads="1"/>
          </p:cNvSpPr>
          <p:nvPr/>
        </p:nvSpPr>
        <p:spPr bwMode="auto">
          <a:xfrm>
            <a:off x="5948987" y="1950244"/>
            <a:ext cx="2562225" cy="547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  <a:ea typeface="新細明體" pitchFamily="18" charset="-12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ea typeface="新細明體" pitchFamily="18" charset="-120"/>
              </a:rPr>
              <a:t>Монтаж </a:t>
            </a:r>
            <a:r>
              <a:rPr lang="ru-RU" sz="1200" u="sng">
                <a:solidFill>
                  <a:srgbClr val="FF0000"/>
                </a:solidFill>
                <a:ea typeface="新細明體" pitchFamily="18" charset="-120"/>
              </a:rPr>
              <a:t>Panel/Wall/Stand/VESA</a:t>
            </a:r>
          </a:p>
        </p:txBody>
      </p:sp>
      <p:sp>
        <p:nvSpPr>
          <p:cNvPr id="68" name="Line 24"/>
          <p:cNvSpPr>
            <a:spLocks noChangeShapeType="1"/>
          </p:cNvSpPr>
          <p:nvPr/>
        </p:nvSpPr>
        <p:spPr bwMode="auto">
          <a:xfrm flipH="1">
            <a:off x="7128500" y="4029869"/>
            <a:ext cx="85725" cy="927100"/>
          </a:xfrm>
          <a:prstGeom prst="line">
            <a:avLst/>
          </a:prstGeom>
          <a:noFill/>
          <a:ln w="2844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9" name="Rectangle 25"/>
          <p:cNvSpPr>
            <a:spLocks noChangeArrowheads="1"/>
          </p:cNvSpPr>
          <p:nvPr/>
        </p:nvSpPr>
        <p:spPr bwMode="auto">
          <a:xfrm>
            <a:off x="6323637" y="4988719"/>
            <a:ext cx="1425575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ea typeface="新細明體" pitchFamily="18" charset="-120"/>
              </a:rPr>
              <a:t>VESA 100x100мм</a:t>
            </a:r>
          </a:p>
        </p:txBody>
      </p:sp>
      <p:sp>
        <p:nvSpPr>
          <p:cNvPr id="70" name="Rectangle 26"/>
          <p:cNvSpPr>
            <a:spLocks noChangeArrowheads="1"/>
          </p:cNvSpPr>
          <p:nvPr/>
        </p:nvSpPr>
        <p:spPr bwMode="auto">
          <a:xfrm>
            <a:off x="2311400" y="5410994"/>
            <a:ext cx="140970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solidFill>
                  <a:srgbClr val="000000"/>
                </a:solidFill>
                <a:ea typeface="新細明體" pitchFamily="18" charset="-120"/>
              </a:rPr>
              <a:t>Монтаж в панель</a:t>
            </a:r>
          </a:p>
        </p:txBody>
      </p:sp>
      <p:sp>
        <p:nvSpPr>
          <p:cNvPr id="71" name="Rectangle 28"/>
          <p:cNvSpPr>
            <a:spLocks noChangeArrowheads="1"/>
          </p:cNvSpPr>
          <p:nvPr/>
        </p:nvSpPr>
        <p:spPr bwMode="auto">
          <a:xfrm>
            <a:off x="2078662" y="4589157"/>
            <a:ext cx="1920875" cy="323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solidFill>
                  <a:srgbClr val="000000"/>
                </a:solidFill>
                <a:ea typeface="新細明體" pitchFamily="18" charset="-120"/>
              </a:rPr>
              <a:t>Новый сенсорный экран</a:t>
            </a:r>
          </a:p>
        </p:txBody>
      </p:sp>
      <p:sp>
        <p:nvSpPr>
          <p:cNvPr id="73" name="Rectangle 30"/>
          <p:cNvSpPr>
            <a:spLocks noChangeArrowheads="1"/>
          </p:cNvSpPr>
          <p:nvPr/>
        </p:nvSpPr>
        <p:spPr bwMode="auto">
          <a:xfrm>
            <a:off x="5898187" y="1529557"/>
            <a:ext cx="1728788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000000"/>
                </a:solidFill>
                <a:ea typeface="新細明體" pitchFamily="18" charset="-120"/>
              </a:rPr>
              <a:t>Внешний вид</a:t>
            </a:r>
          </a:p>
        </p:txBody>
      </p:sp>
      <p:sp>
        <p:nvSpPr>
          <p:cNvPr id="74" name="Rectangle 33"/>
          <p:cNvSpPr>
            <a:spLocks noChangeArrowheads="1"/>
          </p:cNvSpPr>
          <p:nvPr/>
        </p:nvSpPr>
        <p:spPr bwMode="auto">
          <a:xfrm>
            <a:off x="6272837" y="5387182"/>
            <a:ext cx="1692275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70C0"/>
                </a:solidFill>
                <a:ea typeface="新細明體" pitchFamily="18" charset="-120"/>
              </a:rPr>
              <a:t>Ультра тонкий</a:t>
            </a:r>
          </a:p>
        </p:txBody>
      </p:sp>
      <p:pic>
        <p:nvPicPr>
          <p:cNvPr id="76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21762" y="3244057"/>
            <a:ext cx="1917700" cy="156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7" name="Picture 3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029700" y="2029619"/>
            <a:ext cx="1928812" cy="617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8" name="Rectangle 27"/>
          <p:cNvSpPr>
            <a:spLocks noChangeArrowheads="1"/>
          </p:cNvSpPr>
          <p:nvPr/>
        </p:nvSpPr>
        <p:spPr bwMode="auto">
          <a:xfrm>
            <a:off x="0" y="971550"/>
            <a:ext cx="8358188" cy="36918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360" tIns="45000" rIns="90360" bIns="45000">
            <a:spAutoFit/>
          </a:bodyPr>
          <a:lstStyle/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altLang="zh-TW" dirty="0">
                <a:solidFill>
                  <a:srgbClr val="000000"/>
                </a:solidFill>
                <a:ea typeface="新細明體" pitchFamily="18" charset="-120"/>
              </a:rPr>
              <a:t>Металлический корпус с пластиковой передней панелью  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altLang="zh-TW" dirty="0">
                <a:solidFill>
                  <a:srgbClr val="000000"/>
                </a:solidFill>
                <a:ea typeface="新細明體" pitchFamily="18" charset="-120"/>
              </a:rPr>
              <a:t>Компактный, тонкий и прочный</a:t>
            </a:r>
            <a:endParaRPr lang="ru-RU" dirty="0">
              <a:solidFill>
                <a:srgbClr val="000000"/>
              </a:solidFill>
              <a:ea typeface="新細明體" pitchFamily="18" charset="-120"/>
            </a:endParaRP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17”  </a:t>
            </a: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4:3</a:t>
            </a: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 SXGA 1280x1024; CCFL; </a:t>
            </a:r>
            <a:endParaRPr lang="ru-RU" dirty="0" smtClean="0">
              <a:solidFill>
                <a:srgbClr val="000000"/>
              </a:solidFill>
              <a:ea typeface="新細明體" pitchFamily="18" charset="-120"/>
            </a:endParaRP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 smtClean="0">
                <a:solidFill>
                  <a:srgbClr val="0000CC"/>
                </a:solidFill>
                <a:ea typeface="新細明體" pitchFamily="18" charset="-120"/>
              </a:rPr>
              <a:t>LCD </a:t>
            </a: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Панель А класса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5-ти проводной сенсорный экран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Два видео интерфейса: </a:t>
            </a: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 VGA и DVI-D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 smtClean="0">
                <a:solidFill>
                  <a:srgbClr val="000000"/>
                </a:solidFill>
                <a:ea typeface="新細明體" pitchFamily="18" charset="-120"/>
              </a:rPr>
              <a:t>Сенсорные интерфейсы: </a:t>
            </a: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RS-232 и USB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 smtClean="0">
                <a:solidFill>
                  <a:srgbClr val="000000"/>
                </a:solidFill>
                <a:ea typeface="新細明體" pitchFamily="18" charset="-120"/>
              </a:rPr>
              <a:t>Диапазон </a:t>
            </a: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питания </a:t>
            </a: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12В~ 24В DC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-5°C .. 50°C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Безвентиляторный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IP 65 по передней панели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Промышленность, автоматизация</a:t>
            </a:r>
          </a:p>
          <a:p>
            <a:pPr marL="341313" indent="-339725" hangingPunct="1">
              <a:lnSpc>
                <a:spcPct val="100000"/>
              </a:lnSpc>
              <a:buClrTx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endParaRPr lang="ru-RU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72" name="Line 29"/>
          <p:cNvSpPr>
            <a:spLocks noChangeShapeType="1"/>
          </p:cNvSpPr>
          <p:nvPr/>
        </p:nvSpPr>
        <p:spPr bwMode="auto">
          <a:xfrm flipV="1">
            <a:off x="3736012" y="3790156"/>
            <a:ext cx="657225" cy="928687"/>
          </a:xfrm>
          <a:prstGeom prst="line">
            <a:avLst/>
          </a:prstGeom>
          <a:noFill/>
          <a:ln w="2844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9" name="Line 4"/>
          <p:cNvSpPr>
            <a:spLocks noChangeShapeType="1"/>
          </p:cNvSpPr>
          <p:nvPr/>
        </p:nvSpPr>
        <p:spPr bwMode="auto">
          <a:xfrm>
            <a:off x="6034712" y="5633244"/>
            <a:ext cx="238125" cy="0"/>
          </a:xfrm>
          <a:prstGeom prst="line">
            <a:avLst/>
          </a:prstGeom>
          <a:noFill/>
          <a:ln w="1908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0" name="Line 4"/>
          <p:cNvSpPr>
            <a:spLocks noChangeShapeType="1"/>
          </p:cNvSpPr>
          <p:nvPr/>
        </p:nvSpPr>
        <p:spPr bwMode="auto">
          <a:xfrm>
            <a:off x="6001375" y="5064920"/>
            <a:ext cx="238125" cy="0"/>
          </a:xfrm>
          <a:prstGeom prst="line">
            <a:avLst/>
          </a:prstGeom>
          <a:noFill/>
          <a:ln w="1908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10728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8241" y="576060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sz="2000" b="1" dirty="0" smtClean="0">
                <a:solidFill>
                  <a:srgbClr val="FF420E"/>
                </a:solidFill>
                <a:cs typeface="Arial" charset="0"/>
              </a:rPr>
              <a:t>C</a:t>
            </a: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ерия </a:t>
            </a:r>
            <a:r>
              <a:rPr lang="en-US" sz="2000" b="1" dirty="0" smtClean="0">
                <a:solidFill>
                  <a:srgbClr val="FF420E"/>
                </a:solidFill>
                <a:cs typeface="Arial" charset="0"/>
              </a:rPr>
              <a:t>IPPC/IPPD - Roadmap 2013</a:t>
            </a: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 </a:t>
            </a:r>
            <a:endParaRPr lang="ru-RU" sz="2000" b="1" dirty="0">
              <a:solidFill>
                <a:srgbClr val="FF420E"/>
              </a:solidFill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7147" y="4589157"/>
            <a:ext cx="676800" cy="6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71938" y="1114425"/>
            <a:ext cx="1347787" cy="1203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23963" y="1114425"/>
            <a:ext cx="1347787" cy="1203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86625" y="4076700"/>
            <a:ext cx="1350963" cy="1204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4438" y="4086225"/>
            <a:ext cx="1350962" cy="1204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62425" y="4086225"/>
            <a:ext cx="1350963" cy="1204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96150" y="1114425"/>
            <a:ext cx="1347788" cy="1203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430213" y="858330"/>
            <a:ext cx="0" cy="4637596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 type="triangle" w="med" len="med"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 flipH="1">
            <a:off x="425450" y="5494338"/>
            <a:ext cx="8647113" cy="1588"/>
          </a:xfrm>
          <a:prstGeom prst="line">
            <a:avLst/>
          </a:prstGeom>
          <a:noFill/>
          <a:ln w="57240">
            <a:solidFill>
              <a:srgbClr val="33CC33"/>
            </a:solidFill>
            <a:miter lim="800000"/>
            <a:headEnd type="triangle" w="med" len="med"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" name="AutoShape 9"/>
          <p:cNvSpPr>
            <a:spLocks noChangeArrowheads="1"/>
          </p:cNvSpPr>
          <p:nvPr/>
        </p:nvSpPr>
        <p:spPr bwMode="auto">
          <a:xfrm>
            <a:off x="1357313" y="5595938"/>
            <a:ext cx="708025" cy="285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 dirty="0">
                <a:solidFill>
                  <a:srgbClr val="FFFFFF"/>
                </a:solidFill>
                <a:ea typeface="新細明體" pitchFamily="18" charset="-120"/>
              </a:rPr>
              <a:t>15”</a:t>
            </a:r>
          </a:p>
        </p:txBody>
      </p:sp>
      <p:sp>
        <p:nvSpPr>
          <p:cNvPr id="21" name="AutoShape 10"/>
          <p:cNvSpPr>
            <a:spLocks noChangeArrowheads="1"/>
          </p:cNvSpPr>
          <p:nvPr/>
        </p:nvSpPr>
        <p:spPr bwMode="auto">
          <a:xfrm>
            <a:off x="4578350" y="5595938"/>
            <a:ext cx="708025" cy="285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FFFFFF"/>
                </a:solidFill>
                <a:ea typeface="新細明體" pitchFamily="18" charset="-120"/>
              </a:rPr>
              <a:t>17”</a:t>
            </a:r>
          </a:p>
        </p:txBody>
      </p:sp>
      <p:sp>
        <p:nvSpPr>
          <p:cNvPr id="22" name="AutoShape 11"/>
          <p:cNvSpPr>
            <a:spLocks noChangeArrowheads="1"/>
          </p:cNvSpPr>
          <p:nvPr/>
        </p:nvSpPr>
        <p:spPr bwMode="auto">
          <a:xfrm>
            <a:off x="7643813" y="5595938"/>
            <a:ext cx="708025" cy="285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FFFFFF"/>
                </a:solidFill>
                <a:ea typeface="新細明體" pitchFamily="18" charset="-120"/>
              </a:rPr>
              <a:t>19”</a:t>
            </a:r>
          </a:p>
        </p:txBody>
      </p:sp>
      <p:sp>
        <p:nvSpPr>
          <p:cNvPr id="23" name="AutoShape 12"/>
          <p:cNvSpPr>
            <a:spLocks noChangeArrowheads="1"/>
          </p:cNvSpPr>
          <p:nvPr/>
        </p:nvSpPr>
        <p:spPr bwMode="auto">
          <a:xfrm rot="5400000">
            <a:off x="-227806" y="1848644"/>
            <a:ext cx="1212850" cy="604838"/>
          </a:xfrm>
          <a:prstGeom prst="roundRect">
            <a:avLst>
              <a:gd name="adj" fmla="val 16667"/>
            </a:avLst>
          </a:prstGeom>
          <a:solidFill>
            <a:srgbClr val="003E00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360" tIns="45000" rIns="90360" bIns="450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>
                <a:solidFill>
                  <a:srgbClr val="FC9914"/>
                </a:solidFill>
                <a:ea typeface="新細明體" pitchFamily="18" charset="-120"/>
              </a:rPr>
              <a:t>IPPC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>
                <a:solidFill>
                  <a:srgbClr val="FFFFFF"/>
                </a:solidFill>
                <a:ea typeface="新細明體" pitchFamily="18" charset="-120"/>
              </a:rPr>
              <a:t>Industrial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>
                <a:solidFill>
                  <a:srgbClr val="FFFFFF"/>
                </a:solidFill>
                <a:ea typeface="新細明體" pitchFamily="18" charset="-120"/>
              </a:rPr>
              <a:t>PPC</a:t>
            </a: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530159" y="819150"/>
            <a:ext cx="1247841" cy="3678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4:3 </a:t>
            </a:r>
            <a:r>
              <a:rPr lang="ru-RU" dirty="0" smtClean="0">
                <a:solidFill>
                  <a:srgbClr val="000000"/>
                </a:solidFill>
                <a:ea typeface="新細明體" pitchFamily="18" charset="-120"/>
              </a:rPr>
              <a:t>Панель</a:t>
            </a:r>
            <a:endParaRPr lang="ru-RU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7575550" y="1114425"/>
            <a:ext cx="835025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IPPC1960T</a:t>
            </a: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7507288" y="2084388"/>
            <a:ext cx="907042" cy="244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00"/>
                </a:solidFill>
                <a:ea typeface="新細明體" pitchFamily="18" charset="-120"/>
              </a:rPr>
              <a:t>MP: 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Q2</a:t>
            </a: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, 201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3</a:t>
            </a:r>
            <a:endParaRPr lang="ru-RU" sz="1000" b="1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7072313" y="2400300"/>
            <a:ext cx="2000250" cy="1465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FF0000"/>
                </a:solidFill>
                <a:ea typeface="新細明體" pitchFamily="18" charset="-120"/>
              </a:rPr>
              <a:t>Sandy</a:t>
            </a: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FF0000"/>
                </a:solidFill>
                <a:ea typeface="新細明體" pitchFamily="18" charset="-120"/>
              </a:rPr>
              <a:t>Bridge</a:t>
            </a: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, ICES267S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FF0000"/>
                </a:solidFill>
                <a:ea typeface="新細明體" pitchFamily="18" charset="-120"/>
              </a:rPr>
              <a:t>Fan-less</a:t>
            </a:r>
            <a:endParaRPr lang="ru-RU" sz="1000" b="1" dirty="0">
              <a:solidFill>
                <a:srgbClr val="FF0000"/>
              </a:solidFill>
              <a:ea typeface="新細明體" pitchFamily="18" charset="-120"/>
            </a:endParaRP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 smtClean="0">
                <a:solidFill>
                  <a:srgbClr val="FF0000"/>
                </a:solidFill>
                <a:ea typeface="新細明體" pitchFamily="18" charset="-120"/>
              </a:rPr>
              <a:t> COM </a:t>
            </a:r>
            <a:r>
              <a:rPr lang="ru-RU" sz="1000" b="1" dirty="0" err="1">
                <a:solidFill>
                  <a:srgbClr val="FF0000"/>
                </a:solidFill>
                <a:ea typeface="新細明體" pitchFamily="18" charset="-120"/>
              </a:rPr>
              <a:t>Express</a:t>
            </a:r>
            <a:endParaRPr lang="ru-RU" sz="1000" b="1" dirty="0">
              <a:solidFill>
                <a:srgbClr val="FF0000"/>
              </a:solidFill>
              <a:ea typeface="新細明體" pitchFamily="18" charset="-120"/>
            </a:endParaRP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00"/>
                </a:solidFill>
                <a:ea typeface="新細明體" pitchFamily="18" charset="-120"/>
              </a:rPr>
              <a:t> 19” 4:3 LED</a:t>
            </a: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; DDR3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FF0000"/>
                </a:solidFill>
                <a:ea typeface="新細明體" pitchFamily="18" charset="-120"/>
              </a:rPr>
              <a:t>Front</a:t>
            </a: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 IP66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FF0000"/>
                </a:solidFill>
                <a:ea typeface="新細明體" pitchFamily="18" charset="-120"/>
              </a:rPr>
              <a:t>Aluminum</a:t>
            </a: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  </a:t>
            </a:r>
            <a:r>
              <a:rPr lang="ru-RU" sz="1000" b="1" dirty="0" err="1">
                <a:solidFill>
                  <a:srgbClr val="FF0000"/>
                </a:solidFill>
                <a:ea typeface="新細明體" pitchFamily="18" charset="-120"/>
              </a:rPr>
              <a:t>front</a:t>
            </a: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FF0000"/>
                </a:solidFill>
                <a:ea typeface="新細明體" pitchFamily="18" charset="-120"/>
              </a:rPr>
              <a:t>bezel</a:t>
            </a:r>
            <a:endParaRPr lang="ru-RU" sz="1000" b="1" dirty="0">
              <a:solidFill>
                <a:srgbClr val="FF0000"/>
              </a:solidFill>
              <a:ea typeface="新細明體" pitchFamily="18" charset="-120"/>
            </a:endParaRP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FF0000"/>
                </a:solidFill>
                <a:ea typeface="新細明體" pitchFamily="18" charset="-120"/>
              </a:rPr>
              <a:t>Modularize</a:t>
            </a:r>
            <a:endParaRPr lang="ru-RU" sz="1000" b="1" dirty="0">
              <a:solidFill>
                <a:srgbClr val="FF0000"/>
              </a:solidFill>
              <a:ea typeface="新細明體" pitchFamily="18" charset="-120"/>
            </a:endParaRP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FF0000"/>
                </a:solidFill>
                <a:ea typeface="新細明體" pitchFamily="18" charset="-120"/>
              </a:rPr>
              <a:t>Front</a:t>
            </a: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 USB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FF0000"/>
                </a:solidFill>
                <a:ea typeface="新細明體" pitchFamily="18" charset="-120"/>
              </a:rPr>
              <a:t>Expansion</a:t>
            </a: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 dirty="0" err="1">
                <a:solidFill>
                  <a:srgbClr val="FF0000"/>
                </a:solidFill>
                <a:ea typeface="新細明體" pitchFamily="18" charset="-120"/>
              </a:rPr>
              <a:t>Slot</a:t>
            </a:r>
            <a:endParaRPr lang="ru-RU" sz="1000" b="1" dirty="0">
              <a:solidFill>
                <a:srgbClr val="FF0000"/>
              </a:solidFill>
              <a:ea typeface="新細明體" pitchFamily="18" charset="-120"/>
            </a:endParaRPr>
          </a:p>
        </p:txBody>
      </p:sp>
      <p:sp>
        <p:nvSpPr>
          <p:cNvPr id="29" name="Line 18"/>
          <p:cNvSpPr>
            <a:spLocks noChangeShapeType="1"/>
          </p:cNvSpPr>
          <p:nvPr/>
        </p:nvSpPr>
        <p:spPr bwMode="auto">
          <a:xfrm>
            <a:off x="428625" y="3898900"/>
            <a:ext cx="8531225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" name="Rectangle 19"/>
          <p:cNvSpPr>
            <a:spLocks noChangeArrowheads="1"/>
          </p:cNvSpPr>
          <p:nvPr/>
        </p:nvSpPr>
        <p:spPr bwMode="auto">
          <a:xfrm>
            <a:off x="1431925" y="1114425"/>
            <a:ext cx="835025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IPPC1560T</a:t>
            </a:r>
          </a:p>
        </p:txBody>
      </p:sp>
      <p:sp>
        <p:nvSpPr>
          <p:cNvPr id="31" name="Rectangle 20"/>
          <p:cNvSpPr>
            <a:spLocks noChangeArrowheads="1"/>
          </p:cNvSpPr>
          <p:nvPr/>
        </p:nvSpPr>
        <p:spPr bwMode="auto">
          <a:xfrm>
            <a:off x="1430338" y="5076825"/>
            <a:ext cx="907042" cy="244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MP: 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Q2</a:t>
            </a: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, 201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3</a:t>
            </a:r>
            <a:endParaRPr lang="ru-RU" sz="1000" b="1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32" name="Rectangle 21"/>
          <p:cNvSpPr>
            <a:spLocks noChangeArrowheads="1"/>
          </p:cNvSpPr>
          <p:nvPr/>
        </p:nvSpPr>
        <p:spPr bwMode="auto">
          <a:xfrm>
            <a:off x="1503363" y="4086225"/>
            <a:ext cx="835025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IPPD1500T</a:t>
            </a:r>
          </a:p>
        </p:txBody>
      </p:sp>
      <p:sp>
        <p:nvSpPr>
          <p:cNvPr id="33" name="Rectangle 22"/>
          <p:cNvSpPr>
            <a:spLocks noChangeArrowheads="1"/>
          </p:cNvSpPr>
          <p:nvPr/>
        </p:nvSpPr>
        <p:spPr bwMode="auto">
          <a:xfrm>
            <a:off x="4432300" y="5076825"/>
            <a:ext cx="907042" cy="244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MP: 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Q2</a:t>
            </a: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, 201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3</a:t>
            </a:r>
            <a:endParaRPr lang="ru-RU" sz="1000" b="1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34" name="Rectangle 23"/>
          <p:cNvSpPr>
            <a:spLocks noChangeArrowheads="1"/>
          </p:cNvSpPr>
          <p:nvPr/>
        </p:nvSpPr>
        <p:spPr bwMode="auto">
          <a:xfrm>
            <a:off x="4384675" y="4117975"/>
            <a:ext cx="835025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IPPD1700T</a:t>
            </a:r>
          </a:p>
        </p:txBody>
      </p: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7581900" y="4076700"/>
            <a:ext cx="835025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IPPD1900T</a:t>
            </a:r>
          </a:p>
        </p:txBody>
      </p:sp>
      <p:sp>
        <p:nvSpPr>
          <p:cNvPr id="36" name="AutoShape 25"/>
          <p:cNvSpPr>
            <a:spLocks noChangeArrowheads="1"/>
          </p:cNvSpPr>
          <p:nvPr/>
        </p:nvSpPr>
        <p:spPr bwMode="auto">
          <a:xfrm rot="5400000">
            <a:off x="-226218" y="4380706"/>
            <a:ext cx="1212850" cy="604837"/>
          </a:xfrm>
          <a:prstGeom prst="roundRect">
            <a:avLst>
              <a:gd name="adj" fmla="val 16667"/>
            </a:avLst>
          </a:prstGeom>
          <a:solidFill>
            <a:srgbClr val="003E00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360" tIns="45000" rIns="90360" bIns="450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>
                <a:solidFill>
                  <a:srgbClr val="FC9914"/>
                </a:solidFill>
                <a:ea typeface="新細明體" pitchFamily="18" charset="-120"/>
              </a:rPr>
              <a:t>IPPD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>
                <a:solidFill>
                  <a:srgbClr val="FFFFFF"/>
                </a:solidFill>
                <a:ea typeface="新細明體" pitchFamily="18" charset="-120"/>
              </a:rPr>
              <a:t>Industrial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>
                <a:solidFill>
                  <a:srgbClr val="FFFFFF"/>
                </a:solidFill>
                <a:ea typeface="新細明體" pitchFamily="18" charset="-120"/>
              </a:rPr>
              <a:t>Display</a:t>
            </a:r>
          </a:p>
        </p:txBody>
      </p:sp>
      <p:sp>
        <p:nvSpPr>
          <p:cNvPr id="37" name="Rectangle 26"/>
          <p:cNvSpPr>
            <a:spLocks noChangeArrowheads="1"/>
          </p:cNvSpPr>
          <p:nvPr/>
        </p:nvSpPr>
        <p:spPr bwMode="auto">
          <a:xfrm>
            <a:off x="4360863" y="1114425"/>
            <a:ext cx="835025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IPPC1760T</a:t>
            </a:r>
          </a:p>
        </p:txBody>
      </p:sp>
      <p:sp>
        <p:nvSpPr>
          <p:cNvPr id="39" name="Rectangle 30"/>
          <p:cNvSpPr>
            <a:spLocks noChangeArrowheads="1"/>
          </p:cNvSpPr>
          <p:nvPr/>
        </p:nvSpPr>
        <p:spPr bwMode="auto">
          <a:xfrm>
            <a:off x="4289425" y="2093913"/>
            <a:ext cx="907042" cy="244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00"/>
                </a:solidFill>
                <a:ea typeface="新細明體" pitchFamily="18" charset="-120"/>
              </a:rPr>
              <a:t>MP: 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Q2</a:t>
            </a: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, 201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3</a:t>
            </a:r>
            <a:endParaRPr lang="ru-RU" sz="1000" b="1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40" name="Rectangle 31"/>
          <p:cNvSpPr>
            <a:spLocks noChangeArrowheads="1"/>
          </p:cNvSpPr>
          <p:nvPr/>
        </p:nvSpPr>
        <p:spPr bwMode="auto">
          <a:xfrm>
            <a:off x="1289050" y="2084388"/>
            <a:ext cx="907042" cy="244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000000"/>
                </a:solidFill>
                <a:ea typeface="新細明體" pitchFamily="18" charset="-120"/>
              </a:rPr>
              <a:t>MP: 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Q2</a:t>
            </a: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, 201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3</a:t>
            </a:r>
            <a:endParaRPr lang="ru-RU" sz="1000" b="1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41" name="Rectangle 32"/>
          <p:cNvSpPr>
            <a:spLocks noChangeArrowheads="1"/>
          </p:cNvSpPr>
          <p:nvPr/>
        </p:nvSpPr>
        <p:spPr bwMode="auto">
          <a:xfrm>
            <a:off x="7507288" y="5046663"/>
            <a:ext cx="907042" cy="244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MP: 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Q2</a:t>
            </a: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, 201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3</a:t>
            </a:r>
            <a:endParaRPr lang="ru-RU" sz="1000" b="1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42" name="Rectangle 33"/>
          <p:cNvSpPr>
            <a:spLocks noChangeArrowheads="1"/>
          </p:cNvSpPr>
          <p:nvPr/>
        </p:nvSpPr>
        <p:spPr bwMode="auto">
          <a:xfrm>
            <a:off x="4143375" y="4391025"/>
            <a:ext cx="1857375" cy="550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17” 4:3 CCFL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Aluminum  front bezel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OSD Control button in front</a:t>
            </a:r>
          </a:p>
        </p:txBody>
      </p:sp>
      <p:sp>
        <p:nvSpPr>
          <p:cNvPr id="43" name="Rectangle 34"/>
          <p:cNvSpPr>
            <a:spLocks noChangeArrowheads="1"/>
          </p:cNvSpPr>
          <p:nvPr/>
        </p:nvSpPr>
        <p:spPr bwMode="auto">
          <a:xfrm>
            <a:off x="7215188" y="4391025"/>
            <a:ext cx="1857375" cy="550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19” 4:3 LED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Aluminum  front bezel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OSD Control button in front</a:t>
            </a:r>
          </a:p>
        </p:txBody>
      </p:sp>
      <p:sp>
        <p:nvSpPr>
          <p:cNvPr id="44" name="Rectangle 35"/>
          <p:cNvSpPr>
            <a:spLocks noChangeArrowheads="1"/>
          </p:cNvSpPr>
          <p:nvPr/>
        </p:nvSpPr>
        <p:spPr bwMode="auto">
          <a:xfrm>
            <a:off x="1214438" y="4391025"/>
            <a:ext cx="1928812" cy="550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15” 4:3 LED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Aluminum  front bezel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OSD Control button in front</a:t>
            </a:r>
          </a:p>
        </p:txBody>
      </p:sp>
      <p:sp>
        <p:nvSpPr>
          <p:cNvPr id="45" name="Rectangle 36"/>
          <p:cNvSpPr>
            <a:spLocks noChangeArrowheads="1"/>
          </p:cNvSpPr>
          <p:nvPr/>
        </p:nvSpPr>
        <p:spPr bwMode="auto">
          <a:xfrm>
            <a:off x="3286125" y="3043238"/>
            <a:ext cx="2857500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 dirty="0">
                <a:solidFill>
                  <a:srgbClr val="00B050"/>
                </a:solidFill>
                <a:ea typeface="新細明體" pitchFamily="18" charset="-120"/>
              </a:rPr>
              <a:t>IPPC1x60T-DC1 DC </a:t>
            </a:r>
            <a:r>
              <a:rPr lang="ru-RU" sz="1000" b="1" dirty="0" smtClean="0">
                <a:solidFill>
                  <a:srgbClr val="00B050"/>
                </a:solidFill>
                <a:ea typeface="新細明體" pitchFamily="18" charset="-120"/>
              </a:rPr>
              <a:t>питание</a:t>
            </a:r>
            <a:endParaRPr lang="ru-RU" sz="1000" b="1" dirty="0">
              <a:solidFill>
                <a:srgbClr val="00B050"/>
              </a:solidFill>
              <a:ea typeface="新細明體" pitchFamily="18" charset="-120"/>
            </a:endParaRP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 dirty="0">
                <a:solidFill>
                  <a:srgbClr val="0070C0"/>
                </a:solidFill>
                <a:ea typeface="新細明體" pitchFamily="18" charset="-120"/>
              </a:rPr>
              <a:t>IPPC1x60T-AC   AC </a:t>
            </a:r>
            <a:r>
              <a:rPr lang="ru-RU" sz="1000" b="1" dirty="0" smtClean="0">
                <a:solidFill>
                  <a:srgbClr val="0070C0"/>
                </a:solidFill>
                <a:ea typeface="新細明體" pitchFamily="18" charset="-120"/>
              </a:rPr>
              <a:t>питание</a:t>
            </a:r>
            <a:endParaRPr lang="ru-RU" sz="1000" b="1" dirty="0">
              <a:solidFill>
                <a:srgbClr val="0070C0"/>
              </a:solidFill>
              <a:ea typeface="新細明體" pitchFamily="18" charset="-120"/>
            </a:endParaRPr>
          </a:p>
        </p:txBody>
      </p:sp>
      <p:pic>
        <p:nvPicPr>
          <p:cNvPr id="46" name="Picture 4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14813" y="1400175"/>
            <a:ext cx="1055687" cy="593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7" name="Picture 4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750" y="1400175"/>
            <a:ext cx="1055688" cy="593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8" name="Picture 4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00938" y="1400175"/>
            <a:ext cx="1055687" cy="593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9" name="Picture 2" descr="C:\Users\User\Desktop\1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517080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8241" y="576060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Серия </a:t>
            </a:r>
            <a:r>
              <a:rPr lang="en-US" sz="2000" b="1" dirty="0" smtClean="0">
                <a:solidFill>
                  <a:srgbClr val="FF420E"/>
                </a:solidFill>
                <a:cs typeface="Arial" charset="0"/>
              </a:rPr>
              <a:t>IPPC</a:t>
            </a:r>
            <a:endParaRPr lang="ru-RU" sz="2000" b="1" dirty="0">
              <a:solidFill>
                <a:srgbClr val="FF420E"/>
              </a:solidFill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7147" y="4589157"/>
            <a:ext cx="676800" cy="6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809625"/>
            <a:ext cx="8858250" cy="5715000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marL="342900" marR="0" lvl="1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90000"/>
              <a:buFontTx/>
              <a:buBlip>
                <a:blip r:embed="rId7"/>
              </a:buBlip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IPPC: Heavy Industrial Panel PC </a:t>
            </a:r>
          </a:p>
          <a:p>
            <a:pPr marL="742950" marR="0" lvl="2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90000"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kumimoji="0" lang="ru-RU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ППК серии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IPPC</a:t>
            </a:r>
            <a:r>
              <a:rPr kumimoji="0" lang="ru-RU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оснащены производительными процессорами 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Intel, </a:t>
            </a:r>
            <a:r>
              <a:rPr kumimoji="0" lang="ru-RU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сенсорной ЖК панелью с 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LED </a:t>
            </a:r>
            <a:r>
              <a:rPr kumimoji="0" lang="ru-RU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подсветкой, имеют несколько слотов расширения. Корпус изготовлен из алюминия, имеет защиту 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NEMA4/ IP66</a:t>
            </a:r>
            <a:r>
              <a:rPr kumimoji="0" lang="ru-RU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 передней панели и защиту от вибраций, что позволяет успешно применять его в жестких промышленных условиях.</a:t>
            </a: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742950" marR="0" lvl="2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90000"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1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4:3 LED,  </a:t>
            </a:r>
            <a:r>
              <a:rPr kumimoji="0" lang="en-US" altLang="zh-TW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15”,  17” and 19” </a:t>
            </a:r>
          </a:p>
          <a:p>
            <a:pPr marL="342900" marR="0" lvl="1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ru-RU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Безвентиляторный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1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NEMA4/ IP66 </a:t>
            </a:r>
            <a:r>
              <a:rPr kumimoji="0" lang="ru-RU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алюминиевый корпус и передняя панель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1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ru-RU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Плата формата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 Express Basic/Compact Type2</a:t>
            </a:r>
          </a:p>
          <a:p>
            <a:pPr marL="342900" marR="0" lvl="1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 </a:t>
            </a:r>
            <a:r>
              <a:rPr kumimoji="0" lang="ru-RU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порт с изоляцией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 </a:t>
            </a:r>
            <a:r>
              <a:rPr kumimoji="0" lang="ru-RU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Дискретный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I/O</a:t>
            </a:r>
          </a:p>
          <a:p>
            <a:pPr marL="342900" marR="0" lvl="1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 </a:t>
            </a:r>
            <a:r>
              <a:rPr kumimoji="0" lang="ru-RU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90-264В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/ DC </a:t>
            </a:r>
            <a:r>
              <a:rPr kumimoji="0" lang="ru-RU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широкий диапазон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1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ru-RU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Монтаж в панель</a:t>
            </a:r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2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90000"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2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90000"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2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90000"/>
              <a:buFontTx/>
              <a:buNone/>
              <a:tabLst/>
              <a:defRPr/>
            </a:pPr>
            <a:endParaRPr kumimoji="0" lang="en-US" altLang="zh-TW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1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90000"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5" descr="C:\Users\jimmychen\Desktop\image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00875" y="4687384"/>
            <a:ext cx="1855788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C:\Users\SIDNEY~1\AppData\Local\Temp\untitled_turntable4_1-front-right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07000" y="4973134"/>
            <a:ext cx="1563688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User\Desktop\1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29101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8241" y="576060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sz="2000" b="1" dirty="0" smtClean="0">
                <a:solidFill>
                  <a:srgbClr val="FF0000"/>
                </a:solidFill>
                <a:ea typeface="新細明體" pitchFamily="18" charset="-120"/>
              </a:rPr>
              <a:t>APP</a:t>
            </a:r>
            <a:r>
              <a:rPr lang="en-US" sz="2000" b="1" dirty="0" smtClean="0">
                <a:solidFill>
                  <a:srgbClr val="FF0000"/>
                </a:solidFill>
                <a:ea typeface="新細明體" pitchFamily="18" charset="-120"/>
              </a:rPr>
              <a:t>D</a:t>
            </a:r>
            <a:r>
              <a:rPr lang="ru-RU" sz="2000" b="1" dirty="0" smtClean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ea typeface="新細明體" pitchFamily="18" charset="-120"/>
              </a:rPr>
              <a:t>1960T </a:t>
            </a:r>
            <a:r>
              <a:rPr lang="ru-RU" sz="2000" b="1" dirty="0" smtClean="0">
                <a:solidFill>
                  <a:srgbClr val="FF0000"/>
                </a:solidFill>
                <a:ea typeface="新細明體" pitchFamily="18" charset="-120"/>
              </a:rPr>
              <a:t>- особенности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7147" y="4589157"/>
            <a:ext cx="676800" cy="6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/>
          <a:srcRect l="28971" t="17255" r="23382" b="9804"/>
          <a:stretch>
            <a:fillRect/>
          </a:stretch>
        </p:blipFill>
        <p:spPr bwMode="auto">
          <a:xfrm>
            <a:off x="2295525" y="5019675"/>
            <a:ext cx="1028700" cy="885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/>
          <a:srcRect l="17655" t="15686" r="25678" b="12157"/>
          <a:stretch>
            <a:fillRect/>
          </a:stretch>
        </p:blipFill>
        <p:spPr bwMode="auto">
          <a:xfrm>
            <a:off x="4857750" y="5029200"/>
            <a:ext cx="1133475" cy="876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9"/>
          <a:srcRect l="31724" t="30588" r="14483" b="-3529"/>
          <a:stretch>
            <a:fillRect/>
          </a:stretch>
        </p:blipFill>
        <p:spPr bwMode="auto">
          <a:xfrm>
            <a:off x="3571875" y="5019675"/>
            <a:ext cx="1114425" cy="936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0"/>
          <a:srcRect l="27153" t="16296" r="27430" b="15556"/>
          <a:stretch>
            <a:fillRect/>
          </a:stretch>
        </p:blipFill>
        <p:spPr bwMode="auto">
          <a:xfrm>
            <a:off x="962025" y="5029200"/>
            <a:ext cx="1038225" cy="876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0" y="828675"/>
            <a:ext cx="8929687" cy="480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360" tIns="45000" rIns="90360" bIns="45000">
            <a:spAutoFit/>
          </a:bodyPr>
          <a:lstStyle/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Металлический корпус с прочной </a:t>
            </a: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Алюминиевой панелью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19”</a:t>
            </a: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  </a:t>
            </a: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4:3</a:t>
            </a: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350 </a:t>
            </a:r>
            <a:r>
              <a:rPr lang="ru-RU" dirty="0" err="1">
                <a:solidFill>
                  <a:srgbClr val="0000CC"/>
                </a:solidFill>
                <a:ea typeface="新細明體" pitchFamily="18" charset="-120"/>
              </a:rPr>
              <a:t>nits</a:t>
            </a: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SXGA 1280x1024; </a:t>
            </a: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LED</a:t>
            </a: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; </a:t>
            </a: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LCD панель А класса 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(15” и 17” по ODM заказу)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5-ти проводной сенсорный экран 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2nd </a:t>
            </a:r>
            <a:r>
              <a:rPr lang="ru-RU" dirty="0" err="1">
                <a:solidFill>
                  <a:srgbClr val="0000CC"/>
                </a:solidFill>
                <a:ea typeface="新細明體" pitchFamily="18" charset="-120"/>
              </a:rPr>
              <a:t>gen</a:t>
            </a: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ru-RU" dirty="0" err="1">
                <a:solidFill>
                  <a:srgbClr val="0000CC"/>
                </a:solidFill>
                <a:ea typeface="新細明體" pitchFamily="18" charset="-120"/>
              </a:rPr>
              <a:t>Intel</a:t>
            </a: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 ® </a:t>
            </a:r>
            <a:r>
              <a:rPr lang="ru-RU" dirty="0" err="1">
                <a:solidFill>
                  <a:srgbClr val="0000CC"/>
                </a:solidFill>
                <a:ea typeface="新細明體" pitchFamily="18" charset="-120"/>
              </a:rPr>
              <a:t>Core</a:t>
            </a: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™ i5 (ICES267S</a:t>
            </a: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)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Безвентиляторный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Рабочая температура: -10°C .. 55°C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 err="1">
                <a:solidFill>
                  <a:srgbClr val="0000CC"/>
                </a:solidFill>
                <a:ea typeface="新細明體" pitchFamily="18" charset="-120"/>
              </a:rPr>
              <a:t>Xcare</a:t>
            </a: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 </a:t>
            </a:r>
            <a:r>
              <a:rPr lang="en-US" dirty="0" smtClean="0">
                <a:solidFill>
                  <a:srgbClr val="0000CC"/>
                </a:solidFill>
                <a:ea typeface="新細明體" pitchFamily="18" charset="-120"/>
              </a:rPr>
              <a:t>- </a:t>
            </a:r>
            <a:r>
              <a:rPr lang="ru-RU" dirty="0" smtClean="0">
                <a:solidFill>
                  <a:srgbClr val="0000CC"/>
                </a:solidFill>
                <a:ea typeface="新細明體" pitchFamily="18" charset="-120"/>
              </a:rPr>
              <a:t>управление </a:t>
            </a: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подсветкой / отключаемый передний USB порт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IP 66 </a:t>
            </a: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по передней панели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Съемный HDD</a:t>
            </a: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 для легкого обслуживания</a:t>
            </a:r>
          </a:p>
          <a:p>
            <a:pPr marL="341313" lvl="1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2x слота расширения</a:t>
            </a:r>
            <a:endParaRPr lang="ru-RU" dirty="0">
              <a:solidFill>
                <a:srgbClr val="000000"/>
              </a:solidFill>
              <a:ea typeface="新細明體" pitchFamily="18" charset="-120"/>
            </a:endParaRPr>
          </a:p>
          <a:p>
            <a:pPr marL="341313" lvl="1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Соответствует требованиям для опасной окружающей среды </a:t>
            </a:r>
            <a:r>
              <a:rPr lang="ru-RU" dirty="0" err="1">
                <a:solidFill>
                  <a:srgbClr val="000000"/>
                </a:solidFill>
                <a:ea typeface="新細明體" pitchFamily="18" charset="-120"/>
              </a:rPr>
              <a:t>Class</a:t>
            </a: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 1 </a:t>
            </a:r>
            <a:r>
              <a:rPr lang="ru-RU" dirty="0" err="1">
                <a:solidFill>
                  <a:srgbClr val="000000"/>
                </a:solidFill>
                <a:ea typeface="新細明體" pitchFamily="18" charset="-120"/>
              </a:rPr>
              <a:t>Div</a:t>
            </a: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 2 / ATEX сертификация в процессе</a:t>
            </a:r>
          </a:p>
          <a:p>
            <a:pPr marL="341313" lvl="1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Гальваническая изоляция </a:t>
            </a: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COM порта</a:t>
            </a:r>
          </a:p>
          <a:p>
            <a:pPr marL="341313" lvl="1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Функциональные клавиши /  Выключатель LCD панели для экономии энергии</a:t>
            </a:r>
          </a:p>
          <a:p>
            <a:pPr marL="341313" indent="-339725" hangingPunct="1">
              <a:lnSpc>
                <a:spcPct val="100000"/>
              </a:lnSpc>
              <a:buClrTx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endParaRPr lang="ru-RU" dirty="0">
              <a:solidFill>
                <a:srgbClr val="000000"/>
              </a:solidFill>
              <a:ea typeface="新細明體" pitchFamily="18" charset="-120"/>
            </a:endParaRPr>
          </a:p>
          <a:p>
            <a:pPr marL="341313" indent="-339725" hangingPunct="1">
              <a:lnSpc>
                <a:spcPct val="100000"/>
              </a:lnSpc>
              <a:buClrTx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endParaRPr lang="ru-RU" dirty="0">
              <a:solidFill>
                <a:srgbClr val="000000"/>
              </a:solidFill>
              <a:ea typeface="新細明體" pitchFamily="18" charset="-120"/>
            </a:endParaRPr>
          </a:p>
        </p:txBody>
      </p:sp>
      <p:pic>
        <p:nvPicPr>
          <p:cNvPr id="17" name="Picture 2" descr="C:\Users\User\Desktop\10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305995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8241" y="576060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Серия </a:t>
            </a:r>
            <a:r>
              <a:rPr lang="en-US" sz="2000" b="1" dirty="0" smtClean="0">
                <a:solidFill>
                  <a:srgbClr val="FF420E"/>
                </a:solidFill>
                <a:cs typeface="Arial" charset="0"/>
              </a:rPr>
              <a:t>FPPC – </a:t>
            </a: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для проектов автоматизации производства</a:t>
            </a:r>
            <a:endParaRPr lang="ru-RU" sz="2000" b="1" dirty="0">
              <a:solidFill>
                <a:srgbClr val="FF420E"/>
              </a:solidFill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7147" y="4589157"/>
            <a:ext cx="676800" cy="6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0" y="858330"/>
            <a:ext cx="8858250" cy="571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90000"/>
              </a:lnSpc>
              <a:spcAft>
                <a:spcPts val="1425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b="1" dirty="0">
              <a:solidFill>
                <a:srgbClr val="000000"/>
              </a:solidFill>
              <a:ea typeface="新細明體" pitchFamily="18" charset="-120"/>
            </a:endParaRPr>
          </a:p>
          <a:p>
            <a:pPr marL="341313" lvl="1" indent="-339725" hangingPunct="1">
              <a:lnSpc>
                <a:spcPct val="90000"/>
              </a:lnSpc>
              <a:spcBef>
                <a:spcPts val="563"/>
              </a:spcBef>
              <a:buClr>
                <a:srgbClr val="FF9900"/>
              </a:buClr>
              <a:buFont typeface="Times New Roman" pitchFamily="16" charset="0"/>
              <a:buBlip>
                <a:blip r:embed="rId7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 dirty="0">
                <a:solidFill>
                  <a:srgbClr val="000000"/>
                </a:solidFill>
                <a:ea typeface="新細明體" pitchFamily="18" charset="-120"/>
              </a:rPr>
              <a:t>FPPC: Factory Automation Panel PC</a:t>
            </a:r>
          </a:p>
          <a:p>
            <a:pPr marL="341313" lvl="1" indent="-339725" hangingPunct="1">
              <a:lnSpc>
                <a:spcPct val="90000"/>
              </a:lnSpc>
              <a:spcBef>
                <a:spcPts val="563"/>
              </a:spcBef>
              <a:buClr>
                <a:srgbClr val="808080"/>
              </a:buClr>
              <a:buFont typeface="Times New Roman" pitchFamily="16" charset="0"/>
              <a:buBlip>
                <a:blip r:embed="rId7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>
                <a:solidFill>
                  <a:srgbClr val="000000"/>
                </a:solidFill>
                <a:ea typeface="新細明體" pitchFamily="18" charset="-120"/>
              </a:rPr>
              <a:t>4:3 CCFL, 12.1” </a:t>
            </a:r>
          </a:p>
          <a:p>
            <a:pPr marL="341313" lvl="1" indent="-339725" hangingPunct="1">
              <a:lnSpc>
                <a:spcPct val="90000"/>
              </a:lnSpc>
              <a:spcBef>
                <a:spcPts val="563"/>
              </a:spcBef>
              <a:buClr>
                <a:srgbClr val="808080"/>
              </a:buClr>
              <a:buFont typeface="Times New Roman" pitchFamily="16" charset="0"/>
              <a:buBlip>
                <a:blip r:embed="rId7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dirty="0">
                <a:solidFill>
                  <a:srgbClr val="000000"/>
                </a:solidFill>
                <a:ea typeface="新細明體" pitchFamily="18" charset="-120"/>
              </a:rPr>
              <a:t>Процессор </a:t>
            </a:r>
            <a:r>
              <a:rPr lang="en-GB" sz="2800" dirty="0">
                <a:solidFill>
                  <a:srgbClr val="000000"/>
                </a:solidFill>
                <a:ea typeface="新細明體" pitchFamily="18" charset="-120"/>
              </a:rPr>
              <a:t>ATOM </a:t>
            </a:r>
            <a:r>
              <a:rPr lang="en-GB" sz="2800" dirty="0" smtClean="0">
                <a:solidFill>
                  <a:srgbClr val="000000"/>
                </a:solidFill>
                <a:ea typeface="新細明體" pitchFamily="18" charset="-120"/>
              </a:rPr>
              <a:t>D425</a:t>
            </a:r>
            <a:endParaRPr lang="en-GB" sz="2800" dirty="0">
              <a:solidFill>
                <a:srgbClr val="000000"/>
              </a:solidFill>
              <a:ea typeface="新細明體" pitchFamily="18" charset="-120"/>
            </a:endParaRPr>
          </a:p>
          <a:p>
            <a:pPr marL="341313" lvl="1" indent="-339725" hangingPunct="1">
              <a:lnSpc>
                <a:spcPct val="90000"/>
              </a:lnSpc>
              <a:spcBef>
                <a:spcPts val="563"/>
              </a:spcBef>
              <a:buClr>
                <a:srgbClr val="808080"/>
              </a:buClr>
              <a:buFont typeface="Times New Roman" pitchFamily="16" charset="0"/>
              <a:buBlip>
                <a:blip r:embed="rId7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dirty="0">
                <a:solidFill>
                  <a:srgbClr val="000000"/>
                </a:solidFill>
                <a:ea typeface="新細明體" pitchFamily="18" charset="-120"/>
              </a:rPr>
              <a:t>3 </a:t>
            </a:r>
            <a:r>
              <a:rPr lang="ru-RU" sz="2800" dirty="0" err="1">
                <a:solidFill>
                  <a:srgbClr val="000000"/>
                </a:solidFill>
                <a:ea typeface="新細明體" pitchFamily="18" charset="-120"/>
              </a:rPr>
              <a:t>х</a:t>
            </a:r>
            <a:r>
              <a:rPr lang="en-GB" sz="2800" dirty="0">
                <a:solidFill>
                  <a:srgbClr val="000000"/>
                </a:solidFill>
                <a:ea typeface="新細明體" pitchFamily="18" charset="-120"/>
              </a:rPr>
              <a:t> LAN</a:t>
            </a:r>
            <a:r>
              <a:rPr lang="ru-RU" sz="2800" dirty="0">
                <a:solidFill>
                  <a:srgbClr val="000000"/>
                </a:solidFill>
                <a:ea typeface="新細明體" pitchFamily="18" charset="-120"/>
              </a:rPr>
              <a:t> порта</a:t>
            </a:r>
            <a:endParaRPr lang="en-GB" sz="2800" dirty="0">
              <a:solidFill>
                <a:srgbClr val="000000"/>
              </a:solidFill>
              <a:ea typeface="新細明體" pitchFamily="18" charset="-120"/>
            </a:endParaRPr>
          </a:p>
          <a:p>
            <a:pPr marL="341313" lvl="1" indent="-339725" hangingPunct="1">
              <a:lnSpc>
                <a:spcPct val="90000"/>
              </a:lnSpc>
              <a:spcBef>
                <a:spcPts val="563"/>
              </a:spcBef>
              <a:buClr>
                <a:srgbClr val="808080"/>
              </a:buClr>
              <a:buFont typeface="Times New Roman" pitchFamily="16" charset="0"/>
              <a:buBlip>
                <a:blip r:embed="rId7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dirty="0">
                <a:solidFill>
                  <a:srgbClr val="000000"/>
                </a:solidFill>
                <a:ea typeface="新細明體" pitchFamily="18" charset="-120"/>
              </a:rPr>
              <a:t>1 </a:t>
            </a:r>
            <a:r>
              <a:rPr lang="ru-RU" sz="2800" dirty="0" err="1">
                <a:solidFill>
                  <a:srgbClr val="000000"/>
                </a:solidFill>
                <a:ea typeface="新細明體" pitchFamily="18" charset="-120"/>
              </a:rPr>
              <a:t>х</a:t>
            </a:r>
            <a:r>
              <a:rPr lang="ru-RU" sz="2800" dirty="0">
                <a:solidFill>
                  <a:srgbClr val="000000"/>
                </a:solidFill>
                <a:ea typeface="新細明體" pitchFamily="18" charset="-120"/>
              </a:rPr>
              <a:t> слот расширения</a:t>
            </a:r>
            <a:r>
              <a:rPr lang="en-GB" sz="2800" dirty="0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sz="2800" dirty="0">
                <a:solidFill>
                  <a:srgbClr val="000000"/>
                </a:solidFill>
                <a:ea typeface="新細明體" pitchFamily="18" charset="-120"/>
              </a:rPr>
              <a:t>для </a:t>
            </a:r>
            <a:r>
              <a:rPr lang="en-GB" sz="2800" dirty="0">
                <a:solidFill>
                  <a:srgbClr val="000000"/>
                </a:solidFill>
                <a:ea typeface="新細明體" pitchFamily="18" charset="-120"/>
              </a:rPr>
              <a:t>PCI </a:t>
            </a:r>
            <a:r>
              <a:rPr lang="ru-RU" sz="2800" dirty="0">
                <a:solidFill>
                  <a:srgbClr val="000000"/>
                </a:solidFill>
                <a:ea typeface="新細明體" pitchFamily="18" charset="-120"/>
              </a:rPr>
              <a:t>карты</a:t>
            </a:r>
            <a:endParaRPr lang="en-GB" sz="2800" dirty="0">
              <a:solidFill>
                <a:srgbClr val="000000"/>
              </a:solidFill>
              <a:ea typeface="新細明體" pitchFamily="18" charset="-120"/>
            </a:endParaRPr>
          </a:p>
          <a:p>
            <a:pPr marL="341313" lvl="1" indent="-339725" hangingPunct="1">
              <a:lnSpc>
                <a:spcPct val="90000"/>
              </a:lnSpc>
              <a:spcBef>
                <a:spcPts val="563"/>
              </a:spcBef>
              <a:buClr>
                <a:srgbClr val="808080"/>
              </a:buClr>
              <a:buFont typeface="Times New Roman" pitchFamily="16" charset="0"/>
              <a:buBlip>
                <a:blip r:embed="rId7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dirty="0">
                <a:solidFill>
                  <a:srgbClr val="000000"/>
                </a:solidFill>
                <a:ea typeface="新細明體" pitchFamily="18" charset="-120"/>
              </a:rPr>
              <a:t>Функциональные клавиши </a:t>
            </a:r>
            <a:r>
              <a:rPr lang="en-GB" sz="2800" dirty="0">
                <a:solidFill>
                  <a:srgbClr val="000000"/>
                </a:solidFill>
                <a:ea typeface="新細明體" pitchFamily="18" charset="-120"/>
              </a:rPr>
              <a:t>IP65 </a:t>
            </a:r>
            <a:r>
              <a:rPr lang="ru-RU" sz="2800" dirty="0">
                <a:solidFill>
                  <a:srgbClr val="000000"/>
                </a:solidFill>
                <a:ea typeface="新細明體" pitchFamily="18" charset="-120"/>
              </a:rPr>
              <a:t>на передней панели</a:t>
            </a:r>
            <a:endParaRPr lang="en-GB" sz="2800" dirty="0">
              <a:solidFill>
                <a:srgbClr val="000000"/>
              </a:solidFill>
              <a:ea typeface="新細明體" pitchFamily="18" charset="-120"/>
            </a:endParaRPr>
          </a:p>
          <a:p>
            <a:pPr marL="341313" lvl="1" indent="-339725" hangingPunct="1">
              <a:lnSpc>
                <a:spcPct val="90000"/>
              </a:lnSpc>
              <a:spcBef>
                <a:spcPts val="563"/>
              </a:spcBef>
              <a:buClr>
                <a:srgbClr val="808080"/>
              </a:buClr>
              <a:buFont typeface="Times New Roman" pitchFamily="16" charset="0"/>
              <a:buBlip>
                <a:blip r:embed="rId7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dirty="0">
                <a:solidFill>
                  <a:srgbClr val="000000"/>
                </a:solidFill>
                <a:ea typeface="新細明體" pitchFamily="18" charset="-120"/>
              </a:rPr>
              <a:t>Клавиатура </a:t>
            </a:r>
            <a:r>
              <a:rPr lang="en-GB" sz="2800" dirty="0">
                <a:solidFill>
                  <a:srgbClr val="000000"/>
                </a:solidFill>
                <a:ea typeface="新細明體" pitchFamily="18" charset="-120"/>
              </a:rPr>
              <a:t>59 </a:t>
            </a:r>
            <a:r>
              <a:rPr lang="ru-RU" sz="2800" dirty="0">
                <a:solidFill>
                  <a:srgbClr val="000000"/>
                </a:solidFill>
                <a:ea typeface="新細明體" pitchFamily="18" charset="-120"/>
              </a:rPr>
              <a:t>Клавиш</a:t>
            </a:r>
            <a:endParaRPr lang="en-GB" sz="2800" dirty="0">
              <a:solidFill>
                <a:srgbClr val="000000"/>
              </a:solidFill>
              <a:ea typeface="新細明體" pitchFamily="18" charset="-120"/>
            </a:endParaRPr>
          </a:p>
          <a:p>
            <a:pPr marL="341313" lvl="1" indent="-339725" hangingPunct="1">
              <a:lnSpc>
                <a:spcPct val="90000"/>
              </a:lnSpc>
              <a:spcBef>
                <a:spcPts val="563"/>
              </a:spcBef>
              <a:buClr>
                <a:srgbClr val="808080"/>
              </a:buClr>
              <a:buFont typeface="Times New Roman" pitchFamily="16" charset="0"/>
              <a:buBlip>
                <a:blip r:embed="rId7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dirty="0">
                <a:solidFill>
                  <a:srgbClr val="000000"/>
                </a:solidFill>
                <a:ea typeface="新細明體" pitchFamily="18" charset="-120"/>
              </a:rPr>
              <a:t>Контрольная панель</a:t>
            </a:r>
            <a:endParaRPr lang="en-GB" sz="2800" dirty="0">
              <a:solidFill>
                <a:srgbClr val="000000"/>
              </a:solidFill>
              <a:ea typeface="新細明體" pitchFamily="18" charset="-120"/>
            </a:endParaRPr>
          </a:p>
          <a:p>
            <a:pPr marL="341313" lvl="1" indent="-339725" hangingPunct="1">
              <a:lnSpc>
                <a:spcPct val="90000"/>
              </a:lnSpc>
              <a:spcBef>
                <a:spcPts val="563"/>
              </a:spcBef>
              <a:buClr>
                <a:srgbClr val="808080"/>
              </a:buClr>
              <a:buFont typeface="Times New Roman" pitchFamily="16" charset="0"/>
              <a:buBlip>
                <a:blip r:embed="rId7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dirty="0">
                <a:solidFill>
                  <a:srgbClr val="000000"/>
                </a:solidFill>
                <a:ea typeface="新細明體" pitchFamily="18" charset="-120"/>
              </a:rPr>
              <a:t>Автоматизация, станки</a:t>
            </a:r>
            <a:endParaRPr lang="en-GB" sz="2800" dirty="0">
              <a:solidFill>
                <a:srgbClr val="000000"/>
              </a:solidFill>
              <a:ea typeface="新細明體" pitchFamily="18" charset="-120"/>
            </a:endParaRPr>
          </a:p>
          <a:p>
            <a:pPr>
              <a:lnSpc>
                <a:spcPct val="90000"/>
              </a:lnSpc>
              <a:spcAft>
                <a:spcPts val="1425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800" dirty="0">
              <a:solidFill>
                <a:srgbClr val="000000"/>
              </a:solidFill>
              <a:ea typeface="新細明體" pitchFamily="18" charset="-12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32438" y="1271588"/>
            <a:ext cx="3325812" cy="1928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2" descr="C:\Users\User\Desktop\1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327536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User\Desktop\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8241" y="576060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Серия </a:t>
            </a:r>
            <a:r>
              <a:rPr lang="en-US" sz="2000" b="1" dirty="0" smtClean="0">
                <a:solidFill>
                  <a:srgbClr val="FF420E"/>
                </a:solidFill>
                <a:cs typeface="Arial" charset="0"/>
              </a:rPr>
              <a:t>FPPC – </a:t>
            </a: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применение</a:t>
            </a:r>
            <a:endParaRPr lang="ru-RU" sz="2000" b="1" dirty="0">
              <a:solidFill>
                <a:srgbClr val="FF420E"/>
              </a:solidFill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7147" y="4589157"/>
            <a:ext cx="676800" cy="6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92200" y="1095375"/>
            <a:ext cx="2519363" cy="198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11250" y="3641725"/>
            <a:ext cx="2519363" cy="1023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11250" y="5024438"/>
            <a:ext cx="2519363" cy="957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15" name="AutoShape 6"/>
          <p:cNvCxnSpPr>
            <a:cxnSpLocks noChangeShapeType="1"/>
          </p:cNvCxnSpPr>
          <p:nvPr/>
        </p:nvCxnSpPr>
        <p:spPr bwMode="auto">
          <a:xfrm flipV="1">
            <a:off x="3182938" y="2740025"/>
            <a:ext cx="3175" cy="35718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3409950" y="3082925"/>
            <a:ext cx="2060575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PS/2  Клавиатура</a:t>
            </a:r>
          </a:p>
        </p:txBody>
      </p:sp>
      <p:cxnSp>
        <p:nvCxnSpPr>
          <p:cNvPr id="17" name="AutoShape 8"/>
          <p:cNvCxnSpPr>
            <a:cxnSpLocks noChangeShapeType="1"/>
          </p:cNvCxnSpPr>
          <p:nvPr/>
        </p:nvCxnSpPr>
        <p:spPr bwMode="auto">
          <a:xfrm>
            <a:off x="2411413" y="2811463"/>
            <a:ext cx="3175" cy="35718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285750" y="3024188"/>
            <a:ext cx="3200400" cy="693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9144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Кабель для подключения функциональных клавиш</a:t>
            </a:r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>
            <a:off x="3697288" y="2095500"/>
            <a:ext cx="1439862" cy="1588"/>
          </a:xfrm>
          <a:prstGeom prst="line">
            <a:avLst/>
          </a:prstGeom>
          <a:noFill/>
          <a:ln w="38160">
            <a:solidFill>
              <a:srgbClr val="FFC00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99000" y="952500"/>
            <a:ext cx="2143125" cy="2143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4994275" y="1225550"/>
            <a:ext cx="1854200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NC Контроллер</a:t>
            </a:r>
          </a:p>
        </p:txBody>
      </p:sp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15000" y="2881313"/>
            <a:ext cx="1306513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5421313" y="4167188"/>
            <a:ext cx="1573212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Серво-мотор</a:t>
            </a:r>
          </a:p>
        </p:txBody>
      </p:sp>
      <p:cxnSp>
        <p:nvCxnSpPr>
          <p:cNvPr id="24" name="AutoShape 15"/>
          <p:cNvCxnSpPr>
            <a:cxnSpLocks noChangeShapeType="1"/>
          </p:cNvCxnSpPr>
          <p:nvPr/>
        </p:nvCxnSpPr>
        <p:spPr bwMode="auto">
          <a:xfrm flipH="1">
            <a:off x="5911850" y="1524000"/>
            <a:ext cx="1588" cy="71596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pic>
        <p:nvPicPr>
          <p:cNvPr id="25" name="Picture 16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68850" y="4810125"/>
            <a:ext cx="1262063" cy="1500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26" name="AutoShape 17"/>
          <p:cNvCxnSpPr>
            <a:cxnSpLocks noChangeShapeType="1"/>
          </p:cNvCxnSpPr>
          <p:nvPr/>
        </p:nvCxnSpPr>
        <p:spPr bwMode="auto">
          <a:xfrm>
            <a:off x="2773363" y="5594350"/>
            <a:ext cx="998537" cy="158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4776788" y="4583113"/>
            <a:ext cx="1371600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I/O Модуль</a:t>
            </a:r>
          </a:p>
        </p:txBody>
      </p:sp>
      <p:pic>
        <p:nvPicPr>
          <p:cNvPr id="28" name="Picture 19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34200" y="4457700"/>
            <a:ext cx="2209800" cy="2066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" name="Oval 20"/>
          <p:cNvSpPr>
            <a:spLocks noChangeArrowheads="1"/>
          </p:cNvSpPr>
          <p:nvPr/>
        </p:nvSpPr>
        <p:spPr bwMode="auto">
          <a:xfrm>
            <a:off x="357188" y="881063"/>
            <a:ext cx="5399087" cy="5399087"/>
          </a:xfrm>
          <a:prstGeom prst="ellipse">
            <a:avLst/>
          </a:prstGeom>
          <a:noFill/>
          <a:ln w="25560">
            <a:solidFill>
              <a:srgbClr val="FF0000"/>
            </a:solidFill>
            <a:prstDash val="lgDash"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Oval 21"/>
          <p:cNvSpPr>
            <a:spLocks noChangeArrowheads="1"/>
          </p:cNvSpPr>
          <p:nvPr/>
        </p:nvSpPr>
        <p:spPr bwMode="auto">
          <a:xfrm>
            <a:off x="7143750" y="4524375"/>
            <a:ext cx="1800225" cy="1800225"/>
          </a:xfrm>
          <a:prstGeom prst="ellipse">
            <a:avLst/>
          </a:prstGeom>
          <a:noFill/>
          <a:ln w="25560">
            <a:solidFill>
              <a:srgbClr val="FF0000"/>
            </a:solidFill>
            <a:prstDash val="lgDash"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6305550" y="5238750"/>
            <a:ext cx="476250" cy="747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>
                <a:solidFill>
                  <a:srgbClr val="000000"/>
                </a:solidFill>
                <a:ea typeface="新細明體" pitchFamily="18" charset="-12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xmlns="" val="2189753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10" name="TextShape 1"/>
          <p:cNvSpPr txBox="1"/>
          <p:nvPr/>
        </p:nvSpPr>
        <p:spPr>
          <a:xfrm>
            <a:off x="550920" y="591403"/>
            <a:ext cx="7929360" cy="459437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zh-TW" sz="2400" b="1" dirty="0" smtClean="0">
                <a:solidFill>
                  <a:schemeClr val="tx2"/>
                </a:solidFill>
                <a:latin typeface="+mj-lt"/>
                <a:ea typeface="標楷體"/>
                <a:cs typeface="Arial"/>
              </a:rPr>
              <a:t>NISE</a:t>
            </a:r>
            <a:r>
              <a:rPr lang="zh-TW" sz="2400" b="1" dirty="0" smtClean="0">
                <a:solidFill>
                  <a:srgbClr val="000000"/>
                </a:solidFill>
                <a:latin typeface="+mj-lt"/>
                <a:ea typeface="標楷體"/>
                <a:cs typeface="Arial"/>
              </a:rPr>
              <a:t> </a:t>
            </a:r>
            <a:r>
              <a:rPr lang="en-US" altLang="zh-TW" sz="2400" b="1" dirty="0" smtClean="0">
                <a:solidFill>
                  <a:srgbClr val="000000"/>
                </a:solidFill>
                <a:latin typeface="+mj-lt"/>
                <a:ea typeface="標楷體"/>
                <a:cs typeface="Arial"/>
              </a:rPr>
              <a:t> </a:t>
            </a:r>
            <a:r>
              <a:rPr lang="zh-TW" sz="2400" b="1" dirty="0" smtClean="0">
                <a:solidFill>
                  <a:srgbClr val="000000"/>
                </a:solidFill>
                <a:latin typeface="+mj-lt"/>
                <a:ea typeface="標楷體"/>
                <a:cs typeface="Arial"/>
              </a:rPr>
              <a:t>(</a:t>
            </a:r>
            <a:r>
              <a:rPr lang="zh-TW" sz="2400" b="1" dirty="0">
                <a:solidFill>
                  <a:srgbClr val="FF0000"/>
                </a:solidFill>
                <a:latin typeface="+mj-lt"/>
                <a:ea typeface="標楷體"/>
                <a:cs typeface="Arial"/>
              </a:rPr>
              <a:t>N</a:t>
            </a:r>
            <a:r>
              <a:rPr lang="zh-TW" sz="2400" b="1" dirty="0">
                <a:solidFill>
                  <a:srgbClr val="000000"/>
                </a:solidFill>
                <a:latin typeface="+mj-lt"/>
                <a:ea typeface="標楷體"/>
                <a:cs typeface="Arial"/>
              </a:rPr>
              <a:t>excom </a:t>
            </a:r>
            <a:r>
              <a:rPr lang="zh-TW" sz="2400" b="1" dirty="0">
                <a:solidFill>
                  <a:srgbClr val="FF0000"/>
                </a:solidFill>
                <a:latin typeface="+mj-lt"/>
                <a:ea typeface="標楷體"/>
                <a:cs typeface="Arial"/>
              </a:rPr>
              <a:t>I</a:t>
            </a:r>
            <a:r>
              <a:rPr lang="zh-TW" sz="2400" b="1" dirty="0">
                <a:solidFill>
                  <a:srgbClr val="000000"/>
                </a:solidFill>
                <a:latin typeface="+mj-lt"/>
                <a:ea typeface="標楷體"/>
                <a:cs typeface="Arial"/>
              </a:rPr>
              <a:t>ndustrial </a:t>
            </a:r>
            <a:r>
              <a:rPr lang="zh-TW" sz="2400" b="1" dirty="0">
                <a:solidFill>
                  <a:srgbClr val="FF0000"/>
                </a:solidFill>
                <a:latin typeface="+mj-lt"/>
                <a:ea typeface="標楷體"/>
                <a:cs typeface="Arial"/>
              </a:rPr>
              <a:t>S</a:t>
            </a:r>
            <a:r>
              <a:rPr lang="zh-TW" sz="2400" b="1" dirty="0">
                <a:solidFill>
                  <a:srgbClr val="000000"/>
                </a:solidFill>
                <a:latin typeface="+mj-lt"/>
                <a:ea typeface="標楷體"/>
                <a:cs typeface="Arial"/>
              </a:rPr>
              <a:t>mart </a:t>
            </a:r>
            <a:r>
              <a:rPr lang="zh-TW" sz="2400" b="1" dirty="0">
                <a:solidFill>
                  <a:srgbClr val="FF0000"/>
                </a:solidFill>
                <a:latin typeface="+mj-lt"/>
                <a:ea typeface="標楷體"/>
                <a:cs typeface="Arial"/>
              </a:rPr>
              <a:t>E</a:t>
            </a:r>
            <a:r>
              <a:rPr lang="zh-TW" sz="2400" b="1" dirty="0">
                <a:solidFill>
                  <a:srgbClr val="000000"/>
                </a:solidFill>
                <a:latin typeface="+mj-lt"/>
                <a:ea typeface="標楷體"/>
                <a:cs typeface="Arial"/>
              </a:rPr>
              <a:t>mbedded</a:t>
            </a:r>
            <a:r>
              <a:rPr lang="zh-TW" sz="2400" b="1" dirty="0" smtClean="0">
                <a:solidFill>
                  <a:srgbClr val="000000"/>
                </a:solidFill>
                <a:latin typeface="+mj-lt"/>
                <a:ea typeface="標楷體"/>
                <a:cs typeface="Arial"/>
              </a:rPr>
              <a:t>)</a:t>
            </a:r>
            <a:r>
              <a:rPr lang="zh-TW" sz="2800" b="1" dirty="0">
                <a:solidFill>
                  <a:srgbClr val="000000"/>
                </a:solidFill>
                <a:latin typeface="Calibri"/>
                <a:ea typeface="標楷體"/>
              </a:rPr>
              <a:t>　　</a:t>
            </a:r>
            <a:endParaRPr dirty="0"/>
          </a:p>
        </p:txBody>
      </p:sp>
      <p:sp>
        <p:nvSpPr>
          <p:cNvPr id="11" name="CustomShape 2"/>
          <p:cNvSpPr/>
          <p:nvPr/>
        </p:nvSpPr>
        <p:spPr>
          <a:xfrm>
            <a:off x="1080540" y="1132300"/>
            <a:ext cx="6552360" cy="4824000"/>
          </a:xfrm>
          <a:prstGeom prst="ellipse">
            <a:avLst/>
          </a:prstGeom>
          <a:solidFill>
            <a:srgbClr val="008080"/>
          </a:solidFill>
        </p:spPr>
      </p:sp>
      <p:sp>
        <p:nvSpPr>
          <p:cNvPr id="12" name="CustomShape 3"/>
          <p:cNvSpPr/>
          <p:nvPr/>
        </p:nvSpPr>
        <p:spPr>
          <a:xfrm>
            <a:off x="2483640" y="2853000"/>
            <a:ext cx="4680000" cy="230400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13" name="CustomShape 4"/>
          <p:cNvSpPr/>
          <p:nvPr/>
        </p:nvSpPr>
        <p:spPr>
          <a:xfrm>
            <a:off x="2449440" y="1844848"/>
            <a:ext cx="4642920" cy="3187800"/>
          </a:xfrm>
          <a:prstGeom prst="ellipse">
            <a:avLst/>
          </a:prstGeom>
          <a:solidFill>
            <a:srgbClr val="808080"/>
          </a:solidFill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rgbClr val="FFFFFF"/>
                </a:solidFill>
                <a:latin typeface="Arial"/>
                <a:ea typeface="新細明體"/>
                <a:cs typeface="Arial"/>
              </a:rPr>
              <a:t>Широкий </a:t>
            </a:r>
            <a:endParaRPr lang="ru-RU" sz="2000" dirty="0" smtClean="0">
              <a:solidFill>
                <a:srgbClr val="FFFFFF"/>
              </a:solidFill>
              <a:latin typeface="Arial"/>
              <a:ea typeface="新細明體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dirty="0" smtClean="0">
                <a:solidFill>
                  <a:srgbClr val="FFFFFF"/>
                </a:solidFill>
                <a:latin typeface="Arial"/>
                <a:ea typeface="新細明體"/>
                <a:cs typeface="Arial"/>
              </a:rPr>
              <a:t>температурный </a:t>
            </a:r>
            <a:r>
              <a:rPr lang="ru-RU" sz="2000" dirty="0">
                <a:solidFill>
                  <a:srgbClr val="FFFFFF"/>
                </a:solidFill>
                <a:latin typeface="Arial"/>
                <a:ea typeface="新細明體"/>
                <a:cs typeface="Arial"/>
              </a:rPr>
              <a:t>диапазон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dirty="0" smtClean="0">
                <a:solidFill>
                  <a:srgbClr val="FFFFFF"/>
                </a:solidFill>
                <a:latin typeface="Arial"/>
                <a:ea typeface="新細明體"/>
                <a:cs typeface="Arial"/>
              </a:rPr>
              <a:t>Возможности </a:t>
            </a:r>
            <a:r>
              <a:rPr lang="ru-RU" sz="2000" dirty="0">
                <a:solidFill>
                  <a:srgbClr val="FFFFFF"/>
                </a:solidFill>
                <a:latin typeface="Arial"/>
                <a:ea typeface="新細明體"/>
                <a:cs typeface="Arial"/>
              </a:rPr>
              <a:t>расширения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dirty="0" smtClean="0">
                <a:solidFill>
                  <a:srgbClr val="FFFFFF"/>
                </a:solidFill>
                <a:latin typeface="Arial"/>
                <a:ea typeface="新細明體"/>
                <a:cs typeface="Arial"/>
              </a:rPr>
              <a:t>Множество </a:t>
            </a:r>
            <a:r>
              <a:rPr lang="ru-RU" sz="2000" dirty="0">
                <a:solidFill>
                  <a:srgbClr val="FFFFFF"/>
                </a:solidFill>
                <a:latin typeface="Arial"/>
                <a:ea typeface="新細明體"/>
                <a:cs typeface="Arial"/>
              </a:rPr>
              <a:t>интерфейсов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rgbClr val="FFFFFF"/>
                </a:solidFill>
                <a:latin typeface="Arial"/>
                <a:ea typeface="新細明體"/>
                <a:cs typeface="Arial"/>
              </a:rPr>
              <a:t>Легкость выбора 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rgbClr val="FFFFFF"/>
                </a:solidFill>
                <a:latin typeface="Arial"/>
                <a:ea typeface="新細明體"/>
                <a:cs typeface="Arial"/>
              </a:rPr>
              <a:t> Услуги по доработке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14" name="Picture 11"/>
          <p:cNvPicPr/>
          <p:nvPr/>
        </p:nvPicPr>
        <p:blipFill>
          <a:blip r:embed="rId6"/>
          <a:stretch>
            <a:fillRect/>
          </a:stretch>
        </p:blipFill>
        <p:spPr>
          <a:xfrm>
            <a:off x="5744760" y="1572630"/>
            <a:ext cx="1494360" cy="1306780"/>
          </a:xfrm>
          <a:prstGeom prst="rect">
            <a:avLst/>
          </a:prstGeom>
        </p:spPr>
      </p:pic>
      <p:sp>
        <p:nvSpPr>
          <p:cNvPr id="15" name="CustomShape 5"/>
          <p:cNvSpPr/>
          <p:nvPr/>
        </p:nvSpPr>
        <p:spPr>
          <a:xfrm>
            <a:off x="5922660" y="1730548"/>
            <a:ext cx="1240980" cy="8429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dirty="0" smtClean="0"/>
              <a:t>Удобство </a:t>
            </a:r>
          </a:p>
          <a:p>
            <a:pPr algn="ctr">
              <a:lnSpc>
                <a:spcPct val="100000"/>
              </a:lnSpc>
            </a:pPr>
            <a:r>
              <a:rPr lang="ru-RU" dirty="0" smtClean="0"/>
              <a:t>в </a:t>
            </a:r>
          </a:p>
          <a:p>
            <a:pPr algn="ctr">
              <a:lnSpc>
                <a:spcPct val="100000"/>
              </a:lnSpc>
            </a:pPr>
            <a:r>
              <a:rPr lang="ru-RU" dirty="0" smtClean="0"/>
              <a:t>применении</a:t>
            </a:r>
            <a:endParaRPr dirty="0"/>
          </a:p>
        </p:txBody>
      </p:sp>
      <p:pic>
        <p:nvPicPr>
          <p:cNvPr id="17" name="Picture 14"/>
          <p:cNvPicPr/>
          <p:nvPr/>
        </p:nvPicPr>
        <p:blipFill>
          <a:blip r:embed="rId7"/>
          <a:stretch>
            <a:fillRect/>
          </a:stretch>
        </p:blipFill>
        <p:spPr>
          <a:xfrm>
            <a:off x="4094640" y="1050840"/>
            <a:ext cx="1531460" cy="1476460"/>
          </a:xfrm>
          <a:prstGeom prst="rect">
            <a:avLst/>
          </a:prstGeom>
        </p:spPr>
      </p:pic>
      <p:sp>
        <p:nvSpPr>
          <p:cNvPr id="18" name="CustomShape 7"/>
          <p:cNvSpPr/>
          <p:nvPr/>
        </p:nvSpPr>
        <p:spPr>
          <a:xfrm>
            <a:off x="4267200" y="1307420"/>
            <a:ext cx="1182480" cy="9186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dirty="0" smtClean="0"/>
              <a:t>Без-</a:t>
            </a:r>
          </a:p>
          <a:p>
            <a:pPr algn="ctr">
              <a:lnSpc>
                <a:spcPct val="100000"/>
              </a:lnSpc>
            </a:pPr>
            <a:r>
              <a:rPr lang="ru-RU" dirty="0" smtClean="0"/>
              <a:t>вентиляторное </a:t>
            </a:r>
          </a:p>
          <a:p>
            <a:pPr algn="ctr">
              <a:lnSpc>
                <a:spcPct val="100000"/>
              </a:lnSpc>
            </a:pPr>
            <a:r>
              <a:rPr lang="ru-RU" dirty="0" smtClean="0"/>
              <a:t>исполнение</a:t>
            </a:r>
            <a:endParaRPr dirty="0"/>
          </a:p>
        </p:txBody>
      </p:sp>
      <p:pic>
        <p:nvPicPr>
          <p:cNvPr id="20" name="Picture 8"/>
          <p:cNvPicPr/>
          <p:nvPr/>
        </p:nvPicPr>
        <p:blipFill>
          <a:blip r:embed="rId8"/>
          <a:stretch>
            <a:fillRect/>
          </a:stretch>
        </p:blipFill>
        <p:spPr>
          <a:xfrm>
            <a:off x="2361040" y="1379128"/>
            <a:ext cx="1360060" cy="1194400"/>
          </a:xfrm>
          <a:prstGeom prst="rect">
            <a:avLst/>
          </a:prstGeom>
        </p:spPr>
      </p:pic>
      <p:sp>
        <p:nvSpPr>
          <p:cNvPr id="22" name="CustomShape 10"/>
          <p:cNvSpPr/>
          <p:nvPr/>
        </p:nvSpPr>
        <p:spPr>
          <a:xfrm>
            <a:off x="2483640" y="1582210"/>
            <a:ext cx="1104900" cy="7225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dirty="0" smtClean="0"/>
              <a:t>Надежность</a:t>
            </a:r>
          </a:p>
          <a:p>
            <a:pPr algn="ctr">
              <a:lnSpc>
                <a:spcPct val="100000"/>
              </a:lnSpc>
            </a:pPr>
            <a:r>
              <a:rPr lang="ru-RU" dirty="0" smtClean="0"/>
              <a:t>24</a:t>
            </a:r>
            <a:r>
              <a:rPr lang="en-US" dirty="0" smtClean="0"/>
              <a:t>/</a:t>
            </a:r>
            <a:r>
              <a:rPr lang="ru-RU" dirty="0" smtClean="0"/>
              <a:t>7</a:t>
            </a:r>
            <a:endParaRPr dirty="0"/>
          </a:p>
        </p:txBody>
      </p:sp>
      <p:sp>
        <p:nvSpPr>
          <p:cNvPr id="23" name="CustomShape 11"/>
          <p:cNvSpPr/>
          <p:nvPr/>
        </p:nvSpPr>
        <p:spPr>
          <a:xfrm>
            <a:off x="5744760" y="4726208"/>
            <a:ext cx="2076420" cy="1079640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rgbClr val="000000"/>
              </a:gs>
            </a:gsLst>
            <a:path path="circle"/>
          </a:gradFill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400" b="1">
                <a:solidFill>
                  <a:srgbClr val="262626"/>
                </a:solidFill>
                <a:latin typeface="Arial"/>
                <a:ea typeface="新細明體"/>
              </a:rPr>
              <a:t>Станки</a:t>
            </a:r>
            <a:endParaRPr/>
          </a:p>
        </p:txBody>
      </p:sp>
      <p:sp>
        <p:nvSpPr>
          <p:cNvPr id="24" name="CustomShape 12"/>
          <p:cNvSpPr/>
          <p:nvPr/>
        </p:nvSpPr>
        <p:spPr>
          <a:xfrm>
            <a:off x="7070760" y="3509517"/>
            <a:ext cx="2051640" cy="1079640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rgbClr val="000000"/>
              </a:gs>
            </a:gsLst>
            <a:path path="circle"/>
          </a:gradFill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200" b="1">
                <a:solidFill>
                  <a:srgbClr val="262626"/>
                </a:solidFill>
                <a:latin typeface="Arial"/>
                <a:ea typeface="新細明體"/>
              </a:rPr>
              <a:t>Автоматизация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1200" b="1">
                <a:solidFill>
                  <a:srgbClr val="262626"/>
                </a:solidFill>
                <a:latin typeface="Arial"/>
                <a:ea typeface="新細明體"/>
              </a:rPr>
              <a:t>производства</a:t>
            </a:r>
            <a:endParaRPr/>
          </a:p>
        </p:txBody>
      </p:sp>
      <p:sp>
        <p:nvSpPr>
          <p:cNvPr id="25" name="CustomShape 13"/>
          <p:cNvSpPr/>
          <p:nvPr/>
        </p:nvSpPr>
        <p:spPr>
          <a:xfrm>
            <a:off x="3052430" y="4876660"/>
            <a:ext cx="2084420" cy="1079640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rgbClr val="000000"/>
              </a:gs>
            </a:gsLst>
            <a:path path="circle"/>
          </a:gradFill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400" b="1" dirty="0">
                <a:solidFill>
                  <a:srgbClr val="262626"/>
                </a:solidFill>
                <a:latin typeface="Arial"/>
                <a:ea typeface="新細明體"/>
              </a:rPr>
              <a:t>Обработка изображений</a:t>
            </a:r>
            <a:endParaRPr dirty="0"/>
          </a:p>
        </p:txBody>
      </p:sp>
      <p:sp>
        <p:nvSpPr>
          <p:cNvPr id="27" name="CustomShape 15"/>
          <p:cNvSpPr/>
          <p:nvPr/>
        </p:nvSpPr>
        <p:spPr>
          <a:xfrm>
            <a:off x="758060" y="4617180"/>
            <a:ext cx="2039880" cy="1079640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rgbClr val="000000"/>
              </a:gs>
            </a:gsLst>
            <a:path path="circle"/>
          </a:gradFill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400" b="1">
                <a:solidFill>
                  <a:srgbClr val="262626"/>
                </a:solidFill>
                <a:latin typeface="Arial"/>
                <a:ea typeface="新細明體"/>
              </a:rPr>
              <a:t>Медицина</a:t>
            </a:r>
            <a:endParaRPr/>
          </a:p>
        </p:txBody>
      </p:sp>
      <p:sp>
        <p:nvSpPr>
          <p:cNvPr id="28" name="CustomShape 16"/>
          <p:cNvSpPr/>
          <p:nvPr/>
        </p:nvSpPr>
        <p:spPr>
          <a:xfrm>
            <a:off x="179640" y="3509517"/>
            <a:ext cx="2055560" cy="1079640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rgbClr val="000000"/>
              </a:gs>
            </a:gsLst>
            <a:path path="circle"/>
          </a:gradFill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400" b="1" dirty="0">
                <a:solidFill>
                  <a:srgbClr val="262626"/>
                </a:solidFill>
                <a:latin typeface="Arial"/>
                <a:ea typeface="新細明體"/>
              </a:rPr>
              <a:t>Киоски терминалы</a:t>
            </a:r>
            <a:endParaRPr dirty="0"/>
          </a:p>
        </p:txBody>
      </p:sp>
      <p:sp>
        <p:nvSpPr>
          <p:cNvPr id="29" name="CustomShape 17"/>
          <p:cNvSpPr/>
          <p:nvPr/>
        </p:nvSpPr>
        <p:spPr>
          <a:xfrm>
            <a:off x="179640" y="2339590"/>
            <a:ext cx="2055560" cy="1079640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rgbClr val="000000"/>
              </a:gs>
            </a:gsLst>
            <a:path path="circle"/>
          </a:gradFill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400" b="1">
                <a:solidFill>
                  <a:srgbClr val="262626"/>
                </a:solidFill>
                <a:latin typeface="Arial"/>
                <a:ea typeface="新細明體"/>
              </a:rPr>
              <a:t>Безопасность</a:t>
            </a:r>
            <a:endParaRPr/>
          </a:p>
        </p:txBody>
      </p:sp>
      <p:pic>
        <p:nvPicPr>
          <p:cNvPr id="26" name="Picture 2" descr="C:\Users\User\Desktop\1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5076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8241" y="576060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Серия </a:t>
            </a:r>
            <a:r>
              <a:rPr lang="en-US" sz="2000" b="1" dirty="0" smtClean="0">
                <a:solidFill>
                  <a:srgbClr val="FF420E"/>
                </a:solidFill>
                <a:cs typeface="Arial" charset="0"/>
              </a:rPr>
              <a:t>FPPC –</a:t>
            </a: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 панельные ПК для медицины</a:t>
            </a:r>
            <a:endParaRPr lang="ru-RU" sz="2000" b="1" dirty="0">
              <a:solidFill>
                <a:srgbClr val="FF420E"/>
              </a:solidFill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7147" y="4589157"/>
            <a:ext cx="676800" cy="6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250825" y="838200"/>
            <a:ext cx="8607425" cy="571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lvl="1" indent="-339725" hangingPunct="1">
              <a:lnSpc>
                <a:spcPct val="90000"/>
              </a:lnSpc>
              <a:spcBef>
                <a:spcPts val="563"/>
              </a:spcBef>
              <a:buClr>
                <a:srgbClr val="FF9900"/>
              </a:buClr>
              <a:buFont typeface="Times New Roman" pitchFamily="16" charset="0"/>
              <a:buBlip>
                <a:blip r:embed="rId7"/>
              </a:buBlip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GB" sz="2800" b="1" dirty="0">
                <a:solidFill>
                  <a:srgbClr val="000000"/>
                </a:solidFill>
                <a:ea typeface="新細明體" pitchFamily="18" charset="-120"/>
              </a:rPr>
              <a:t>HPPC: Health Care Panel PC</a:t>
            </a:r>
          </a:p>
          <a:p>
            <a:pPr>
              <a:lnSpc>
                <a:spcPct val="90000"/>
              </a:lnSpc>
              <a:spcAft>
                <a:spcPts val="1425"/>
              </a:spcAft>
              <a:buClrTx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GB" sz="2800" b="1" dirty="0">
                <a:solidFill>
                  <a:srgbClr val="000000"/>
                </a:solidFill>
                <a:ea typeface="新細明體" pitchFamily="18" charset="-120"/>
              </a:rPr>
              <a:t>     </a:t>
            </a:r>
            <a:r>
              <a:rPr lang="ru-RU" sz="2000" dirty="0">
                <a:solidFill>
                  <a:srgbClr val="000000"/>
                </a:solidFill>
                <a:ea typeface="新細明體" pitchFamily="18" charset="-120"/>
              </a:rPr>
              <a:t>Медицинские панельные ПК </a:t>
            </a:r>
            <a:r>
              <a:rPr lang="ru-RU" sz="2000" dirty="0" smtClean="0">
                <a:solidFill>
                  <a:srgbClr val="000000"/>
                </a:solidFill>
                <a:ea typeface="新細明體" pitchFamily="18" charset="-120"/>
              </a:rPr>
              <a:t>представляют собой безвентиляторные </a:t>
            </a:r>
            <a:r>
              <a:rPr lang="ru-RU" sz="2000" dirty="0">
                <a:solidFill>
                  <a:srgbClr val="000000"/>
                </a:solidFill>
                <a:ea typeface="新細明體" pitchFamily="18" charset="-120"/>
              </a:rPr>
              <a:t>терминалы</a:t>
            </a:r>
            <a:r>
              <a:rPr lang="en-GB" sz="2000" dirty="0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sz="2000" dirty="0">
                <a:solidFill>
                  <a:srgbClr val="000000"/>
                </a:solidFill>
                <a:ea typeface="新細明體" pitchFamily="18" charset="-120"/>
              </a:rPr>
              <a:t>основанные на концепции «</a:t>
            </a:r>
            <a:r>
              <a:rPr lang="ru-RU" sz="2000" dirty="0" err="1">
                <a:solidFill>
                  <a:srgbClr val="000000"/>
                </a:solidFill>
                <a:ea typeface="新細明體" pitchFamily="18" charset="-120"/>
              </a:rPr>
              <a:t>все-в-одном</a:t>
            </a:r>
            <a:r>
              <a:rPr lang="ru-RU" sz="2000" dirty="0">
                <a:solidFill>
                  <a:srgbClr val="000000"/>
                </a:solidFill>
                <a:ea typeface="新細明體" pitchFamily="18" charset="-120"/>
              </a:rPr>
              <a:t>», </a:t>
            </a:r>
            <a:r>
              <a:rPr lang="ru-RU" sz="2000" dirty="0" smtClean="0">
                <a:solidFill>
                  <a:srgbClr val="000000"/>
                </a:solidFill>
                <a:ea typeface="新細明體" pitchFamily="18" charset="-120"/>
              </a:rPr>
              <a:t>что </a:t>
            </a:r>
            <a:r>
              <a:rPr lang="ru-RU" sz="2000" dirty="0">
                <a:solidFill>
                  <a:srgbClr val="000000"/>
                </a:solidFill>
                <a:ea typeface="新細明體" pitchFamily="18" charset="-120"/>
              </a:rPr>
              <a:t>подразумевает объединение в едином форм-факторе</a:t>
            </a:r>
            <a:r>
              <a:rPr lang="en-GB" sz="2000" dirty="0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sz="2000" dirty="0">
                <a:solidFill>
                  <a:srgbClr val="000000"/>
                </a:solidFill>
                <a:ea typeface="新細明體" pitchFamily="18" charset="-120"/>
              </a:rPr>
              <a:t>процессорной платы и процессора </a:t>
            </a:r>
            <a:r>
              <a:rPr lang="en-US" sz="2000" dirty="0" smtClean="0">
                <a:solidFill>
                  <a:srgbClr val="000000"/>
                </a:solidFill>
                <a:ea typeface="新細明體" pitchFamily="18" charset="-120"/>
              </a:rPr>
              <a:t>Intel Atom </a:t>
            </a:r>
            <a:r>
              <a:rPr lang="ru-RU" sz="2000" dirty="0">
                <a:solidFill>
                  <a:srgbClr val="000000"/>
                </a:solidFill>
                <a:ea typeface="新細明體" pitchFamily="18" charset="-120"/>
              </a:rPr>
              <a:t>с низким энергопотреблением, а так же </a:t>
            </a:r>
            <a:r>
              <a:rPr lang="en-GB" sz="2000" dirty="0">
                <a:solidFill>
                  <a:srgbClr val="000000"/>
                </a:solidFill>
                <a:ea typeface="新細明體" pitchFamily="18" charset="-120"/>
              </a:rPr>
              <a:t>TFT LCD </a:t>
            </a:r>
            <a:r>
              <a:rPr lang="ru-RU" sz="2000" dirty="0">
                <a:solidFill>
                  <a:srgbClr val="000000"/>
                </a:solidFill>
                <a:ea typeface="新細明體" pitchFamily="18" charset="-120"/>
              </a:rPr>
              <a:t>панели</a:t>
            </a:r>
            <a:r>
              <a:rPr lang="en-GB" sz="2000" dirty="0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sz="2000" dirty="0">
                <a:solidFill>
                  <a:srgbClr val="000000"/>
                </a:solidFill>
                <a:ea typeface="新細明體" pitchFamily="18" charset="-120"/>
              </a:rPr>
              <a:t>и </a:t>
            </a:r>
            <a:r>
              <a:rPr lang="ru-RU" sz="2000" dirty="0" smtClean="0">
                <a:solidFill>
                  <a:srgbClr val="000000"/>
                </a:solidFill>
                <a:ea typeface="新細明體" pitchFamily="18" charset="-120"/>
              </a:rPr>
              <a:t>проекционно-емкостного мультитач </a:t>
            </a:r>
            <a:r>
              <a:rPr lang="ru-RU" sz="2000" dirty="0">
                <a:solidFill>
                  <a:srgbClr val="000000"/>
                </a:solidFill>
                <a:ea typeface="新細明體" pitchFamily="18" charset="-120"/>
              </a:rPr>
              <a:t>экрана. </a:t>
            </a:r>
            <a:r>
              <a:rPr lang="ru-RU" sz="2000" dirty="0" smtClean="0">
                <a:solidFill>
                  <a:srgbClr val="000000"/>
                </a:solidFill>
                <a:ea typeface="新細明體" pitchFamily="18" charset="-120"/>
              </a:rPr>
              <a:t>ППК </a:t>
            </a:r>
            <a:r>
              <a:rPr lang="ru-RU" sz="2000" dirty="0">
                <a:solidFill>
                  <a:srgbClr val="000000"/>
                </a:solidFill>
                <a:ea typeface="新細明體" pitchFamily="18" charset="-120"/>
              </a:rPr>
              <a:t>серии </a:t>
            </a:r>
            <a:r>
              <a:rPr lang="en-US" sz="2000" dirty="0">
                <a:solidFill>
                  <a:srgbClr val="000000"/>
                </a:solidFill>
                <a:ea typeface="新細明體" pitchFamily="18" charset="-120"/>
              </a:rPr>
              <a:t>HPPC </a:t>
            </a:r>
            <a:r>
              <a:rPr lang="ru-RU" sz="2000" dirty="0" smtClean="0">
                <a:solidFill>
                  <a:srgbClr val="000000"/>
                </a:solidFill>
                <a:ea typeface="新細明體" pitchFamily="18" charset="-120"/>
              </a:rPr>
              <a:t>подходят </a:t>
            </a:r>
            <a:r>
              <a:rPr lang="ru-RU" sz="2000" dirty="0">
                <a:solidFill>
                  <a:srgbClr val="000000"/>
                </a:solidFill>
                <a:ea typeface="新細明體" pitchFamily="18" charset="-120"/>
              </a:rPr>
              <a:t>для использования в медицинских учреждениях как </a:t>
            </a:r>
            <a:r>
              <a:rPr lang="ru-RU" sz="2000" dirty="0" smtClean="0">
                <a:solidFill>
                  <a:srgbClr val="000000"/>
                </a:solidFill>
                <a:ea typeface="新細明體" pitchFamily="18" charset="-120"/>
              </a:rPr>
              <a:t>персоналом, </a:t>
            </a:r>
            <a:r>
              <a:rPr lang="ru-RU" sz="2000" dirty="0">
                <a:solidFill>
                  <a:srgbClr val="000000"/>
                </a:solidFill>
                <a:ea typeface="新細明體" pitchFamily="18" charset="-120"/>
              </a:rPr>
              <a:t>так и пациентами в </a:t>
            </a:r>
            <a:r>
              <a:rPr lang="ru-RU" sz="2000" dirty="0" smtClean="0">
                <a:solidFill>
                  <a:srgbClr val="000000"/>
                </a:solidFill>
                <a:ea typeface="新細明體" pitchFamily="18" charset="-120"/>
              </a:rPr>
              <a:t>рабочих и информационно-развлекательных </a:t>
            </a:r>
            <a:r>
              <a:rPr lang="ru-RU" sz="2000" dirty="0">
                <a:solidFill>
                  <a:srgbClr val="000000"/>
                </a:solidFill>
                <a:ea typeface="新細明體" pitchFamily="18" charset="-120"/>
              </a:rPr>
              <a:t>целях.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/>
          <a:srcRect l="2632" t="2502"/>
          <a:stretch>
            <a:fillRect/>
          </a:stretch>
        </p:blipFill>
        <p:spPr bwMode="auto">
          <a:xfrm>
            <a:off x="1692275" y="3636963"/>
            <a:ext cx="2095500" cy="2209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87900" y="3916363"/>
            <a:ext cx="2786063" cy="1930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2" descr="C:\Users\User\Desktop\1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90600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8241" y="576060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  <a:ea typeface="新細明體" pitchFamily="18" charset="-120"/>
              </a:rPr>
              <a:t>H</a:t>
            </a:r>
            <a:r>
              <a:rPr lang="ru-RU" sz="2000" b="1" dirty="0" smtClean="0">
                <a:solidFill>
                  <a:srgbClr val="FF0000"/>
                </a:solidFill>
                <a:ea typeface="新細明體" pitchFamily="18" charset="-120"/>
              </a:rPr>
              <a:t>PPC 19</a:t>
            </a:r>
            <a:r>
              <a:rPr lang="en-US" sz="2000" b="1" dirty="0" smtClean="0">
                <a:solidFill>
                  <a:srgbClr val="FF0000"/>
                </a:solidFill>
                <a:ea typeface="新細明體" pitchFamily="18" charset="-120"/>
              </a:rPr>
              <a:t>2</a:t>
            </a:r>
            <a:r>
              <a:rPr lang="ru-RU" sz="2000" b="1" dirty="0" smtClean="0">
                <a:solidFill>
                  <a:srgbClr val="FF0000"/>
                </a:solidFill>
                <a:ea typeface="新細明體" pitchFamily="18" charset="-120"/>
              </a:rPr>
              <a:t>0T</a:t>
            </a:r>
            <a:r>
              <a:rPr lang="en-US" sz="2000" b="1" dirty="0" smtClean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ea typeface="新細明體" pitchFamily="18" charset="-120"/>
              </a:rPr>
              <a:t>- особенности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7147" y="4589157"/>
            <a:ext cx="676800" cy="6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0" y="866775"/>
            <a:ext cx="8858250" cy="571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741363" lvl="1" indent="-282575" hangingPunct="1">
              <a:lnSpc>
                <a:spcPct val="90000"/>
              </a:lnSpc>
              <a:spcBef>
                <a:spcPts val="563"/>
              </a:spcBef>
              <a:buClr>
                <a:srgbClr val="808080"/>
              </a:buClr>
              <a:buFont typeface="Times New Roman" pitchFamily="16" charset="0"/>
              <a:buBlip>
                <a:blip r:embed="rId7"/>
              </a:buBlip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</a:pPr>
            <a:r>
              <a:rPr lang="en-GB" sz="2000">
                <a:solidFill>
                  <a:srgbClr val="000000"/>
                </a:solidFill>
                <a:ea typeface="新細明體" pitchFamily="18" charset="-120"/>
              </a:rPr>
              <a:t>4:3 SXGA 1280x1024, CCFL,  </a:t>
            </a:r>
            <a:r>
              <a:rPr lang="en-GB" sz="2000" u="sng">
                <a:solidFill>
                  <a:srgbClr val="000000"/>
                </a:solidFill>
                <a:ea typeface="新細明體" pitchFamily="18" charset="-120"/>
              </a:rPr>
              <a:t>19”</a:t>
            </a:r>
            <a:r>
              <a:rPr lang="en-GB" sz="2000">
                <a:solidFill>
                  <a:srgbClr val="000000"/>
                </a:solidFill>
                <a:ea typeface="新細明體" pitchFamily="18" charset="-120"/>
              </a:rPr>
              <a:t>  </a:t>
            </a:r>
          </a:p>
          <a:p>
            <a:pPr marL="741363" lvl="1" indent="-282575" hangingPunct="1">
              <a:lnSpc>
                <a:spcPct val="90000"/>
              </a:lnSpc>
              <a:spcBef>
                <a:spcPts val="563"/>
              </a:spcBef>
              <a:buClr>
                <a:srgbClr val="808080"/>
              </a:buClr>
              <a:buFont typeface="Times New Roman" pitchFamily="16" charset="0"/>
              <a:buBlip>
                <a:blip r:embed="rId7"/>
              </a:buBlip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</a:pPr>
            <a:r>
              <a:rPr lang="ru-RU" sz="2000">
                <a:solidFill>
                  <a:srgbClr val="000000"/>
                </a:solidFill>
                <a:ea typeface="新細明體" pitchFamily="18" charset="-120"/>
              </a:rPr>
              <a:t>Процессор </a:t>
            </a:r>
            <a:r>
              <a:rPr lang="en-GB" sz="2000">
                <a:solidFill>
                  <a:srgbClr val="000000"/>
                </a:solidFill>
                <a:ea typeface="新細明體" pitchFamily="18" charset="-120"/>
              </a:rPr>
              <a:t>ATOM Pineview D525</a:t>
            </a:r>
          </a:p>
          <a:p>
            <a:pPr marL="741363" lvl="1" indent="-282575" hangingPunct="1">
              <a:lnSpc>
                <a:spcPct val="90000"/>
              </a:lnSpc>
              <a:spcBef>
                <a:spcPts val="563"/>
              </a:spcBef>
              <a:buClr>
                <a:srgbClr val="808080"/>
              </a:buClr>
              <a:buFont typeface="Times New Roman" pitchFamily="16" charset="0"/>
              <a:buBlip>
                <a:blip r:embed="rId7"/>
              </a:buBlip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</a:pPr>
            <a:r>
              <a:rPr lang="ru-RU" sz="2000">
                <a:solidFill>
                  <a:srgbClr val="000000"/>
                </a:solidFill>
                <a:ea typeface="新細明體" pitchFamily="18" charset="-120"/>
              </a:rPr>
              <a:t>Безвентиляторный дизайн с низким уровнем шума</a:t>
            </a:r>
            <a:endParaRPr lang="en-GB" sz="2000">
              <a:solidFill>
                <a:srgbClr val="000000"/>
              </a:solidFill>
              <a:ea typeface="新細明體" pitchFamily="18" charset="-120"/>
            </a:endParaRPr>
          </a:p>
          <a:p>
            <a:pPr marL="741363" lvl="1" indent="-282575" hangingPunct="1">
              <a:lnSpc>
                <a:spcPct val="90000"/>
              </a:lnSpc>
              <a:spcBef>
                <a:spcPts val="563"/>
              </a:spcBef>
              <a:buClr>
                <a:srgbClr val="808080"/>
              </a:buClr>
              <a:buFont typeface="Times New Roman" pitchFamily="16" charset="0"/>
              <a:buBlip>
                <a:blip r:embed="rId7"/>
              </a:buBlip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</a:pPr>
            <a:r>
              <a:rPr lang="ru-RU" sz="2000">
                <a:solidFill>
                  <a:srgbClr val="000000"/>
                </a:solidFill>
                <a:ea typeface="新細明體" pitchFamily="18" charset="-120"/>
              </a:rPr>
              <a:t>Изолированные </a:t>
            </a:r>
            <a:r>
              <a:rPr lang="en-GB" sz="2000">
                <a:solidFill>
                  <a:srgbClr val="000000"/>
                </a:solidFill>
                <a:ea typeface="新細明體" pitchFamily="18" charset="-120"/>
              </a:rPr>
              <a:t>COM </a:t>
            </a:r>
            <a:r>
              <a:rPr lang="ru-RU" sz="2000">
                <a:solidFill>
                  <a:srgbClr val="000000"/>
                </a:solidFill>
                <a:ea typeface="新細明體" pitchFamily="18" charset="-120"/>
              </a:rPr>
              <a:t>порты</a:t>
            </a:r>
            <a:endParaRPr lang="en-GB" sz="2000">
              <a:solidFill>
                <a:srgbClr val="000000"/>
              </a:solidFill>
              <a:ea typeface="新細明體" pitchFamily="18" charset="-120"/>
            </a:endParaRPr>
          </a:p>
          <a:p>
            <a:pPr marL="741363" lvl="1" indent="-282575" hangingPunct="1">
              <a:lnSpc>
                <a:spcPct val="90000"/>
              </a:lnSpc>
              <a:spcBef>
                <a:spcPts val="563"/>
              </a:spcBef>
              <a:buClr>
                <a:srgbClr val="808080"/>
              </a:buClr>
              <a:buFont typeface="Times New Roman" pitchFamily="16" charset="0"/>
              <a:buBlip>
                <a:blip r:embed="rId7"/>
              </a:buBlip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</a:pPr>
            <a:r>
              <a:rPr lang="ru-RU" sz="2000">
                <a:solidFill>
                  <a:srgbClr val="000000"/>
                </a:solidFill>
                <a:ea typeface="新細明體" pitchFamily="18" charset="-120"/>
              </a:rPr>
              <a:t>Проективно-емкостной мульти-сенсорный экран</a:t>
            </a:r>
            <a:endParaRPr lang="en-GB" sz="2000">
              <a:solidFill>
                <a:srgbClr val="000000"/>
              </a:solidFill>
              <a:ea typeface="新細明體" pitchFamily="18" charset="-120"/>
            </a:endParaRPr>
          </a:p>
          <a:p>
            <a:pPr marL="741363" lvl="1" indent="-282575" hangingPunct="1">
              <a:lnSpc>
                <a:spcPct val="90000"/>
              </a:lnSpc>
              <a:spcBef>
                <a:spcPts val="563"/>
              </a:spcBef>
              <a:buClr>
                <a:srgbClr val="808080"/>
              </a:buClr>
              <a:buFont typeface="Times New Roman" pitchFamily="16" charset="0"/>
              <a:buBlip>
                <a:blip r:embed="rId7"/>
              </a:buBlip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</a:pPr>
            <a:r>
              <a:rPr lang="ru-RU" sz="2000">
                <a:solidFill>
                  <a:srgbClr val="000000"/>
                </a:solidFill>
                <a:ea typeface="新細明體" pitchFamily="18" charset="-120"/>
              </a:rPr>
              <a:t>Плоская передняя панель </a:t>
            </a:r>
            <a:r>
              <a:rPr lang="en-GB" sz="2000">
                <a:solidFill>
                  <a:srgbClr val="000000"/>
                </a:solidFill>
                <a:ea typeface="新細明體" pitchFamily="18" charset="-120"/>
              </a:rPr>
              <a:t>IP55 </a:t>
            </a:r>
            <a:r>
              <a:rPr lang="ru-RU" sz="2000">
                <a:solidFill>
                  <a:srgbClr val="000000"/>
                </a:solidFill>
                <a:ea typeface="新細明體" pitchFamily="18" charset="-120"/>
              </a:rPr>
              <a:t>без зазоров</a:t>
            </a:r>
            <a:endParaRPr lang="en-GB" sz="2000">
              <a:solidFill>
                <a:srgbClr val="000000"/>
              </a:solidFill>
              <a:ea typeface="新細明體" pitchFamily="18" charset="-120"/>
            </a:endParaRPr>
          </a:p>
          <a:p>
            <a:pPr marL="741363" lvl="1" indent="-282575" hangingPunct="1">
              <a:lnSpc>
                <a:spcPct val="90000"/>
              </a:lnSpc>
              <a:spcBef>
                <a:spcPts val="563"/>
              </a:spcBef>
              <a:buClr>
                <a:srgbClr val="808080"/>
              </a:buClr>
              <a:buFont typeface="Times New Roman" pitchFamily="16" charset="0"/>
              <a:buBlip>
                <a:blip r:embed="rId7"/>
              </a:buBlip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</a:pPr>
            <a:r>
              <a:rPr lang="ru-RU" sz="2000">
                <a:solidFill>
                  <a:srgbClr val="000000"/>
                </a:solidFill>
                <a:ea typeface="新細明體" pitchFamily="18" charset="-120"/>
              </a:rPr>
              <a:t>Сертифкаты</a:t>
            </a:r>
            <a:r>
              <a:rPr lang="en-GB" sz="2000">
                <a:solidFill>
                  <a:srgbClr val="000000"/>
                </a:solidFill>
                <a:ea typeface="新細明體" pitchFamily="18" charset="-120"/>
              </a:rPr>
              <a:t> EMC: EN55011+EN60601-1-2</a:t>
            </a:r>
          </a:p>
          <a:p>
            <a:pPr marL="741363" lvl="1" indent="-282575" hangingPunct="1">
              <a:lnSpc>
                <a:spcPct val="90000"/>
              </a:lnSpc>
              <a:spcBef>
                <a:spcPts val="563"/>
              </a:spcBef>
              <a:buClr>
                <a:srgbClr val="808080"/>
              </a:buClr>
              <a:buFont typeface="Times New Roman" pitchFamily="16" charset="0"/>
              <a:buBlip>
                <a:blip r:embed="rId7"/>
              </a:buBlip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</a:pPr>
            <a:r>
              <a:rPr lang="ru-RU" sz="2000">
                <a:solidFill>
                  <a:srgbClr val="000000"/>
                </a:solidFill>
                <a:ea typeface="新細明體" pitchFamily="18" charset="-120"/>
              </a:rPr>
              <a:t>Сертификаты </a:t>
            </a:r>
            <a:r>
              <a:rPr lang="en-GB" sz="2000">
                <a:solidFill>
                  <a:srgbClr val="000000"/>
                </a:solidFill>
                <a:ea typeface="新細明體" pitchFamily="18" charset="-120"/>
              </a:rPr>
              <a:t>CE/FCC ClassB</a:t>
            </a:r>
          </a:p>
          <a:p>
            <a:pPr marL="741363" lvl="1" indent="-282575" hangingPunct="1">
              <a:lnSpc>
                <a:spcPct val="90000"/>
              </a:lnSpc>
              <a:spcBef>
                <a:spcPts val="563"/>
              </a:spcBef>
              <a:buClr>
                <a:srgbClr val="808080"/>
              </a:buClr>
              <a:buFont typeface="Times New Roman" pitchFamily="16" charset="0"/>
              <a:buBlip>
                <a:blip r:embed="rId7"/>
              </a:buBlip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</a:pPr>
            <a:r>
              <a:rPr lang="ru-RU" sz="2000">
                <a:solidFill>
                  <a:srgbClr val="000000"/>
                </a:solidFill>
                <a:ea typeface="新細明體" pitchFamily="18" charset="-120"/>
              </a:rPr>
              <a:t>Монтаж: Подставка</a:t>
            </a:r>
            <a:r>
              <a:rPr lang="en-GB" sz="2000">
                <a:solidFill>
                  <a:srgbClr val="000000"/>
                </a:solidFill>
                <a:ea typeface="新細明體" pitchFamily="18" charset="-120"/>
              </a:rPr>
              <a:t>/VESA 75x75;100x100</a:t>
            </a:r>
            <a:r>
              <a:rPr lang="ru-RU" sz="2000">
                <a:solidFill>
                  <a:srgbClr val="000000"/>
                </a:solidFill>
                <a:ea typeface="新細明體" pitchFamily="18" charset="-120"/>
              </a:rPr>
              <a:t>мм</a:t>
            </a:r>
            <a:endParaRPr lang="en-GB" sz="2000">
              <a:solidFill>
                <a:srgbClr val="000000"/>
              </a:solidFill>
              <a:ea typeface="新細明體" pitchFamily="18" charset="-120"/>
            </a:endParaRPr>
          </a:p>
          <a:p>
            <a:pPr marL="741363" lvl="1" indent="-282575" hangingPunct="1">
              <a:lnSpc>
                <a:spcPct val="90000"/>
              </a:lnSpc>
              <a:spcBef>
                <a:spcPts val="563"/>
              </a:spcBef>
              <a:buClr>
                <a:srgbClr val="808080"/>
              </a:buClr>
              <a:buFont typeface="Times New Roman" pitchFamily="16" charset="0"/>
              <a:buBlip>
                <a:blip r:embed="rId7"/>
              </a:buBlip>
              <a:tabLst>
                <a:tab pos="741363" algn="l"/>
                <a:tab pos="1189038" algn="l"/>
                <a:tab pos="1638300" algn="l"/>
                <a:tab pos="2087563" algn="l"/>
                <a:tab pos="2536825" algn="l"/>
                <a:tab pos="2986088" algn="l"/>
                <a:tab pos="3435350" algn="l"/>
                <a:tab pos="3884613" algn="l"/>
                <a:tab pos="4333875" algn="l"/>
                <a:tab pos="4783138" algn="l"/>
                <a:tab pos="5232400" algn="l"/>
                <a:tab pos="5681663" algn="l"/>
                <a:tab pos="6130925" algn="l"/>
                <a:tab pos="6580188" algn="l"/>
                <a:tab pos="7029450" algn="l"/>
                <a:tab pos="7478713" algn="l"/>
                <a:tab pos="7927975" algn="l"/>
                <a:tab pos="8377238" algn="l"/>
                <a:tab pos="8826500" algn="l"/>
                <a:tab pos="9275763" algn="l"/>
                <a:tab pos="9725025" algn="l"/>
              </a:tabLst>
            </a:pPr>
            <a:r>
              <a:rPr lang="ru-RU" sz="2000">
                <a:solidFill>
                  <a:srgbClr val="000000"/>
                </a:solidFill>
                <a:ea typeface="新細明體" pitchFamily="18" charset="-120"/>
              </a:rPr>
              <a:t>Медицинское применение</a:t>
            </a:r>
            <a:endParaRPr lang="en-GB" sz="2000">
              <a:solidFill>
                <a:srgbClr val="000000"/>
              </a:solidFill>
              <a:ea typeface="新細明體" pitchFamily="18" charset="-12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/>
          <a:srcRect l="2107" t="1999"/>
          <a:stretch>
            <a:fillRect/>
          </a:stretch>
        </p:blipFill>
        <p:spPr bwMode="auto">
          <a:xfrm>
            <a:off x="6857280" y="2022475"/>
            <a:ext cx="1673225" cy="176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/>
          <a:srcRect l="2359" t="1999"/>
          <a:stretch>
            <a:fillRect/>
          </a:stretch>
        </p:blipFill>
        <p:spPr bwMode="auto">
          <a:xfrm>
            <a:off x="7123113" y="4192587"/>
            <a:ext cx="1490663" cy="176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0"/>
          <a:srcRect l="2975" t="1999"/>
          <a:stretch>
            <a:fillRect/>
          </a:stretch>
        </p:blipFill>
        <p:spPr bwMode="auto">
          <a:xfrm>
            <a:off x="5358606" y="4192587"/>
            <a:ext cx="1176338" cy="176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1"/>
          <a:srcRect l="1346" t="1999"/>
          <a:stretch>
            <a:fillRect/>
          </a:stretch>
        </p:blipFill>
        <p:spPr bwMode="auto">
          <a:xfrm>
            <a:off x="2762748" y="4378325"/>
            <a:ext cx="2359152" cy="1577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21" t="1999"/>
          <a:stretch>
            <a:fillRect/>
          </a:stretch>
        </p:blipFill>
        <p:spPr bwMode="auto">
          <a:xfrm>
            <a:off x="544513" y="4257674"/>
            <a:ext cx="2057400" cy="176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" name="Picture 2" descr="C:\Users\User\Desktop\10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907961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8241" y="576060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sz="2000" b="1" dirty="0" smtClean="0">
                <a:solidFill>
                  <a:srgbClr val="FF420E"/>
                </a:solidFill>
                <a:cs typeface="Arial" charset="0"/>
              </a:rPr>
              <a:t>C</a:t>
            </a: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ерия </a:t>
            </a:r>
            <a:r>
              <a:rPr lang="en-US" sz="2000" b="1" dirty="0" smtClean="0">
                <a:solidFill>
                  <a:srgbClr val="FF420E"/>
                </a:solidFill>
                <a:cs typeface="Arial" charset="0"/>
              </a:rPr>
              <a:t>OPPC - Roadmap 2013</a:t>
            </a: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 </a:t>
            </a:r>
            <a:endParaRPr lang="ru-RU" sz="2000" b="1" dirty="0">
              <a:solidFill>
                <a:srgbClr val="FF420E"/>
              </a:solidFill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7147" y="4589157"/>
            <a:ext cx="676800" cy="6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12" name="Line 1"/>
          <p:cNvSpPr>
            <a:spLocks noChangeShapeType="1"/>
          </p:cNvSpPr>
          <p:nvPr/>
        </p:nvSpPr>
        <p:spPr bwMode="auto">
          <a:xfrm>
            <a:off x="430213" y="858330"/>
            <a:ext cx="0" cy="4632832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 type="triangle" w="med" len="med"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 flipH="1">
            <a:off x="425450" y="5495925"/>
            <a:ext cx="8647113" cy="1588"/>
          </a:xfrm>
          <a:prstGeom prst="line">
            <a:avLst/>
          </a:prstGeom>
          <a:noFill/>
          <a:ln w="57240">
            <a:solidFill>
              <a:srgbClr val="33CC33"/>
            </a:solidFill>
            <a:miter lim="800000"/>
            <a:headEnd type="triangle" w="med" len="med"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3786188" y="5567363"/>
            <a:ext cx="708025" cy="285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FFFFFF"/>
                </a:solidFill>
                <a:ea typeface="新細明體" pitchFamily="18" charset="-120"/>
              </a:rPr>
              <a:t>15”</a:t>
            </a: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5929313" y="5567363"/>
            <a:ext cx="708025" cy="285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FFFFFF"/>
                </a:solidFill>
                <a:ea typeface="新細明體" pitchFamily="18" charset="-120"/>
              </a:rPr>
              <a:t>17”</a:t>
            </a:r>
          </a:p>
        </p:txBody>
      </p:sp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1571625" y="5567363"/>
            <a:ext cx="708025" cy="285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FFFFFF"/>
                </a:solidFill>
                <a:ea typeface="新細明體" pitchFamily="18" charset="-120"/>
              </a:rPr>
              <a:t>12.1”</a:t>
            </a: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7864475" y="5567363"/>
            <a:ext cx="708025" cy="285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FFFFFF"/>
                </a:solidFill>
                <a:ea typeface="新細明體" pitchFamily="18" charset="-120"/>
              </a:rPr>
              <a:t>19”</a:t>
            </a:r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 rot="5400000">
            <a:off x="-226218" y="2370931"/>
            <a:ext cx="1212850" cy="604837"/>
          </a:xfrm>
          <a:prstGeom prst="roundRect">
            <a:avLst>
              <a:gd name="adj" fmla="val 16667"/>
            </a:avLst>
          </a:prstGeom>
          <a:solidFill>
            <a:srgbClr val="003E00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360" tIns="45000" rIns="90360" bIns="450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>
                <a:solidFill>
                  <a:srgbClr val="FFFFFF"/>
                </a:solidFill>
                <a:ea typeface="新細明體" pitchFamily="18" charset="-120"/>
              </a:rPr>
              <a:t>OPPC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>
                <a:solidFill>
                  <a:srgbClr val="FFFFFF"/>
                </a:solidFill>
                <a:ea typeface="新細明體" pitchFamily="18" charset="-120"/>
              </a:rPr>
              <a:t>Open Frame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>
                <a:solidFill>
                  <a:srgbClr val="FFFFFF"/>
                </a:solidFill>
                <a:ea typeface="新細明體" pitchFamily="18" charset="-120"/>
              </a:rPr>
              <a:t>PPC</a:t>
            </a:r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92475" y="2495550"/>
            <a:ext cx="1350963" cy="1204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35600" y="2495550"/>
            <a:ext cx="1350963" cy="1204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3533775" y="2495550"/>
            <a:ext cx="898525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OPPC1520T</a:t>
            </a: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5670550" y="2495550"/>
            <a:ext cx="898525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OPPC1720T</a:t>
            </a: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3840163" y="3465513"/>
            <a:ext cx="373062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MP</a:t>
            </a:r>
          </a:p>
        </p:txBody>
      </p: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6000750" y="3465513"/>
            <a:ext cx="373063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MP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3214688" y="3852863"/>
            <a:ext cx="1785937" cy="1008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>
                <a:solidFill>
                  <a:srgbClr val="FF0000"/>
                </a:solidFill>
                <a:ea typeface="新細明體" pitchFamily="18" charset="-120"/>
              </a:rPr>
              <a:t>Pine-view D525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Fan-less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 15” 4:3 LED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 DDR3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 COM1/2(RS232/422/485)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sz="1000" b="1">
                <a:solidFill>
                  <a:srgbClr val="FF0000"/>
                </a:solidFill>
                <a:ea typeface="新細明體" pitchFamily="18" charset="-120"/>
              </a:rPr>
              <a:t>Open Frame</a:t>
            </a:r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5357813" y="3852863"/>
            <a:ext cx="1785937" cy="1008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>
                <a:solidFill>
                  <a:srgbClr val="FF0000"/>
                </a:solidFill>
                <a:ea typeface="新細明體" pitchFamily="18" charset="-120"/>
              </a:rPr>
              <a:t>Pine-view D525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Fan-less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 17” 4:3 CCFL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 DDR3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 COM1/2(RS232/422/485)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sz="1000" b="1">
                <a:solidFill>
                  <a:srgbClr val="FF0000"/>
                </a:solidFill>
                <a:ea typeface="新細明體" pitchFamily="18" charset="-120"/>
              </a:rPr>
              <a:t>Open Frame</a:t>
            </a:r>
          </a:p>
        </p:txBody>
      </p:sp>
      <p:grpSp>
        <p:nvGrpSpPr>
          <p:cNvPr id="27" name="Group 18"/>
          <p:cNvGrpSpPr>
            <a:grpSpLocks/>
          </p:cNvGrpSpPr>
          <p:nvPr/>
        </p:nvGrpSpPr>
        <p:grpSpPr bwMode="auto">
          <a:xfrm>
            <a:off x="3605213" y="2849563"/>
            <a:ext cx="749300" cy="500062"/>
            <a:chOff x="2271" y="2383"/>
            <a:chExt cx="472" cy="315"/>
          </a:xfrm>
        </p:grpSpPr>
        <p:pic>
          <p:nvPicPr>
            <p:cNvPr id="28" name="Picture 1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271" y="2383"/>
              <a:ext cx="473" cy="31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29" name="Picture 2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355" y="2423"/>
              <a:ext cx="304" cy="23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grpSp>
        <p:nvGrpSpPr>
          <p:cNvPr id="30" name="Group 21"/>
          <p:cNvGrpSpPr>
            <a:grpSpLocks/>
          </p:cNvGrpSpPr>
          <p:nvPr/>
        </p:nvGrpSpPr>
        <p:grpSpPr bwMode="auto">
          <a:xfrm>
            <a:off x="5657850" y="2790825"/>
            <a:ext cx="911225" cy="609600"/>
            <a:chOff x="3564" y="2346"/>
            <a:chExt cx="574" cy="384"/>
          </a:xfrm>
        </p:grpSpPr>
        <p:pic>
          <p:nvPicPr>
            <p:cNvPr id="31" name="Picture 2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564" y="2346"/>
              <a:ext cx="575" cy="38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32" name="Picture 2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668" y="2390"/>
              <a:ext cx="369" cy="29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pic>
        <p:nvPicPr>
          <p:cNvPr id="33" name="Picture 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43000" y="1209675"/>
            <a:ext cx="1350963" cy="1204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4" name="Picture 2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25" y="1209675"/>
            <a:ext cx="1350963" cy="1204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5" name="Picture 2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29250" y="1209675"/>
            <a:ext cx="1350963" cy="1204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" name="Picture 2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9500" y="1209675"/>
            <a:ext cx="1350963" cy="1204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7" name="Rectangle 28"/>
          <p:cNvSpPr>
            <a:spLocks noChangeArrowheads="1"/>
          </p:cNvSpPr>
          <p:nvPr/>
        </p:nvSpPr>
        <p:spPr bwMode="auto">
          <a:xfrm>
            <a:off x="3503613" y="1209675"/>
            <a:ext cx="898525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OPPC1530T</a:t>
            </a:r>
          </a:p>
        </p:txBody>
      </p:sp>
      <p:sp>
        <p:nvSpPr>
          <p:cNvPr id="38" name="Rectangle 29"/>
          <p:cNvSpPr>
            <a:spLocks noChangeArrowheads="1"/>
          </p:cNvSpPr>
          <p:nvPr/>
        </p:nvSpPr>
        <p:spPr bwMode="auto">
          <a:xfrm>
            <a:off x="5646738" y="1209675"/>
            <a:ext cx="898525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OPPC1730T</a:t>
            </a:r>
          </a:p>
        </p:txBody>
      </p:sp>
      <p:sp>
        <p:nvSpPr>
          <p:cNvPr id="39" name="Rectangle 30"/>
          <p:cNvSpPr>
            <a:spLocks noChangeArrowheads="1"/>
          </p:cNvSpPr>
          <p:nvPr/>
        </p:nvSpPr>
        <p:spPr bwMode="auto">
          <a:xfrm>
            <a:off x="7718425" y="1209675"/>
            <a:ext cx="898525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OPPC1930T</a:t>
            </a:r>
          </a:p>
        </p:txBody>
      </p:sp>
      <p:sp>
        <p:nvSpPr>
          <p:cNvPr id="40" name="Rectangle 31"/>
          <p:cNvSpPr>
            <a:spLocks noChangeArrowheads="1"/>
          </p:cNvSpPr>
          <p:nvPr/>
        </p:nvSpPr>
        <p:spPr bwMode="auto">
          <a:xfrm>
            <a:off x="1431925" y="1209675"/>
            <a:ext cx="898525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OPPC1230T</a:t>
            </a:r>
          </a:p>
        </p:txBody>
      </p:sp>
      <p:sp>
        <p:nvSpPr>
          <p:cNvPr id="41" name="Rectangle 32"/>
          <p:cNvSpPr>
            <a:spLocks noChangeArrowheads="1"/>
          </p:cNvSpPr>
          <p:nvPr/>
        </p:nvSpPr>
        <p:spPr bwMode="auto">
          <a:xfrm>
            <a:off x="1360488" y="2138363"/>
            <a:ext cx="878188" cy="244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MP: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Q</a:t>
            </a: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2, 201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3</a:t>
            </a:r>
            <a:endParaRPr lang="ru-RU" sz="1000" b="1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42" name="Rectangle 33"/>
          <p:cNvSpPr>
            <a:spLocks noChangeArrowheads="1"/>
          </p:cNvSpPr>
          <p:nvPr/>
        </p:nvSpPr>
        <p:spPr bwMode="auto">
          <a:xfrm>
            <a:off x="3503613" y="2138363"/>
            <a:ext cx="878188" cy="244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MP: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Q</a:t>
            </a: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2, 201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3</a:t>
            </a:r>
            <a:endParaRPr lang="ru-RU" sz="1000" b="1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43" name="Rectangle 34"/>
          <p:cNvSpPr>
            <a:spLocks noChangeArrowheads="1"/>
          </p:cNvSpPr>
          <p:nvPr/>
        </p:nvSpPr>
        <p:spPr bwMode="auto">
          <a:xfrm>
            <a:off x="5646738" y="2138363"/>
            <a:ext cx="878188" cy="244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MP: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Q</a:t>
            </a: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2, 201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3</a:t>
            </a:r>
            <a:endParaRPr lang="ru-RU" sz="1000" b="1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44" name="Rectangle 35"/>
          <p:cNvSpPr>
            <a:spLocks noChangeArrowheads="1"/>
          </p:cNvSpPr>
          <p:nvPr/>
        </p:nvSpPr>
        <p:spPr bwMode="auto">
          <a:xfrm>
            <a:off x="7646988" y="2138363"/>
            <a:ext cx="878188" cy="244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MP: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Q</a:t>
            </a:r>
            <a:r>
              <a:rPr lang="ru-RU" sz="1000" b="1" dirty="0" smtClean="0">
                <a:solidFill>
                  <a:srgbClr val="000000"/>
                </a:solidFill>
                <a:ea typeface="新細明體" pitchFamily="18" charset="-120"/>
              </a:rPr>
              <a:t>2, 201</a:t>
            </a:r>
            <a:r>
              <a:rPr lang="en-US" sz="1000" b="1" dirty="0" smtClean="0">
                <a:solidFill>
                  <a:srgbClr val="000000"/>
                </a:solidFill>
                <a:ea typeface="新細明體" pitchFamily="18" charset="-120"/>
              </a:rPr>
              <a:t>3</a:t>
            </a:r>
            <a:endParaRPr lang="ru-RU" sz="1000" b="1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45" name="Rectangle 36"/>
          <p:cNvSpPr>
            <a:spLocks noChangeArrowheads="1"/>
          </p:cNvSpPr>
          <p:nvPr/>
        </p:nvSpPr>
        <p:spPr bwMode="auto">
          <a:xfrm>
            <a:off x="1214438" y="1566863"/>
            <a:ext cx="1357312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Cedarview D2550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Fan-less</a:t>
            </a:r>
          </a:p>
        </p:txBody>
      </p:sp>
      <p:sp>
        <p:nvSpPr>
          <p:cNvPr id="46" name="Rectangle 37"/>
          <p:cNvSpPr>
            <a:spLocks noChangeArrowheads="1"/>
          </p:cNvSpPr>
          <p:nvPr/>
        </p:nvSpPr>
        <p:spPr bwMode="auto">
          <a:xfrm>
            <a:off x="3357563" y="1566863"/>
            <a:ext cx="1357312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Cedarview D2550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Fan-less</a:t>
            </a:r>
          </a:p>
        </p:txBody>
      </p:sp>
      <p:sp>
        <p:nvSpPr>
          <p:cNvPr id="47" name="Rectangle 38"/>
          <p:cNvSpPr>
            <a:spLocks noChangeArrowheads="1"/>
          </p:cNvSpPr>
          <p:nvPr/>
        </p:nvSpPr>
        <p:spPr bwMode="auto">
          <a:xfrm>
            <a:off x="5500688" y="1566863"/>
            <a:ext cx="1357312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Cedarview D2550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Fan-less</a:t>
            </a:r>
          </a:p>
        </p:txBody>
      </p:sp>
      <p:sp>
        <p:nvSpPr>
          <p:cNvPr id="48" name="Rectangle 39"/>
          <p:cNvSpPr>
            <a:spLocks noChangeArrowheads="1"/>
          </p:cNvSpPr>
          <p:nvPr/>
        </p:nvSpPr>
        <p:spPr bwMode="auto">
          <a:xfrm>
            <a:off x="7500938" y="1566863"/>
            <a:ext cx="1357312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Cedarview D2550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Fan-less</a:t>
            </a:r>
          </a:p>
        </p:txBody>
      </p:sp>
      <p:pic>
        <p:nvPicPr>
          <p:cNvPr id="49" name="Picture 2" descr="C:\Users\User\Desktop\10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22958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8241" y="576060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Панельные </a:t>
            </a:r>
            <a:r>
              <a:rPr lang="ru-RU" sz="2000" b="1" dirty="0">
                <a:solidFill>
                  <a:srgbClr val="FF420E"/>
                </a:solidFill>
                <a:cs typeface="Arial" charset="0"/>
              </a:rPr>
              <a:t>компьютеры NEXCOM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7147" y="4589157"/>
            <a:ext cx="676800" cy="6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0" y="1143000"/>
            <a:ext cx="8858250" cy="571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lvl="1" indent="-339725" hangingPunct="1">
              <a:lnSpc>
                <a:spcPct val="90000"/>
              </a:lnSpc>
              <a:spcBef>
                <a:spcPts val="563"/>
              </a:spcBef>
              <a:buClr>
                <a:srgbClr val="FF9900"/>
              </a:buClr>
              <a:buFont typeface="Times New Roman" pitchFamily="16" charset="0"/>
              <a:buBlip>
                <a:blip r:embed="rId7"/>
              </a:buBlip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GB" sz="2800" b="1" dirty="0">
                <a:solidFill>
                  <a:srgbClr val="000000"/>
                </a:solidFill>
                <a:ea typeface="新細明體" pitchFamily="18" charset="-120"/>
              </a:rPr>
              <a:t>OPPC: Open Frame Panel PC</a:t>
            </a:r>
          </a:p>
          <a:p>
            <a:pPr>
              <a:lnSpc>
                <a:spcPct val="90000"/>
              </a:lnSpc>
              <a:spcAft>
                <a:spcPts val="1425"/>
              </a:spcAft>
              <a:buClrTx/>
              <a:buFontTx/>
              <a:buNone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endParaRPr lang="en-GB" sz="2000" dirty="0">
              <a:solidFill>
                <a:srgbClr val="000000"/>
              </a:solidFill>
              <a:ea typeface="新細明體" pitchFamily="18" charset="-120"/>
            </a:endParaRPr>
          </a:p>
          <a:p>
            <a:pPr marL="341313" lvl="1" indent="-339725" hangingPunct="1">
              <a:lnSpc>
                <a:spcPct val="90000"/>
              </a:lnSpc>
              <a:spcBef>
                <a:spcPts val="563"/>
              </a:spcBef>
              <a:buClr>
                <a:srgbClr val="808080"/>
              </a:buClr>
              <a:buFont typeface="Times New Roman" pitchFamily="16" charset="0"/>
              <a:buBlip>
                <a:blip r:embed="rId7"/>
              </a:buBlip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GB" sz="2400" dirty="0">
                <a:solidFill>
                  <a:srgbClr val="000000"/>
                </a:solidFill>
                <a:ea typeface="新細明體" pitchFamily="18" charset="-120"/>
              </a:rPr>
              <a:t>4:3 LED,  </a:t>
            </a:r>
            <a:r>
              <a:rPr lang="en-GB" sz="2400" u="sng" dirty="0">
                <a:solidFill>
                  <a:srgbClr val="FF0000"/>
                </a:solidFill>
                <a:ea typeface="新細明體" pitchFamily="18" charset="-120"/>
              </a:rPr>
              <a:t>12.1”</a:t>
            </a:r>
            <a:r>
              <a:rPr lang="en-GB" sz="2400" u="sng" dirty="0">
                <a:solidFill>
                  <a:srgbClr val="0000CC"/>
                </a:solidFill>
                <a:ea typeface="新細明體" pitchFamily="18" charset="-120"/>
              </a:rPr>
              <a:t>, 15”, </a:t>
            </a:r>
            <a:r>
              <a:rPr lang="en-GB" sz="2400" b="1" u="sng" dirty="0">
                <a:solidFill>
                  <a:srgbClr val="0000CC"/>
                </a:solidFill>
                <a:ea typeface="新細明體" pitchFamily="18" charset="-120"/>
              </a:rPr>
              <a:t>17”*</a:t>
            </a:r>
            <a:r>
              <a:rPr lang="en-GB" sz="2400" u="sng" dirty="0">
                <a:solidFill>
                  <a:srgbClr val="0000CC"/>
                </a:solidFill>
                <a:ea typeface="新細明體" pitchFamily="18" charset="-120"/>
              </a:rPr>
              <a:t> and </a:t>
            </a:r>
            <a:r>
              <a:rPr lang="en-GB" sz="2400" u="sng" dirty="0">
                <a:solidFill>
                  <a:srgbClr val="FF0000"/>
                </a:solidFill>
                <a:ea typeface="新細明體" pitchFamily="18" charset="-120"/>
              </a:rPr>
              <a:t>19”</a:t>
            </a:r>
            <a:r>
              <a:rPr lang="en-GB" sz="2400" u="sng" dirty="0">
                <a:solidFill>
                  <a:srgbClr val="0000CC"/>
                </a:solidFill>
                <a:ea typeface="新細明體" pitchFamily="18" charset="-120"/>
              </a:rPr>
              <a:t> </a:t>
            </a:r>
          </a:p>
          <a:p>
            <a:pPr marL="341313" lvl="1" indent="-339725" hangingPunct="1">
              <a:lnSpc>
                <a:spcPct val="90000"/>
              </a:lnSpc>
              <a:spcBef>
                <a:spcPts val="563"/>
              </a:spcBef>
              <a:buClr>
                <a:srgbClr val="808080"/>
              </a:buClr>
              <a:buFont typeface="Times New Roman" pitchFamily="16" charset="0"/>
              <a:buBlip>
                <a:blip r:embed="rId7"/>
              </a:buBlip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sz="2400" dirty="0">
                <a:solidFill>
                  <a:srgbClr val="000000"/>
                </a:solidFill>
                <a:ea typeface="新細明體" pitchFamily="18" charset="-120"/>
              </a:rPr>
              <a:t>Безвентиляторный</a:t>
            </a:r>
            <a:endParaRPr lang="en-GB" sz="2400" dirty="0">
              <a:solidFill>
                <a:srgbClr val="000000"/>
              </a:solidFill>
              <a:ea typeface="新細明體" pitchFamily="18" charset="-120"/>
            </a:endParaRPr>
          </a:p>
          <a:p>
            <a:pPr marL="341313" lvl="1" indent="-339725" hangingPunct="1">
              <a:lnSpc>
                <a:spcPct val="90000"/>
              </a:lnSpc>
              <a:spcBef>
                <a:spcPts val="563"/>
              </a:spcBef>
              <a:buClr>
                <a:srgbClr val="808080"/>
              </a:buClr>
              <a:buFont typeface="Times New Roman" pitchFamily="16" charset="0"/>
              <a:buBlip>
                <a:blip r:embed="rId7"/>
              </a:buBlip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sz="2400" dirty="0">
                <a:solidFill>
                  <a:srgbClr val="000000"/>
                </a:solidFill>
                <a:ea typeface="新細明體" pitchFamily="18" charset="-120"/>
              </a:rPr>
              <a:t>Процессор </a:t>
            </a:r>
            <a:r>
              <a:rPr lang="en-GB" sz="2400" dirty="0">
                <a:solidFill>
                  <a:srgbClr val="000000"/>
                </a:solidFill>
                <a:ea typeface="新細明體" pitchFamily="18" charset="-120"/>
              </a:rPr>
              <a:t>Intel ATOM</a:t>
            </a:r>
          </a:p>
          <a:p>
            <a:pPr marL="341313" lvl="1" indent="-339725" hangingPunct="1">
              <a:lnSpc>
                <a:spcPct val="90000"/>
              </a:lnSpc>
              <a:spcBef>
                <a:spcPts val="563"/>
              </a:spcBef>
              <a:buClr>
                <a:srgbClr val="808080"/>
              </a:buClr>
              <a:buFont typeface="Times New Roman" pitchFamily="16" charset="0"/>
              <a:buBlip>
                <a:blip r:embed="rId7"/>
              </a:buBlip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sz="2400" dirty="0">
                <a:solidFill>
                  <a:srgbClr val="000000"/>
                </a:solidFill>
                <a:ea typeface="新細明體" pitchFamily="18" charset="-120"/>
              </a:rPr>
              <a:t>Широкий диапазон питания</a:t>
            </a:r>
            <a:endParaRPr lang="en-GB" sz="2400" dirty="0">
              <a:solidFill>
                <a:srgbClr val="000000"/>
              </a:solidFill>
              <a:ea typeface="新細明體" pitchFamily="18" charset="-120"/>
            </a:endParaRPr>
          </a:p>
          <a:p>
            <a:pPr marL="341313" lvl="1" indent="-339725" hangingPunct="1">
              <a:lnSpc>
                <a:spcPct val="90000"/>
              </a:lnSpc>
              <a:spcBef>
                <a:spcPts val="563"/>
              </a:spcBef>
              <a:buClr>
                <a:srgbClr val="808080"/>
              </a:buClr>
              <a:buFont typeface="Times New Roman" pitchFamily="16" charset="0"/>
              <a:buBlip>
                <a:blip r:embed="rId7"/>
              </a:buBlip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GB" sz="2400" dirty="0">
                <a:solidFill>
                  <a:srgbClr val="000000"/>
                </a:solidFill>
                <a:ea typeface="新細明體" pitchFamily="18" charset="-120"/>
              </a:rPr>
              <a:t>IP65</a:t>
            </a:r>
            <a:r>
              <a:rPr lang="ru-RU" sz="2400" dirty="0">
                <a:solidFill>
                  <a:srgbClr val="000000"/>
                </a:solidFill>
                <a:ea typeface="新細明體" pitchFamily="18" charset="-120"/>
              </a:rPr>
              <a:t> по передней панели</a:t>
            </a:r>
            <a:endParaRPr lang="en-GB" sz="2400" dirty="0">
              <a:solidFill>
                <a:srgbClr val="000000"/>
              </a:solidFill>
              <a:ea typeface="新細明體" pitchFamily="18" charset="-120"/>
            </a:endParaRPr>
          </a:p>
          <a:p>
            <a:pPr marL="341313" lvl="1" indent="-339725" hangingPunct="1">
              <a:lnSpc>
                <a:spcPct val="90000"/>
              </a:lnSpc>
              <a:spcBef>
                <a:spcPts val="563"/>
              </a:spcBef>
              <a:buClr>
                <a:srgbClr val="808080"/>
              </a:buClr>
              <a:buFont typeface="Times New Roman" pitchFamily="16" charset="0"/>
              <a:buBlip>
                <a:blip r:embed="rId7"/>
              </a:buBlip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sz="2400" dirty="0">
                <a:solidFill>
                  <a:srgbClr val="000000"/>
                </a:solidFill>
                <a:ea typeface="新細明體" pitchFamily="18" charset="-120"/>
              </a:rPr>
              <a:t>Панель</a:t>
            </a:r>
            <a:r>
              <a:rPr lang="en-GB" sz="2400" dirty="0">
                <a:solidFill>
                  <a:srgbClr val="000000"/>
                </a:solidFill>
                <a:ea typeface="新細明體" pitchFamily="18" charset="-120"/>
              </a:rPr>
              <a:t>, </a:t>
            </a:r>
            <a:r>
              <a:rPr lang="ru-RU" sz="2400" dirty="0">
                <a:solidFill>
                  <a:srgbClr val="000000"/>
                </a:solidFill>
                <a:ea typeface="新細明體" pitchFamily="18" charset="-120"/>
              </a:rPr>
              <a:t>Подставка</a:t>
            </a:r>
            <a:r>
              <a:rPr lang="en-GB" sz="2400" dirty="0">
                <a:solidFill>
                  <a:srgbClr val="000000"/>
                </a:solidFill>
                <a:ea typeface="新細明體" pitchFamily="18" charset="-120"/>
              </a:rPr>
              <a:t>, VESA</a:t>
            </a:r>
          </a:p>
          <a:p>
            <a:pPr marL="341313" lvl="1" indent="-339725" hangingPunct="1">
              <a:lnSpc>
                <a:spcPct val="90000"/>
              </a:lnSpc>
              <a:spcBef>
                <a:spcPts val="563"/>
              </a:spcBef>
              <a:buClr>
                <a:srgbClr val="808080"/>
              </a:buClr>
              <a:buFont typeface="Times New Roman" pitchFamily="16" charset="0"/>
              <a:buBlip>
                <a:blip r:embed="rId7"/>
              </a:buBlip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GB" sz="2400" dirty="0">
                <a:solidFill>
                  <a:srgbClr val="000000"/>
                </a:solidFill>
                <a:ea typeface="新細明體" pitchFamily="18" charset="-120"/>
              </a:rPr>
              <a:t>POI </a:t>
            </a:r>
            <a:r>
              <a:rPr lang="ru-RU" sz="2400" dirty="0">
                <a:solidFill>
                  <a:srgbClr val="000000"/>
                </a:solidFill>
                <a:ea typeface="新細明體" pitchFamily="18" charset="-120"/>
              </a:rPr>
              <a:t>терминалы</a:t>
            </a:r>
            <a:r>
              <a:rPr lang="en-GB" sz="2400" dirty="0">
                <a:solidFill>
                  <a:srgbClr val="000000"/>
                </a:solidFill>
                <a:ea typeface="新細明體" pitchFamily="18" charset="-120"/>
              </a:rPr>
              <a:t>, </a:t>
            </a:r>
            <a:r>
              <a:rPr lang="ru-RU" sz="2400" dirty="0">
                <a:solidFill>
                  <a:srgbClr val="000000"/>
                </a:solidFill>
                <a:ea typeface="新細明體" pitchFamily="18" charset="-120"/>
              </a:rPr>
              <a:t>Банкоматы</a:t>
            </a:r>
            <a:endParaRPr lang="en-GB" sz="2400" dirty="0">
              <a:solidFill>
                <a:srgbClr val="000000"/>
              </a:solidFill>
              <a:ea typeface="新細明體" pitchFamily="18" charset="-120"/>
            </a:endParaRPr>
          </a:p>
        </p:txBody>
      </p:sp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4284663" y="2708275"/>
            <a:ext cx="2589212" cy="1798638"/>
            <a:chOff x="2699" y="1706"/>
            <a:chExt cx="1631" cy="1133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203" y="1856"/>
              <a:ext cx="937" cy="87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699" y="1706"/>
              <a:ext cx="1632" cy="113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987" y="1856"/>
              <a:ext cx="1053" cy="8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88125" y="2414588"/>
            <a:ext cx="2195513" cy="3305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" name="Picture 2" descr="C:\Users\User\Desktop\10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55255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8241" y="576060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  <a:ea typeface="新細明體" pitchFamily="18" charset="-120"/>
              </a:rPr>
              <a:t>O</a:t>
            </a:r>
            <a:r>
              <a:rPr lang="ru-RU" sz="2000" b="1" dirty="0" smtClean="0">
                <a:solidFill>
                  <a:srgbClr val="FF0000"/>
                </a:solidFill>
                <a:ea typeface="新細明體" pitchFamily="18" charset="-120"/>
              </a:rPr>
              <a:t>PPC 15</a:t>
            </a:r>
            <a:r>
              <a:rPr lang="en-US" sz="2000" b="1" dirty="0" smtClean="0">
                <a:solidFill>
                  <a:srgbClr val="FF0000"/>
                </a:solidFill>
                <a:ea typeface="新細明體" pitchFamily="18" charset="-120"/>
              </a:rPr>
              <a:t>2</a:t>
            </a:r>
            <a:r>
              <a:rPr lang="ru-RU" sz="2000" b="1" dirty="0" smtClean="0">
                <a:solidFill>
                  <a:srgbClr val="FF0000"/>
                </a:solidFill>
                <a:ea typeface="新細明體" pitchFamily="18" charset="-120"/>
              </a:rPr>
              <a:t>0T</a:t>
            </a:r>
            <a:r>
              <a:rPr lang="en-US" sz="2000" b="1" dirty="0" smtClean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ea typeface="新細明體" pitchFamily="18" charset="-120"/>
              </a:rPr>
              <a:t>- особенности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7147" y="4589157"/>
            <a:ext cx="676800" cy="6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72188" y="2216150"/>
            <a:ext cx="2286000" cy="1527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25" y="4645025"/>
            <a:ext cx="2286000" cy="1527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28688" y="3457575"/>
            <a:ext cx="2695575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42875" y="814388"/>
            <a:ext cx="4429125" cy="175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360" tIns="45000" rIns="90360" bIns="45000">
            <a:spAutoFit/>
          </a:bodyPr>
          <a:lstStyle/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Тонкий металлический корпус и  узкая открытая рамка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15”  </a:t>
            </a: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4:3</a:t>
            </a: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 XGA 1024x768; </a:t>
            </a: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LED</a:t>
            </a: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;  </a:t>
            </a:r>
            <a:endParaRPr lang="ru-RU" dirty="0" smtClean="0">
              <a:solidFill>
                <a:srgbClr val="000000"/>
              </a:solidFill>
              <a:ea typeface="新細明體" pitchFamily="18" charset="-120"/>
            </a:endParaRP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 smtClean="0">
                <a:solidFill>
                  <a:srgbClr val="0000CC"/>
                </a:solidFill>
                <a:ea typeface="新細明體" pitchFamily="18" charset="-120"/>
              </a:rPr>
              <a:t>LCD </a:t>
            </a: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Панель А класса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5-ти проводной резистивный экран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 err="1">
                <a:solidFill>
                  <a:srgbClr val="000000"/>
                </a:solidFill>
                <a:ea typeface="新細明體" pitchFamily="18" charset="-120"/>
              </a:rPr>
              <a:t>Intel</a:t>
            </a: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® </a:t>
            </a:r>
            <a:r>
              <a:rPr lang="ru-RU" dirty="0" err="1">
                <a:solidFill>
                  <a:srgbClr val="000000"/>
                </a:solidFill>
                <a:ea typeface="新細明體" pitchFamily="18" charset="-120"/>
              </a:rPr>
              <a:t>AtomTM</a:t>
            </a: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D525; DDR3 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4714875" y="814388"/>
            <a:ext cx="4071938" cy="1462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360" tIns="45000" rIns="90360" bIns="45000">
            <a:spAutoFit/>
          </a:bodyPr>
          <a:lstStyle/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>
                <a:solidFill>
                  <a:srgbClr val="0000CC"/>
                </a:solidFill>
                <a:ea typeface="新細明體" pitchFamily="18" charset="-120"/>
              </a:rPr>
              <a:t>-5°C .. 50°C 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>
                <a:solidFill>
                  <a:srgbClr val="0000CC"/>
                </a:solidFill>
                <a:ea typeface="新細明體" pitchFamily="18" charset="-120"/>
              </a:rPr>
              <a:t>400 nits; 700:1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>
                <a:solidFill>
                  <a:srgbClr val="0000CC"/>
                </a:solidFill>
                <a:ea typeface="新細明體" pitchFamily="18" charset="-120"/>
              </a:rPr>
              <a:t>Углы обзора: 80/60/80/80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Безвентиляторный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Легкая установка HDD 	</a:t>
            </a:r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flipH="1">
            <a:off x="6067425" y="5529263"/>
            <a:ext cx="7938" cy="238125"/>
          </a:xfrm>
          <a:prstGeom prst="line">
            <a:avLst/>
          </a:prstGeom>
          <a:noFill/>
          <a:ln w="19080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H="1">
            <a:off x="6069013" y="5343525"/>
            <a:ext cx="7937" cy="238125"/>
          </a:xfrm>
          <a:prstGeom prst="line">
            <a:avLst/>
          </a:prstGeom>
          <a:noFill/>
          <a:ln w="19080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4328318" y="5419725"/>
            <a:ext cx="2000250" cy="323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9144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solidFill>
                  <a:srgbClr val="000000"/>
                </a:solidFill>
                <a:ea typeface="新細明體" pitchFamily="18" charset="-120"/>
              </a:rPr>
              <a:t>Ультра тонкий : 67.4 мм</a:t>
            </a: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1978025" y="5253038"/>
            <a:ext cx="69215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ea typeface="新細明體" pitchFamily="18" charset="-120"/>
              </a:rPr>
              <a:t>329 мм</a:t>
            </a: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3933825" y="2600325"/>
            <a:ext cx="1728788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000000"/>
                </a:solidFill>
                <a:ea typeface="新細明體" pitchFamily="18" charset="-120"/>
              </a:rPr>
              <a:t>Внешний вид</a:t>
            </a: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>
            <a:off x="3325813" y="3600450"/>
            <a:ext cx="388937" cy="1588"/>
          </a:xfrm>
          <a:prstGeom prst="line">
            <a:avLst/>
          </a:prstGeom>
          <a:noFill/>
          <a:ln w="1908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" name="Line 14"/>
          <p:cNvSpPr>
            <a:spLocks noChangeShapeType="1"/>
          </p:cNvSpPr>
          <p:nvPr/>
        </p:nvSpPr>
        <p:spPr bwMode="auto">
          <a:xfrm flipV="1">
            <a:off x="3571875" y="3597275"/>
            <a:ext cx="1588" cy="619125"/>
          </a:xfrm>
          <a:prstGeom prst="line">
            <a:avLst/>
          </a:prstGeom>
          <a:noFill/>
          <a:ln w="1908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" name="Line 15"/>
          <p:cNvSpPr>
            <a:spLocks noChangeShapeType="1"/>
          </p:cNvSpPr>
          <p:nvPr/>
        </p:nvSpPr>
        <p:spPr bwMode="auto">
          <a:xfrm>
            <a:off x="3571875" y="4560888"/>
            <a:ext cx="1588" cy="611187"/>
          </a:xfrm>
          <a:prstGeom prst="line">
            <a:avLst/>
          </a:prstGeom>
          <a:noFill/>
          <a:ln w="1908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>
            <a:off x="3357563" y="5172075"/>
            <a:ext cx="387350" cy="1588"/>
          </a:xfrm>
          <a:prstGeom prst="line">
            <a:avLst/>
          </a:prstGeom>
          <a:noFill/>
          <a:ln w="1908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" name="Line 17"/>
          <p:cNvSpPr>
            <a:spLocks noChangeShapeType="1"/>
          </p:cNvSpPr>
          <p:nvPr/>
        </p:nvSpPr>
        <p:spPr bwMode="auto">
          <a:xfrm flipH="1">
            <a:off x="3211513" y="5253038"/>
            <a:ext cx="7937" cy="238125"/>
          </a:xfrm>
          <a:prstGeom prst="line">
            <a:avLst/>
          </a:prstGeom>
          <a:noFill/>
          <a:ln w="19080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>
            <a:off x="2711450" y="5370513"/>
            <a:ext cx="503238" cy="1587"/>
          </a:xfrm>
          <a:prstGeom prst="line">
            <a:avLst/>
          </a:prstGeom>
          <a:noFill/>
          <a:ln w="19080">
            <a:solidFill>
              <a:srgbClr val="FF9933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" name="Line 19"/>
          <p:cNvSpPr>
            <a:spLocks noChangeShapeType="1"/>
          </p:cNvSpPr>
          <p:nvPr/>
        </p:nvSpPr>
        <p:spPr bwMode="auto">
          <a:xfrm>
            <a:off x="1354138" y="5368925"/>
            <a:ext cx="503237" cy="1588"/>
          </a:xfrm>
          <a:prstGeom prst="line">
            <a:avLst/>
          </a:prstGeom>
          <a:noFill/>
          <a:ln w="19080">
            <a:solidFill>
              <a:srgbClr val="FF9933"/>
            </a:solidFill>
            <a:miter lim="800000"/>
            <a:headEnd type="triangle" w="med" len="med"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" name="Line 20"/>
          <p:cNvSpPr>
            <a:spLocks noChangeShapeType="1"/>
          </p:cNvSpPr>
          <p:nvPr/>
        </p:nvSpPr>
        <p:spPr bwMode="auto">
          <a:xfrm>
            <a:off x="1357313" y="5253038"/>
            <a:ext cx="1587" cy="238125"/>
          </a:xfrm>
          <a:prstGeom prst="line">
            <a:avLst/>
          </a:prstGeom>
          <a:noFill/>
          <a:ln w="19080">
            <a:solidFill>
              <a:srgbClr val="FF9933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3214688" y="4243388"/>
            <a:ext cx="69215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ea typeface="新細明體" pitchFamily="18" charset="-120"/>
              </a:rPr>
              <a:t>280 мм</a:t>
            </a:r>
          </a:p>
        </p:txBody>
      </p:sp>
      <p:pic>
        <p:nvPicPr>
          <p:cNvPr id="31" name="Picture 2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76925" y="3443288"/>
            <a:ext cx="2695575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2" name="Line 13"/>
          <p:cNvSpPr>
            <a:spLocks noChangeShapeType="1"/>
          </p:cNvSpPr>
          <p:nvPr/>
        </p:nvSpPr>
        <p:spPr bwMode="auto">
          <a:xfrm>
            <a:off x="5939631" y="5341937"/>
            <a:ext cx="388937" cy="1588"/>
          </a:xfrm>
          <a:prstGeom prst="line">
            <a:avLst/>
          </a:prstGeom>
          <a:noFill/>
          <a:ln w="1908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5911056" y="5795963"/>
            <a:ext cx="388937" cy="1588"/>
          </a:xfrm>
          <a:prstGeom prst="line">
            <a:avLst/>
          </a:prstGeom>
          <a:noFill/>
          <a:ln w="1908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4" name="Picture 2" descr="C:\Users\User\Desktop\10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30361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2975" y="393986"/>
            <a:ext cx="4854575" cy="3240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8241" y="576060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  <a:ea typeface="新細明體" pitchFamily="18" charset="-120"/>
              </a:rPr>
              <a:t>O</a:t>
            </a:r>
            <a:r>
              <a:rPr lang="ru-RU" sz="2000" b="1" dirty="0" smtClean="0">
                <a:solidFill>
                  <a:srgbClr val="FF0000"/>
                </a:solidFill>
                <a:ea typeface="新細明體" pitchFamily="18" charset="-120"/>
              </a:rPr>
              <a:t>PPC 15</a:t>
            </a:r>
            <a:r>
              <a:rPr lang="en-US" sz="2000" b="1" dirty="0" smtClean="0">
                <a:solidFill>
                  <a:srgbClr val="FF0000"/>
                </a:solidFill>
                <a:ea typeface="新細明體" pitchFamily="18" charset="-120"/>
              </a:rPr>
              <a:t>2</a:t>
            </a:r>
            <a:r>
              <a:rPr lang="ru-RU" sz="2000" b="1" dirty="0" smtClean="0">
                <a:solidFill>
                  <a:srgbClr val="FF0000"/>
                </a:solidFill>
                <a:ea typeface="新細明體" pitchFamily="18" charset="-120"/>
              </a:rPr>
              <a:t>0T</a:t>
            </a:r>
            <a:r>
              <a:rPr lang="en-US" sz="2000" b="1" dirty="0" smtClean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ea typeface="新細明體" pitchFamily="18" charset="-120"/>
              </a:rPr>
              <a:t>– внешний вид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7147" y="4589157"/>
            <a:ext cx="676800" cy="6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4563" y="2845880"/>
            <a:ext cx="4852987" cy="324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3025" y="858330"/>
            <a:ext cx="1288343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0000"/>
                </a:solidFill>
                <a:ea typeface="新細明體" pitchFamily="18" charset="-120"/>
              </a:rPr>
              <a:t>Вид </a:t>
            </a:r>
            <a:r>
              <a:rPr lang="ru-RU" b="1" dirty="0" smtClean="0">
                <a:solidFill>
                  <a:srgbClr val="000000"/>
                </a:solidFill>
                <a:ea typeface="新細明體" pitchFamily="18" charset="-120"/>
              </a:rPr>
              <a:t>сверху</a:t>
            </a:r>
            <a:endParaRPr lang="ru-RU" b="1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00013" y="3215767"/>
            <a:ext cx="1184083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0000"/>
                </a:solidFill>
                <a:ea typeface="新細明體" pitchFamily="18" charset="-120"/>
              </a:rPr>
              <a:t>Вид </a:t>
            </a:r>
            <a:r>
              <a:rPr lang="ru-RU" b="1" dirty="0">
                <a:solidFill>
                  <a:srgbClr val="000000"/>
                </a:solidFill>
                <a:ea typeface="新細明體" pitchFamily="18" charset="-120"/>
              </a:rPr>
              <a:t>снизу</a:t>
            </a:r>
          </a:p>
        </p:txBody>
      </p:sp>
      <p:sp>
        <p:nvSpPr>
          <p:cNvPr id="16" name="Oval 5"/>
          <p:cNvSpPr>
            <a:spLocks noChangeArrowheads="1"/>
          </p:cNvSpPr>
          <p:nvPr/>
        </p:nvSpPr>
        <p:spPr bwMode="auto">
          <a:xfrm>
            <a:off x="4929188" y="2158492"/>
            <a:ext cx="928687" cy="284163"/>
          </a:xfrm>
          <a:prstGeom prst="ellipse">
            <a:avLst/>
          </a:prstGeom>
          <a:noFill/>
          <a:ln w="5076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flipH="1">
            <a:off x="5426075" y="2442655"/>
            <a:ext cx="7938" cy="431800"/>
          </a:xfrm>
          <a:prstGeom prst="line">
            <a:avLst/>
          </a:prstGeom>
          <a:noFill/>
          <a:ln w="50760">
            <a:solidFill>
              <a:srgbClr val="FFC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4652963" y="2871280"/>
            <a:ext cx="2011362" cy="385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ea typeface="新細明體" pitchFamily="18" charset="-120"/>
              </a:rPr>
              <a:t>Слот для CF карты</a:t>
            </a: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3462338" y="1975930"/>
            <a:ext cx="252412" cy="252412"/>
          </a:xfrm>
          <a:prstGeom prst="ellipse">
            <a:avLst/>
          </a:prstGeom>
          <a:noFill/>
          <a:ln w="50760">
            <a:solidFill>
              <a:srgbClr val="ED13A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Oval 9"/>
          <p:cNvSpPr>
            <a:spLocks noChangeArrowheads="1"/>
          </p:cNvSpPr>
          <p:nvPr/>
        </p:nvSpPr>
        <p:spPr bwMode="auto">
          <a:xfrm>
            <a:off x="4962525" y="1942592"/>
            <a:ext cx="252413" cy="252413"/>
          </a:xfrm>
          <a:prstGeom prst="ellipse">
            <a:avLst/>
          </a:prstGeom>
          <a:noFill/>
          <a:ln w="50760">
            <a:solidFill>
              <a:srgbClr val="ED13A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flipH="1" flipV="1">
            <a:off x="3584575" y="1359980"/>
            <a:ext cx="7938" cy="619125"/>
          </a:xfrm>
          <a:prstGeom prst="line">
            <a:avLst/>
          </a:prstGeom>
          <a:noFill/>
          <a:ln w="50760">
            <a:solidFill>
              <a:srgbClr val="ED13AF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>
            <a:off x="3616325" y="1512380"/>
            <a:ext cx="1476375" cy="1587"/>
          </a:xfrm>
          <a:prstGeom prst="line">
            <a:avLst/>
          </a:prstGeom>
          <a:noFill/>
          <a:ln w="50760">
            <a:solidFill>
              <a:srgbClr val="ED13AF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 flipV="1">
            <a:off x="5087938" y="1542542"/>
            <a:ext cx="1587" cy="403225"/>
          </a:xfrm>
          <a:prstGeom prst="line">
            <a:avLst/>
          </a:prstGeom>
          <a:noFill/>
          <a:ln w="50760">
            <a:solidFill>
              <a:srgbClr val="ED13AF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2235200" y="1013905"/>
            <a:ext cx="2787650" cy="385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ea typeface="新細明體" pitchFamily="18" charset="-120"/>
              </a:rPr>
              <a:t>Отверстия для антенн WiFi</a:t>
            </a:r>
          </a:p>
        </p:txBody>
      </p:sp>
      <p:sp>
        <p:nvSpPr>
          <p:cNvPr id="25" name="Line 14"/>
          <p:cNvSpPr>
            <a:spLocks noChangeShapeType="1"/>
          </p:cNvSpPr>
          <p:nvPr/>
        </p:nvSpPr>
        <p:spPr bwMode="auto">
          <a:xfrm flipV="1">
            <a:off x="6000750" y="2225167"/>
            <a:ext cx="642938" cy="11113"/>
          </a:xfrm>
          <a:prstGeom prst="line">
            <a:avLst/>
          </a:prstGeom>
          <a:noFill/>
          <a:ln w="50760">
            <a:solidFill>
              <a:srgbClr val="ED13AF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 flipV="1">
            <a:off x="5857875" y="1439355"/>
            <a:ext cx="1588" cy="617537"/>
          </a:xfrm>
          <a:prstGeom prst="line">
            <a:avLst/>
          </a:prstGeom>
          <a:noFill/>
          <a:ln w="50760">
            <a:solidFill>
              <a:srgbClr val="ED13AF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" name="Line 16"/>
          <p:cNvSpPr>
            <a:spLocks noChangeShapeType="1"/>
          </p:cNvSpPr>
          <p:nvPr/>
        </p:nvSpPr>
        <p:spPr bwMode="auto">
          <a:xfrm flipV="1">
            <a:off x="3286125" y="4007930"/>
            <a:ext cx="1588" cy="509587"/>
          </a:xfrm>
          <a:prstGeom prst="line">
            <a:avLst/>
          </a:prstGeom>
          <a:noFill/>
          <a:ln w="50760">
            <a:solidFill>
              <a:srgbClr val="ED13AF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" name="Line 17"/>
          <p:cNvSpPr>
            <a:spLocks noChangeShapeType="1"/>
          </p:cNvSpPr>
          <p:nvPr/>
        </p:nvSpPr>
        <p:spPr bwMode="auto">
          <a:xfrm flipV="1">
            <a:off x="3713163" y="4654042"/>
            <a:ext cx="1587" cy="654050"/>
          </a:xfrm>
          <a:prstGeom prst="line">
            <a:avLst/>
          </a:prstGeom>
          <a:noFill/>
          <a:ln w="50760">
            <a:solidFill>
              <a:srgbClr val="ED13AF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" name="Line 18"/>
          <p:cNvSpPr>
            <a:spLocks noChangeShapeType="1"/>
          </p:cNvSpPr>
          <p:nvPr/>
        </p:nvSpPr>
        <p:spPr bwMode="auto">
          <a:xfrm flipV="1">
            <a:off x="4143375" y="3863467"/>
            <a:ext cx="1588" cy="654050"/>
          </a:xfrm>
          <a:prstGeom prst="line">
            <a:avLst/>
          </a:prstGeom>
          <a:noFill/>
          <a:ln w="50760">
            <a:solidFill>
              <a:srgbClr val="ED13AF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" name="Line 19"/>
          <p:cNvSpPr>
            <a:spLocks noChangeShapeType="1"/>
          </p:cNvSpPr>
          <p:nvPr/>
        </p:nvSpPr>
        <p:spPr bwMode="auto">
          <a:xfrm flipV="1">
            <a:off x="4714875" y="4654042"/>
            <a:ext cx="1588" cy="654050"/>
          </a:xfrm>
          <a:prstGeom prst="line">
            <a:avLst/>
          </a:prstGeom>
          <a:noFill/>
          <a:ln w="50760">
            <a:solidFill>
              <a:srgbClr val="ED13AF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" name="Line 20"/>
          <p:cNvSpPr>
            <a:spLocks noChangeShapeType="1"/>
          </p:cNvSpPr>
          <p:nvPr/>
        </p:nvSpPr>
        <p:spPr bwMode="auto">
          <a:xfrm flipV="1">
            <a:off x="5213350" y="3936492"/>
            <a:ext cx="1588" cy="581025"/>
          </a:xfrm>
          <a:prstGeom prst="line">
            <a:avLst/>
          </a:prstGeom>
          <a:noFill/>
          <a:ln w="50760">
            <a:solidFill>
              <a:srgbClr val="ED13AF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auto">
          <a:xfrm flipH="1" flipV="1">
            <a:off x="5856288" y="4582605"/>
            <a:ext cx="1076325" cy="7937"/>
          </a:xfrm>
          <a:prstGeom prst="line">
            <a:avLst/>
          </a:prstGeom>
          <a:noFill/>
          <a:ln w="50760">
            <a:solidFill>
              <a:srgbClr val="ED13AF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" name="Line 22"/>
          <p:cNvSpPr>
            <a:spLocks noChangeShapeType="1"/>
          </p:cNvSpPr>
          <p:nvPr/>
        </p:nvSpPr>
        <p:spPr bwMode="auto">
          <a:xfrm flipV="1">
            <a:off x="5500688" y="4654042"/>
            <a:ext cx="1587" cy="654050"/>
          </a:xfrm>
          <a:prstGeom prst="line">
            <a:avLst/>
          </a:prstGeom>
          <a:noFill/>
          <a:ln w="50760">
            <a:solidFill>
              <a:srgbClr val="ED13AF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" name="Rectangle 23"/>
          <p:cNvSpPr>
            <a:spLocks noChangeArrowheads="1"/>
          </p:cNvSpPr>
          <p:nvPr/>
        </p:nvSpPr>
        <p:spPr bwMode="auto">
          <a:xfrm>
            <a:off x="6935788" y="4300030"/>
            <a:ext cx="1346200" cy="631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ea typeface="新細明體" pitchFamily="18" charset="-120"/>
              </a:rPr>
              <a:t>12В-30В</a:t>
            </a: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ea typeface="新細明體" pitchFamily="18" charset="-120"/>
              </a:rPr>
              <a:t>DC Питание</a:t>
            </a:r>
          </a:p>
        </p:txBody>
      </p: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4292600" y="5358892"/>
            <a:ext cx="947738" cy="631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ea typeface="新細明體" pitchFamily="18" charset="-120"/>
              </a:rPr>
              <a:t>COM1 и</a:t>
            </a: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ea typeface="新細明體" pitchFamily="18" charset="-120"/>
              </a:rPr>
              <a:t>COM2</a:t>
            </a:r>
          </a:p>
        </p:txBody>
      </p:sp>
      <p:sp>
        <p:nvSpPr>
          <p:cNvPr id="36" name="Rectangle 25"/>
          <p:cNvSpPr>
            <a:spLocks noChangeArrowheads="1"/>
          </p:cNvSpPr>
          <p:nvPr/>
        </p:nvSpPr>
        <p:spPr bwMode="auto">
          <a:xfrm>
            <a:off x="3319463" y="5358892"/>
            <a:ext cx="866775" cy="631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ea typeface="新細明體" pitchFamily="18" charset="-120"/>
              </a:rPr>
              <a:t>LAN1 и</a:t>
            </a: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ea typeface="新細明體" pitchFamily="18" charset="-120"/>
              </a:rPr>
              <a:t>LAN2</a:t>
            </a:r>
          </a:p>
        </p:txBody>
      </p:sp>
      <p:sp>
        <p:nvSpPr>
          <p:cNvPr id="37" name="Rectangle 26"/>
          <p:cNvSpPr>
            <a:spLocks noChangeArrowheads="1"/>
          </p:cNvSpPr>
          <p:nvPr/>
        </p:nvSpPr>
        <p:spPr bwMode="auto">
          <a:xfrm>
            <a:off x="5516563" y="1156780"/>
            <a:ext cx="711200" cy="38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ea typeface="新細明體" pitchFamily="18" charset="-120"/>
              </a:rPr>
              <a:t>Reset</a:t>
            </a:r>
          </a:p>
        </p:txBody>
      </p:sp>
      <p:sp>
        <p:nvSpPr>
          <p:cNvPr id="38" name="Rectangle 27"/>
          <p:cNvSpPr>
            <a:spLocks noChangeArrowheads="1"/>
          </p:cNvSpPr>
          <p:nvPr/>
        </p:nvSpPr>
        <p:spPr bwMode="auto">
          <a:xfrm>
            <a:off x="6653213" y="2014030"/>
            <a:ext cx="2300287" cy="385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ea typeface="新細明體" pitchFamily="18" charset="-120"/>
              </a:rPr>
              <a:t>Выключатель питания</a:t>
            </a:r>
          </a:p>
        </p:txBody>
      </p:sp>
      <p:sp>
        <p:nvSpPr>
          <p:cNvPr id="39" name="Rectangle 28"/>
          <p:cNvSpPr>
            <a:spLocks noChangeArrowheads="1"/>
          </p:cNvSpPr>
          <p:nvPr/>
        </p:nvSpPr>
        <p:spPr bwMode="auto">
          <a:xfrm>
            <a:off x="3822700" y="3533267"/>
            <a:ext cx="598488" cy="382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ea typeface="新細明體" pitchFamily="18" charset="-120"/>
              </a:rPr>
              <a:t>USB</a:t>
            </a:r>
          </a:p>
        </p:txBody>
      </p:sp>
      <p:sp>
        <p:nvSpPr>
          <p:cNvPr id="40" name="Rectangle 29"/>
          <p:cNvSpPr>
            <a:spLocks noChangeArrowheads="1"/>
          </p:cNvSpPr>
          <p:nvPr/>
        </p:nvSpPr>
        <p:spPr bwMode="auto">
          <a:xfrm>
            <a:off x="4578350" y="3585655"/>
            <a:ext cx="1309688" cy="38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ea typeface="新細明體" pitchFamily="18" charset="-120"/>
              </a:rPr>
              <a:t>PS/2 KB/MS</a:t>
            </a:r>
          </a:p>
        </p:txBody>
      </p:sp>
      <p:sp>
        <p:nvSpPr>
          <p:cNvPr id="41" name="Rectangle 30"/>
          <p:cNvSpPr>
            <a:spLocks noChangeArrowheads="1"/>
          </p:cNvSpPr>
          <p:nvPr/>
        </p:nvSpPr>
        <p:spPr bwMode="auto">
          <a:xfrm>
            <a:off x="5427663" y="5371592"/>
            <a:ext cx="665162" cy="382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ea typeface="新細明體" pitchFamily="18" charset="-120"/>
              </a:rPr>
              <a:t>VGA </a:t>
            </a:r>
          </a:p>
        </p:txBody>
      </p:sp>
      <p:sp>
        <p:nvSpPr>
          <p:cNvPr id="42" name="Rectangle 31"/>
          <p:cNvSpPr>
            <a:spLocks noChangeArrowheads="1"/>
          </p:cNvSpPr>
          <p:nvPr/>
        </p:nvSpPr>
        <p:spPr bwMode="auto">
          <a:xfrm>
            <a:off x="825500" y="3747580"/>
            <a:ext cx="2871788" cy="385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9144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ea typeface="新細明體" pitchFamily="18" charset="-120"/>
              </a:rPr>
              <a:t>Звук (MIC-in/Line-in/Line-out)</a:t>
            </a:r>
          </a:p>
        </p:txBody>
      </p:sp>
      <p:pic>
        <p:nvPicPr>
          <p:cNvPr id="44" name="Picture 2" descr="C:\Users\User\Desktop\1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725619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8241" y="576060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sz="2000" b="1" dirty="0" smtClean="0">
                <a:solidFill>
                  <a:srgbClr val="FF420E"/>
                </a:solidFill>
                <a:cs typeface="Arial" charset="0"/>
              </a:rPr>
              <a:t>Roadmap 2013 </a:t>
            </a: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– серия </a:t>
            </a:r>
            <a:r>
              <a:rPr lang="en-US" sz="2000" b="1" dirty="0" smtClean="0">
                <a:solidFill>
                  <a:srgbClr val="FF420E"/>
                </a:solidFill>
                <a:cs typeface="Arial" charset="0"/>
              </a:rPr>
              <a:t>MPPC</a:t>
            </a:r>
            <a:endParaRPr lang="ru-RU" sz="2000" b="1" dirty="0">
              <a:solidFill>
                <a:srgbClr val="FF420E"/>
              </a:solidFill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7147" y="4589157"/>
            <a:ext cx="676800" cy="6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12" name="Line 1"/>
          <p:cNvSpPr>
            <a:spLocks noChangeShapeType="1"/>
          </p:cNvSpPr>
          <p:nvPr/>
        </p:nvSpPr>
        <p:spPr bwMode="auto">
          <a:xfrm flipH="1">
            <a:off x="430213" y="858330"/>
            <a:ext cx="0" cy="4670932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 type="triangle" w="med" len="med"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 flipH="1">
            <a:off x="425450" y="5534025"/>
            <a:ext cx="8647113" cy="1588"/>
          </a:xfrm>
          <a:prstGeom prst="line">
            <a:avLst/>
          </a:prstGeom>
          <a:noFill/>
          <a:ln w="57240">
            <a:solidFill>
              <a:srgbClr val="33CC33"/>
            </a:solidFill>
            <a:miter lim="800000"/>
            <a:headEnd type="triangle" w="med" len="med"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2714625" y="5605463"/>
            <a:ext cx="708025" cy="285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FFFFFF"/>
                </a:solidFill>
                <a:ea typeface="新細明體" pitchFamily="18" charset="-120"/>
              </a:rPr>
              <a:t>10.1”</a:t>
            </a: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4364038" y="5605463"/>
            <a:ext cx="708025" cy="285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FFFFFF"/>
                </a:solidFill>
                <a:ea typeface="新細明體" pitchFamily="18" charset="-120"/>
              </a:rPr>
              <a:t>21.5/6”</a:t>
            </a:r>
          </a:p>
        </p:txBody>
      </p:sp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1214438" y="5605463"/>
            <a:ext cx="708025" cy="285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FFFFFF"/>
                </a:solidFill>
                <a:ea typeface="新細明體" pitchFamily="18" charset="-120"/>
              </a:rPr>
              <a:t>8.9”</a:t>
            </a: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 rot="5400000">
            <a:off x="-226218" y="3623469"/>
            <a:ext cx="1212850" cy="604837"/>
          </a:xfrm>
          <a:prstGeom prst="roundRect">
            <a:avLst>
              <a:gd name="adj" fmla="val 16667"/>
            </a:avLst>
          </a:prstGeom>
          <a:solidFill>
            <a:srgbClr val="003E00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360" tIns="45000" rIns="90360" bIns="450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>
                <a:solidFill>
                  <a:srgbClr val="FFFFFF"/>
                </a:solidFill>
                <a:ea typeface="新細明體" pitchFamily="18" charset="-120"/>
              </a:rPr>
              <a:t>MPPC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>
                <a:solidFill>
                  <a:srgbClr val="FFFFFF"/>
                </a:solidFill>
                <a:ea typeface="新細明體" pitchFamily="18" charset="-120"/>
              </a:rPr>
              <a:t>Multi-Media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>
                <a:solidFill>
                  <a:srgbClr val="FFFFFF"/>
                </a:solidFill>
                <a:ea typeface="新細明體" pitchFamily="18" charset="-120"/>
              </a:rPr>
              <a:t>PPC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8688" y="4257675"/>
            <a:ext cx="1350962" cy="1204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" name="AutoShape 9"/>
          <p:cNvSpPr>
            <a:spLocks noChangeArrowheads="1"/>
          </p:cNvSpPr>
          <p:nvPr/>
        </p:nvSpPr>
        <p:spPr bwMode="auto">
          <a:xfrm>
            <a:off x="7864475" y="5605463"/>
            <a:ext cx="708025" cy="2857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i="1">
                <a:solidFill>
                  <a:srgbClr val="FFFFFF"/>
                </a:solidFill>
                <a:ea typeface="新細明體" pitchFamily="18" charset="-120"/>
              </a:rPr>
              <a:t>32”</a:t>
            </a:r>
          </a:p>
        </p:txBody>
      </p:sp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07288" y="2962275"/>
            <a:ext cx="1350962" cy="1204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6850" y="2971800"/>
            <a:ext cx="1350963" cy="1204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" name="Line 12"/>
          <p:cNvSpPr>
            <a:spLocks noChangeShapeType="1"/>
          </p:cNvSpPr>
          <p:nvPr/>
        </p:nvSpPr>
        <p:spPr bwMode="auto">
          <a:xfrm>
            <a:off x="3851920" y="949474"/>
            <a:ext cx="7293" cy="4584551"/>
          </a:xfrm>
          <a:prstGeom prst="line">
            <a:avLst/>
          </a:prstGeom>
          <a:noFill/>
          <a:ln w="50760" cap="rnd">
            <a:solidFill>
              <a:srgbClr val="FA8316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1144588" y="4248150"/>
            <a:ext cx="908050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MPPC0810T</a:t>
            </a: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4216400" y="2962275"/>
            <a:ext cx="908050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MPPC2120T</a:t>
            </a: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4554538" y="4003675"/>
            <a:ext cx="373062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MP</a:t>
            </a: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8054975" y="4003675"/>
            <a:ext cx="373063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MP</a:t>
            </a:r>
          </a:p>
        </p:txBody>
      </p:sp>
      <p:sp>
        <p:nvSpPr>
          <p:cNvPr id="27" name="Rectangle 17"/>
          <p:cNvSpPr>
            <a:spLocks noChangeArrowheads="1"/>
          </p:cNvSpPr>
          <p:nvPr/>
        </p:nvSpPr>
        <p:spPr bwMode="auto">
          <a:xfrm>
            <a:off x="1428750" y="5218113"/>
            <a:ext cx="373063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MP</a:t>
            </a:r>
          </a:p>
        </p:txBody>
      </p:sp>
      <p:pic>
        <p:nvPicPr>
          <p:cNvPr id="28" name="Picture 1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14813" y="3248025"/>
            <a:ext cx="928687" cy="619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9" name="Picture 1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15250" y="3222625"/>
            <a:ext cx="928688" cy="620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" name="Picture 2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57313" y="4605338"/>
            <a:ext cx="452437" cy="387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1" name="Rectangle 21"/>
          <p:cNvSpPr>
            <a:spLocks noChangeArrowheads="1"/>
          </p:cNvSpPr>
          <p:nvPr/>
        </p:nvSpPr>
        <p:spPr bwMode="auto">
          <a:xfrm>
            <a:off x="2214563" y="4248150"/>
            <a:ext cx="1428750" cy="703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Atom N270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Fan-less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 8.9” 16:9 LED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 DDR2</a:t>
            </a: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4000500" y="4248150"/>
            <a:ext cx="1714500" cy="1312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Pine-view D525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 Fan-less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 21.5” 16:9 CCFL; DDR3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 Full HD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 Line-in;  MIC-in; Line-out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 2xMini-PCIe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 COM1/2(RS232/422/485)</a:t>
            </a:r>
          </a:p>
        </p:txBody>
      </p:sp>
      <p:sp>
        <p:nvSpPr>
          <p:cNvPr id="33" name="Rectangle 23"/>
          <p:cNvSpPr>
            <a:spLocks noChangeArrowheads="1"/>
          </p:cNvSpPr>
          <p:nvPr/>
        </p:nvSpPr>
        <p:spPr bwMode="auto">
          <a:xfrm>
            <a:off x="7358063" y="4210050"/>
            <a:ext cx="1714500" cy="1465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Pine-view D525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 Fan-less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 32” 16:9 LED; DDR3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 Full HD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 SAW Touch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 Line-in; MIC-in; Line-out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 2xMini-PCIe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 COM1/2(RS232/422/485)</a:t>
            </a:r>
          </a:p>
        </p:txBody>
      </p:sp>
      <p:pic>
        <p:nvPicPr>
          <p:cNvPr id="34" name="Picture 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0500" y="1176338"/>
            <a:ext cx="1350963" cy="1204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4287838" y="1176338"/>
            <a:ext cx="908050" cy="242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MPPC2130T</a:t>
            </a: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4217988" y="2105025"/>
            <a:ext cx="1025525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MP:12/E, 2012</a:t>
            </a:r>
          </a:p>
        </p:txBody>
      </p:sp>
      <p:sp>
        <p:nvSpPr>
          <p:cNvPr id="37" name="Rectangle 27"/>
          <p:cNvSpPr>
            <a:spLocks noChangeArrowheads="1"/>
          </p:cNvSpPr>
          <p:nvPr/>
        </p:nvSpPr>
        <p:spPr bwMode="auto">
          <a:xfrm>
            <a:off x="4000500" y="1390650"/>
            <a:ext cx="1428750" cy="703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Cedarview D2550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Fan-less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ea typeface="新細明體" pitchFamily="18" charset="-120"/>
              </a:rPr>
              <a:t> </a:t>
            </a: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Brightness Control</a:t>
            </a:r>
          </a:p>
          <a:p>
            <a:pPr hangingPunct="1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FF0000"/>
                </a:solidFill>
                <a:ea typeface="新細明體" pitchFamily="18" charset="-120"/>
              </a:rPr>
              <a:t> PIR / PCT</a:t>
            </a:r>
          </a:p>
        </p:txBody>
      </p:sp>
      <p:sp>
        <p:nvSpPr>
          <p:cNvPr id="38" name="Rectangle 28"/>
          <p:cNvSpPr>
            <a:spLocks noChangeArrowheads="1"/>
          </p:cNvSpPr>
          <p:nvPr/>
        </p:nvSpPr>
        <p:spPr bwMode="auto">
          <a:xfrm>
            <a:off x="7732713" y="2962275"/>
            <a:ext cx="908050" cy="24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360" tIns="45000" rIns="90360" bIns="450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b="1">
                <a:solidFill>
                  <a:srgbClr val="000000"/>
                </a:solidFill>
                <a:ea typeface="新細明體" pitchFamily="18" charset="-120"/>
              </a:rPr>
              <a:t>MPPC3220T</a:t>
            </a:r>
          </a:p>
        </p:txBody>
      </p:sp>
      <p:pic>
        <p:nvPicPr>
          <p:cNvPr id="39" name="Picture 2" descr="C:\Users\User\Desktop\10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85048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8241" y="576060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  <a:ea typeface="新細明體" pitchFamily="18" charset="-120"/>
              </a:rPr>
              <a:t>MPPC</a:t>
            </a:r>
            <a:r>
              <a:rPr lang="ru-RU" sz="2000" b="1" dirty="0" smtClean="0">
                <a:solidFill>
                  <a:srgbClr val="FF0000"/>
                </a:solidFill>
                <a:ea typeface="新細明體" pitchFamily="18" charset="-120"/>
              </a:rPr>
              <a:t> 21</a:t>
            </a:r>
            <a:r>
              <a:rPr lang="en-US" sz="2000" b="1" dirty="0" smtClean="0">
                <a:solidFill>
                  <a:srgbClr val="FF0000"/>
                </a:solidFill>
                <a:ea typeface="新細明體" pitchFamily="18" charset="-120"/>
              </a:rPr>
              <a:t>2</a:t>
            </a:r>
            <a:r>
              <a:rPr lang="ru-RU" sz="2000" b="1" dirty="0" smtClean="0">
                <a:solidFill>
                  <a:srgbClr val="FF0000"/>
                </a:solidFill>
                <a:ea typeface="新細明體" pitchFamily="18" charset="-120"/>
              </a:rPr>
              <a:t>0T</a:t>
            </a:r>
            <a:r>
              <a:rPr lang="en-US" sz="2000" b="1" dirty="0" smtClean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ea typeface="新細明體" pitchFamily="18" charset="-120"/>
              </a:rPr>
              <a:t>- особенности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7147" y="4589157"/>
            <a:ext cx="676800" cy="6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38241" y="858838"/>
            <a:ext cx="4286250" cy="2030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360" tIns="45000" rIns="90360" bIns="45000">
            <a:spAutoFit/>
          </a:bodyPr>
          <a:lstStyle/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Тонкий металлический корпус и рамка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21.5”  </a:t>
            </a:r>
            <a:r>
              <a:rPr lang="ru-RU">
                <a:solidFill>
                  <a:srgbClr val="0000CC"/>
                </a:solidFill>
                <a:ea typeface="新細明體" pitchFamily="18" charset="-120"/>
              </a:rPr>
              <a:t>16:9</a:t>
            </a: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 Full HD 1920x1080; CCFL; </a:t>
            </a:r>
            <a:r>
              <a:rPr lang="ru-RU">
                <a:solidFill>
                  <a:srgbClr val="0000CC"/>
                </a:solidFill>
                <a:ea typeface="新細明體" pitchFamily="18" charset="-120"/>
              </a:rPr>
              <a:t>LCD Панель А класса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5-ти проводной резистивный экран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Intel® AtomTM </a:t>
            </a:r>
            <a:r>
              <a:rPr lang="ru-RU">
                <a:solidFill>
                  <a:srgbClr val="0000CC"/>
                </a:solidFill>
                <a:ea typeface="新細明體" pitchFamily="18" charset="-120"/>
              </a:rPr>
              <a:t>D525; DDR3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>
                <a:solidFill>
                  <a:srgbClr val="0000CC"/>
                </a:solidFill>
                <a:ea typeface="新細明體" pitchFamily="18" charset="-120"/>
              </a:rPr>
              <a:t> 0°C .. 45°C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4710241" y="858838"/>
            <a:ext cx="4071938" cy="2306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360" tIns="45000" rIns="90360" bIns="45000">
            <a:spAutoFit/>
          </a:bodyPr>
          <a:lstStyle/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300 </a:t>
            </a:r>
            <a:r>
              <a:rPr lang="ru-RU" dirty="0" err="1">
                <a:solidFill>
                  <a:srgbClr val="0000CC"/>
                </a:solidFill>
                <a:ea typeface="新細明體" pitchFamily="18" charset="-120"/>
              </a:rPr>
              <a:t>nits</a:t>
            </a: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; 1000:1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Углы обзора: 80/80/85/85,      подходит для горизонтального и вертикального расположения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CC"/>
                </a:solidFill>
                <a:ea typeface="新細明體" pitchFamily="18" charset="-120"/>
              </a:rPr>
              <a:t>Время отклика: 5мс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Безвентиляторный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Легкая установка HDD 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2x2Вт динамика</a:t>
            </a:r>
          </a:p>
        </p:txBody>
      </p:sp>
      <p:grpSp>
        <p:nvGrpSpPr>
          <p:cNvPr id="15" name="Group 3"/>
          <p:cNvGrpSpPr>
            <a:grpSpLocks/>
          </p:cNvGrpSpPr>
          <p:nvPr/>
        </p:nvGrpSpPr>
        <p:grpSpPr bwMode="auto">
          <a:xfrm>
            <a:off x="684341" y="3011488"/>
            <a:ext cx="8239125" cy="2913062"/>
            <a:chOff x="434" y="2319"/>
            <a:chExt cx="5190" cy="1835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4" y="2667"/>
              <a:ext cx="1770" cy="107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2385" y="3863"/>
              <a:ext cx="1530" cy="24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91440" rIns="90000" bIns="46800">
              <a:spAutoFit/>
            </a:bodyPr>
            <a:lstStyle/>
            <a:p>
              <a:pPr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600" dirty="0">
                  <a:solidFill>
                    <a:srgbClr val="000000"/>
                  </a:solidFill>
                </a:rPr>
                <a:t>Ультра тонкий: 64.7мм</a:t>
              </a:r>
            </a:p>
          </p:txBody>
        </p:sp>
        <p:sp>
          <p:nvSpPr>
            <p:cNvPr id="23" name="Line 12"/>
            <p:cNvSpPr>
              <a:spLocks noChangeShapeType="1"/>
            </p:cNvSpPr>
            <p:nvPr/>
          </p:nvSpPr>
          <p:spPr bwMode="auto">
            <a:xfrm>
              <a:off x="450" y="3948"/>
              <a:ext cx="445" cy="1"/>
            </a:xfrm>
            <a:prstGeom prst="line">
              <a:avLst/>
            </a:prstGeom>
            <a:noFill/>
            <a:ln w="19080">
              <a:solidFill>
                <a:srgbClr val="FF9933"/>
              </a:solidFill>
              <a:miter lim="800000"/>
              <a:headEnd type="triangle" w="med" len="med"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Line 13"/>
            <p:cNvSpPr>
              <a:spLocks noChangeShapeType="1"/>
            </p:cNvSpPr>
            <p:nvPr/>
          </p:nvSpPr>
          <p:spPr bwMode="auto">
            <a:xfrm>
              <a:off x="450" y="3875"/>
              <a:ext cx="1" cy="150"/>
            </a:xfrm>
            <a:prstGeom prst="line">
              <a:avLst/>
            </a:prstGeom>
            <a:noFill/>
            <a:ln w="19080">
              <a:solidFill>
                <a:srgbClr val="FF993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Line 14"/>
            <p:cNvSpPr>
              <a:spLocks noChangeShapeType="1"/>
            </p:cNvSpPr>
            <p:nvPr/>
          </p:nvSpPr>
          <p:spPr bwMode="auto">
            <a:xfrm>
              <a:off x="1757" y="3949"/>
              <a:ext cx="445" cy="1"/>
            </a:xfrm>
            <a:prstGeom prst="line">
              <a:avLst/>
            </a:prstGeom>
            <a:noFill/>
            <a:ln w="19080">
              <a:solidFill>
                <a:srgbClr val="FF9933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Line 15"/>
            <p:cNvSpPr>
              <a:spLocks noChangeShapeType="1"/>
            </p:cNvSpPr>
            <p:nvPr/>
          </p:nvSpPr>
          <p:spPr bwMode="auto">
            <a:xfrm flipH="1">
              <a:off x="2201" y="3875"/>
              <a:ext cx="5" cy="150"/>
            </a:xfrm>
            <a:prstGeom prst="line">
              <a:avLst/>
            </a:prstGeom>
            <a:noFill/>
            <a:ln w="19080">
              <a:solidFill>
                <a:srgbClr val="FF993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Rectangle 16"/>
            <p:cNvSpPr>
              <a:spLocks noChangeArrowheads="1"/>
            </p:cNvSpPr>
            <p:nvPr/>
          </p:nvSpPr>
          <p:spPr bwMode="auto">
            <a:xfrm>
              <a:off x="1057" y="3875"/>
              <a:ext cx="490" cy="1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360" tIns="45000" rIns="90360" bIns="45000">
              <a:spAutoFit/>
            </a:bodyPr>
            <a:lstStyle/>
            <a:p>
              <a:pPr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>
                  <a:solidFill>
                    <a:srgbClr val="000000"/>
                  </a:solidFill>
                </a:rPr>
                <a:t>506.4мм</a:t>
              </a:r>
            </a:p>
          </p:txBody>
        </p:sp>
        <p:sp>
          <p:nvSpPr>
            <p:cNvPr id="28" name="Line 17"/>
            <p:cNvSpPr>
              <a:spLocks noChangeShapeType="1"/>
            </p:cNvSpPr>
            <p:nvPr/>
          </p:nvSpPr>
          <p:spPr bwMode="auto">
            <a:xfrm>
              <a:off x="2250" y="2708"/>
              <a:ext cx="245" cy="1"/>
            </a:xfrm>
            <a:prstGeom prst="line">
              <a:avLst/>
            </a:prstGeom>
            <a:noFill/>
            <a:ln w="19080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Line 18"/>
            <p:cNvSpPr>
              <a:spLocks noChangeShapeType="1"/>
            </p:cNvSpPr>
            <p:nvPr/>
          </p:nvSpPr>
          <p:spPr bwMode="auto">
            <a:xfrm>
              <a:off x="2269" y="3814"/>
              <a:ext cx="244" cy="1"/>
            </a:xfrm>
            <a:prstGeom prst="line">
              <a:avLst/>
            </a:prstGeom>
            <a:noFill/>
            <a:ln w="19080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Line 19"/>
            <p:cNvSpPr>
              <a:spLocks noChangeShapeType="1"/>
            </p:cNvSpPr>
            <p:nvPr/>
          </p:nvSpPr>
          <p:spPr bwMode="auto">
            <a:xfrm flipV="1">
              <a:off x="2370" y="2705"/>
              <a:ext cx="1" cy="491"/>
            </a:xfrm>
            <a:prstGeom prst="line">
              <a:avLst/>
            </a:prstGeom>
            <a:noFill/>
            <a:ln w="19080">
              <a:solidFill>
                <a:srgbClr val="FF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Line 20"/>
            <p:cNvSpPr>
              <a:spLocks noChangeShapeType="1"/>
            </p:cNvSpPr>
            <p:nvPr/>
          </p:nvSpPr>
          <p:spPr bwMode="auto">
            <a:xfrm>
              <a:off x="2384" y="3329"/>
              <a:ext cx="1" cy="486"/>
            </a:xfrm>
            <a:prstGeom prst="line">
              <a:avLst/>
            </a:prstGeom>
            <a:noFill/>
            <a:ln w="19080">
              <a:solidFill>
                <a:srgbClr val="FF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Rectangle 21"/>
            <p:cNvSpPr>
              <a:spLocks noChangeArrowheads="1"/>
            </p:cNvSpPr>
            <p:nvPr/>
          </p:nvSpPr>
          <p:spPr bwMode="auto">
            <a:xfrm>
              <a:off x="2217" y="3156"/>
              <a:ext cx="490" cy="1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360" tIns="45000" rIns="90360" bIns="45000">
              <a:spAutoFit/>
            </a:bodyPr>
            <a:lstStyle/>
            <a:p>
              <a:pPr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>
                  <a:solidFill>
                    <a:srgbClr val="000000"/>
                  </a:solidFill>
                </a:rPr>
                <a:t>300.6мм</a:t>
              </a:r>
            </a:p>
          </p:txBody>
        </p:sp>
        <p:pic>
          <p:nvPicPr>
            <p:cNvPr id="33" name="Picture 2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734" y="2565"/>
              <a:ext cx="1890" cy="126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34" name="Picture 2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824" y="3802"/>
              <a:ext cx="1755" cy="3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35" name="Picture 24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15" y="2319"/>
              <a:ext cx="1763" cy="33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6" name="Rectangle 25"/>
            <p:cNvSpPr>
              <a:spLocks noChangeArrowheads="1"/>
            </p:cNvSpPr>
            <p:nvPr/>
          </p:nvSpPr>
          <p:spPr bwMode="auto">
            <a:xfrm>
              <a:off x="2477" y="2385"/>
              <a:ext cx="1089" cy="2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91440" rIns="90000" bIns="46800">
              <a:spAutoFit/>
            </a:bodyPr>
            <a:lstStyle/>
            <a:p>
              <a:pPr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b="1">
                  <a:solidFill>
                    <a:srgbClr val="000000"/>
                  </a:solidFill>
                </a:rPr>
                <a:t>Внешний вид</a:t>
              </a:r>
            </a:p>
          </p:txBody>
        </p:sp>
      </p:grpSp>
      <p:sp>
        <p:nvSpPr>
          <p:cNvPr id="37" name="Line 17"/>
          <p:cNvSpPr>
            <a:spLocks noChangeShapeType="1"/>
          </p:cNvSpPr>
          <p:nvPr/>
        </p:nvSpPr>
        <p:spPr bwMode="auto">
          <a:xfrm>
            <a:off x="5678616" y="5445125"/>
            <a:ext cx="388938" cy="1587"/>
          </a:xfrm>
          <a:prstGeom prst="line">
            <a:avLst/>
          </a:prstGeom>
          <a:noFill/>
          <a:ln w="1908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" name="Line 18"/>
          <p:cNvSpPr>
            <a:spLocks noChangeShapeType="1"/>
          </p:cNvSpPr>
          <p:nvPr/>
        </p:nvSpPr>
        <p:spPr bwMode="auto">
          <a:xfrm>
            <a:off x="5678616" y="5845175"/>
            <a:ext cx="387350" cy="1587"/>
          </a:xfrm>
          <a:prstGeom prst="line">
            <a:avLst/>
          </a:prstGeom>
          <a:noFill/>
          <a:ln w="1908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9" name="Line 19"/>
          <p:cNvSpPr>
            <a:spLocks noChangeShapeType="1"/>
          </p:cNvSpPr>
          <p:nvPr/>
        </p:nvSpPr>
        <p:spPr bwMode="auto">
          <a:xfrm flipV="1">
            <a:off x="5870704" y="5440363"/>
            <a:ext cx="0" cy="279400"/>
          </a:xfrm>
          <a:prstGeom prst="line">
            <a:avLst/>
          </a:prstGeom>
          <a:noFill/>
          <a:ln w="1908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0" name="Line 20"/>
          <p:cNvSpPr>
            <a:spLocks noChangeShapeType="1"/>
          </p:cNvSpPr>
          <p:nvPr/>
        </p:nvSpPr>
        <p:spPr bwMode="auto">
          <a:xfrm>
            <a:off x="5862766" y="5600699"/>
            <a:ext cx="0" cy="246063"/>
          </a:xfrm>
          <a:prstGeom prst="line">
            <a:avLst/>
          </a:prstGeom>
          <a:noFill/>
          <a:ln w="1908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41" name="Picture 2" descr="C:\Users\User\Desktop\10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321386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8241" y="576060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  <a:ea typeface="新細明體" pitchFamily="18" charset="-120"/>
              </a:rPr>
              <a:t>MPPC</a:t>
            </a:r>
            <a:r>
              <a:rPr lang="ru-RU" sz="2000" b="1" dirty="0" smtClean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ea typeface="新細明體" pitchFamily="18" charset="-120"/>
              </a:rPr>
              <a:t>3</a:t>
            </a:r>
            <a:r>
              <a:rPr lang="ru-RU" sz="2000" b="1" dirty="0" smtClean="0">
                <a:solidFill>
                  <a:srgbClr val="FF0000"/>
                </a:solidFill>
                <a:ea typeface="新細明體" pitchFamily="18" charset="-12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ea typeface="新細明體" pitchFamily="18" charset="-120"/>
              </a:rPr>
              <a:t>2</a:t>
            </a:r>
            <a:r>
              <a:rPr lang="ru-RU" sz="2000" b="1" dirty="0" smtClean="0">
                <a:solidFill>
                  <a:srgbClr val="FF0000"/>
                </a:solidFill>
                <a:ea typeface="新細明體" pitchFamily="18" charset="-120"/>
              </a:rPr>
              <a:t>0T</a:t>
            </a:r>
            <a:r>
              <a:rPr lang="en-US" sz="2000" b="1" dirty="0" smtClean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ea typeface="新細明體" pitchFamily="18" charset="-120"/>
              </a:rPr>
              <a:t>- особенности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7147" y="4589157"/>
            <a:ext cx="676800" cy="6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42875" y="823913"/>
            <a:ext cx="4071938" cy="2030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360" tIns="45000" rIns="90360" bIns="45000">
            <a:spAutoFit/>
          </a:bodyPr>
          <a:lstStyle/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Тонкий металлический корпус и рамка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32”  </a:t>
            </a:r>
            <a:r>
              <a:rPr lang="ru-RU">
                <a:solidFill>
                  <a:srgbClr val="0000CC"/>
                </a:solidFill>
                <a:ea typeface="新細明體" pitchFamily="18" charset="-120"/>
              </a:rPr>
              <a:t>16:9</a:t>
            </a: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 Full HD 1920x1080; </a:t>
            </a:r>
            <a:r>
              <a:rPr lang="ru-RU">
                <a:solidFill>
                  <a:srgbClr val="0000CC"/>
                </a:solidFill>
                <a:ea typeface="新細明體" pitchFamily="18" charset="-120"/>
              </a:rPr>
              <a:t>LED</a:t>
            </a: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; </a:t>
            </a:r>
            <a:r>
              <a:rPr lang="ru-RU">
                <a:solidFill>
                  <a:srgbClr val="0000CC"/>
                </a:solidFill>
                <a:ea typeface="新細明體" pitchFamily="18" charset="-120"/>
              </a:rPr>
              <a:t>LCD Панель А класса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>
                <a:solidFill>
                  <a:srgbClr val="0000CC"/>
                </a:solidFill>
                <a:ea typeface="新細明體" pitchFamily="18" charset="-120"/>
              </a:rPr>
              <a:t>Акустический экран</a:t>
            </a: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(SAW)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Intel® AtomTM </a:t>
            </a:r>
            <a:r>
              <a:rPr lang="ru-RU">
                <a:solidFill>
                  <a:srgbClr val="0000CC"/>
                </a:solidFill>
                <a:ea typeface="新細明體" pitchFamily="18" charset="-120"/>
              </a:rPr>
              <a:t>D525; DDR3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>
                <a:solidFill>
                  <a:srgbClr val="0000CC"/>
                </a:solidFill>
                <a:ea typeface="新細明體" pitchFamily="18" charset="-120"/>
              </a:rPr>
              <a:t> 0°C .. 45°C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714875" y="823913"/>
            <a:ext cx="4071938" cy="2306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360" tIns="45000" rIns="90360" bIns="45000">
            <a:spAutoFit/>
          </a:bodyPr>
          <a:lstStyle/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>
                <a:solidFill>
                  <a:srgbClr val="0000CC"/>
                </a:solidFill>
                <a:ea typeface="新細明體" pitchFamily="18" charset="-120"/>
              </a:rPr>
              <a:t>450 nits; 4000:1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>
                <a:solidFill>
                  <a:srgbClr val="0000CC"/>
                </a:solidFill>
                <a:ea typeface="新細明體" pitchFamily="18" charset="-120"/>
              </a:rPr>
              <a:t>Углы обзора : 89/89/89/89, подходит для горизонтального и вертикального расположения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>
                <a:solidFill>
                  <a:srgbClr val="0000CC"/>
                </a:solidFill>
                <a:ea typeface="新細明體" pitchFamily="18" charset="-120"/>
              </a:rPr>
              <a:t>Время отклика: 5мс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Безвентиляторный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Легкая установка HDD 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2x2Вт динамика</a:t>
            </a:r>
          </a:p>
        </p:txBody>
      </p:sp>
      <p:grpSp>
        <p:nvGrpSpPr>
          <p:cNvPr id="14" name="Group 4"/>
          <p:cNvGrpSpPr>
            <a:grpSpLocks/>
          </p:cNvGrpSpPr>
          <p:nvPr/>
        </p:nvGrpSpPr>
        <p:grpSpPr bwMode="auto">
          <a:xfrm>
            <a:off x="781050" y="3038475"/>
            <a:ext cx="8147050" cy="2913063"/>
            <a:chOff x="492" y="2340"/>
            <a:chExt cx="5132" cy="1835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92" y="2667"/>
              <a:ext cx="1750" cy="107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21" y="2750"/>
              <a:ext cx="1678" cy="9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2331" y="3859"/>
              <a:ext cx="1513" cy="24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91440" rIns="90000" bIns="46800">
              <a:spAutoFit/>
            </a:bodyPr>
            <a:lstStyle/>
            <a:p>
              <a:pPr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600" dirty="0">
                  <a:solidFill>
                    <a:srgbClr val="000000"/>
                  </a:solidFill>
                </a:rPr>
                <a:t>Ультра тонкий: 84.1мм</a:t>
              </a:r>
            </a:p>
          </p:txBody>
        </p:sp>
        <p:sp>
          <p:nvSpPr>
            <p:cNvPr id="22" name="Line 12"/>
            <p:cNvSpPr>
              <a:spLocks noChangeShapeType="1"/>
            </p:cNvSpPr>
            <p:nvPr/>
          </p:nvSpPr>
          <p:spPr bwMode="auto">
            <a:xfrm>
              <a:off x="508" y="3948"/>
              <a:ext cx="440" cy="1"/>
            </a:xfrm>
            <a:prstGeom prst="line">
              <a:avLst/>
            </a:prstGeom>
            <a:noFill/>
            <a:ln w="19080">
              <a:solidFill>
                <a:srgbClr val="FF9933"/>
              </a:solidFill>
              <a:miter lim="800000"/>
              <a:headEnd type="triangle" w="med" len="med"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Line 13"/>
            <p:cNvSpPr>
              <a:spLocks noChangeShapeType="1"/>
            </p:cNvSpPr>
            <p:nvPr/>
          </p:nvSpPr>
          <p:spPr bwMode="auto">
            <a:xfrm>
              <a:off x="508" y="3876"/>
              <a:ext cx="1" cy="148"/>
            </a:xfrm>
            <a:prstGeom prst="line">
              <a:avLst/>
            </a:prstGeom>
            <a:noFill/>
            <a:ln w="19080">
              <a:solidFill>
                <a:srgbClr val="FF993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Line 14"/>
            <p:cNvSpPr>
              <a:spLocks noChangeShapeType="1"/>
            </p:cNvSpPr>
            <p:nvPr/>
          </p:nvSpPr>
          <p:spPr bwMode="auto">
            <a:xfrm>
              <a:off x="1801" y="3949"/>
              <a:ext cx="440" cy="1"/>
            </a:xfrm>
            <a:prstGeom prst="line">
              <a:avLst/>
            </a:prstGeom>
            <a:noFill/>
            <a:ln w="19080">
              <a:solidFill>
                <a:srgbClr val="FF9933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Line 15"/>
            <p:cNvSpPr>
              <a:spLocks noChangeShapeType="1"/>
            </p:cNvSpPr>
            <p:nvPr/>
          </p:nvSpPr>
          <p:spPr bwMode="auto">
            <a:xfrm flipH="1">
              <a:off x="2239" y="3876"/>
              <a:ext cx="5" cy="148"/>
            </a:xfrm>
            <a:prstGeom prst="line">
              <a:avLst/>
            </a:prstGeom>
            <a:noFill/>
            <a:ln w="19080">
              <a:solidFill>
                <a:srgbClr val="FF993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Rectangle 16"/>
            <p:cNvSpPr>
              <a:spLocks noChangeArrowheads="1"/>
            </p:cNvSpPr>
            <p:nvPr/>
          </p:nvSpPr>
          <p:spPr bwMode="auto">
            <a:xfrm>
              <a:off x="1106" y="3875"/>
              <a:ext cx="409" cy="1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360" tIns="45000" rIns="90360" bIns="45000">
              <a:spAutoFit/>
            </a:bodyPr>
            <a:lstStyle/>
            <a:p>
              <a:pPr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>
                  <a:solidFill>
                    <a:srgbClr val="000000"/>
                  </a:solidFill>
                </a:rPr>
                <a:t>753мм</a:t>
              </a:r>
            </a:p>
          </p:txBody>
        </p:sp>
        <p:sp>
          <p:nvSpPr>
            <p:cNvPr id="27" name="Line 17"/>
            <p:cNvSpPr>
              <a:spLocks noChangeShapeType="1"/>
            </p:cNvSpPr>
            <p:nvPr/>
          </p:nvSpPr>
          <p:spPr bwMode="auto">
            <a:xfrm>
              <a:off x="2289" y="2708"/>
              <a:ext cx="242" cy="1"/>
            </a:xfrm>
            <a:prstGeom prst="line">
              <a:avLst/>
            </a:prstGeom>
            <a:noFill/>
            <a:ln w="19080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Line 18"/>
            <p:cNvSpPr>
              <a:spLocks noChangeShapeType="1"/>
            </p:cNvSpPr>
            <p:nvPr/>
          </p:nvSpPr>
          <p:spPr bwMode="auto">
            <a:xfrm>
              <a:off x="2302" y="3736"/>
              <a:ext cx="241" cy="1"/>
            </a:xfrm>
            <a:prstGeom prst="line">
              <a:avLst/>
            </a:prstGeom>
            <a:noFill/>
            <a:ln w="19080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Line 19"/>
            <p:cNvSpPr>
              <a:spLocks noChangeShapeType="1"/>
            </p:cNvSpPr>
            <p:nvPr/>
          </p:nvSpPr>
          <p:spPr bwMode="auto">
            <a:xfrm flipV="1">
              <a:off x="2408" y="2706"/>
              <a:ext cx="1" cy="490"/>
            </a:xfrm>
            <a:prstGeom prst="line">
              <a:avLst/>
            </a:prstGeom>
            <a:noFill/>
            <a:ln w="19080">
              <a:solidFill>
                <a:srgbClr val="FF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Line 20"/>
            <p:cNvSpPr>
              <a:spLocks noChangeShapeType="1"/>
            </p:cNvSpPr>
            <p:nvPr/>
          </p:nvSpPr>
          <p:spPr bwMode="auto">
            <a:xfrm>
              <a:off x="2421" y="3328"/>
              <a:ext cx="1" cy="409"/>
            </a:xfrm>
            <a:prstGeom prst="line">
              <a:avLst/>
            </a:prstGeom>
            <a:noFill/>
            <a:ln w="19080">
              <a:solidFill>
                <a:srgbClr val="FF99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Rectangle 21"/>
            <p:cNvSpPr>
              <a:spLocks noChangeArrowheads="1"/>
            </p:cNvSpPr>
            <p:nvPr/>
          </p:nvSpPr>
          <p:spPr bwMode="auto">
            <a:xfrm>
              <a:off x="2253" y="3156"/>
              <a:ext cx="490" cy="1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360" tIns="45000" rIns="90360" bIns="45000">
              <a:spAutoFit/>
            </a:bodyPr>
            <a:lstStyle/>
            <a:p>
              <a:pPr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sz="1200">
                  <a:solidFill>
                    <a:srgbClr val="000000"/>
                  </a:solidFill>
                </a:rPr>
                <a:t>442.6мм</a:t>
              </a:r>
            </a:p>
          </p:txBody>
        </p:sp>
        <p:sp>
          <p:nvSpPr>
            <p:cNvPr id="32" name="Rectangle 22"/>
            <p:cNvSpPr>
              <a:spLocks noChangeArrowheads="1"/>
            </p:cNvSpPr>
            <p:nvPr/>
          </p:nvSpPr>
          <p:spPr bwMode="auto">
            <a:xfrm>
              <a:off x="2509" y="2385"/>
              <a:ext cx="1089" cy="2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91440" rIns="90000" bIns="46800">
              <a:spAutoFit/>
            </a:bodyPr>
            <a:lstStyle/>
            <a:p>
              <a:pPr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ru-RU" b="1">
                  <a:solidFill>
                    <a:srgbClr val="000000"/>
                  </a:solidFill>
                </a:rPr>
                <a:t>Внешний вид</a:t>
              </a:r>
            </a:p>
          </p:txBody>
        </p:sp>
        <p:pic>
          <p:nvPicPr>
            <p:cNvPr id="33" name="Picture 2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755" y="2565"/>
              <a:ext cx="1869" cy="126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34" name="Picture 24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844" y="3779"/>
              <a:ext cx="1750" cy="39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35" name="Picture 25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800" y="2340"/>
              <a:ext cx="1673" cy="3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36" name="Line 17"/>
          <p:cNvSpPr>
            <a:spLocks noChangeShapeType="1"/>
          </p:cNvSpPr>
          <p:nvPr/>
        </p:nvSpPr>
        <p:spPr bwMode="auto">
          <a:xfrm>
            <a:off x="5648325" y="5465763"/>
            <a:ext cx="384175" cy="1588"/>
          </a:xfrm>
          <a:prstGeom prst="line">
            <a:avLst/>
          </a:prstGeom>
          <a:noFill/>
          <a:ln w="1908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" name="Line 18"/>
          <p:cNvSpPr>
            <a:spLocks noChangeShapeType="1"/>
          </p:cNvSpPr>
          <p:nvPr/>
        </p:nvSpPr>
        <p:spPr bwMode="auto">
          <a:xfrm>
            <a:off x="5649912" y="5835344"/>
            <a:ext cx="382588" cy="1588"/>
          </a:xfrm>
          <a:prstGeom prst="line">
            <a:avLst/>
          </a:prstGeom>
          <a:noFill/>
          <a:ln w="1908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" name="Line 19"/>
          <p:cNvSpPr>
            <a:spLocks noChangeShapeType="1"/>
          </p:cNvSpPr>
          <p:nvPr/>
        </p:nvSpPr>
        <p:spPr bwMode="auto">
          <a:xfrm flipV="1">
            <a:off x="5841206" y="5476874"/>
            <a:ext cx="1588" cy="377825"/>
          </a:xfrm>
          <a:prstGeom prst="line">
            <a:avLst/>
          </a:prstGeom>
          <a:noFill/>
          <a:ln w="1908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9" name="Line 20"/>
          <p:cNvSpPr>
            <a:spLocks noChangeShapeType="1"/>
          </p:cNvSpPr>
          <p:nvPr/>
        </p:nvSpPr>
        <p:spPr bwMode="auto">
          <a:xfrm flipH="1">
            <a:off x="5841206" y="5711825"/>
            <a:ext cx="1588" cy="125108"/>
          </a:xfrm>
          <a:prstGeom prst="line">
            <a:avLst/>
          </a:prstGeom>
          <a:noFill/>
          <a:ln w="19080">
            <a:solidFill>
              <a:srgbClr val="FF99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40" name="Picture 2" descr="C:\Users\User\Desktop\10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600564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8241" y="576060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Серия </a:t>
            </a:r>
            <a:r>
              <a:rPr lang="en-US" sz="2000" b="1" dirty="0" smtClean="0">
                <a:solidFill>
                  <a:srgbClr val="FF420E"/>
                </a:solidFill>
                <a:cs typeface="Arial" charset="0"/>
              </a:rPr>
              <a:t>KPPC –</a:t>
            </a: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 панельные ПК для киосков и </a:t>
            </a:r>
            <a:r>
              <a:rPr lang="en-US" sz="2000" b="1" dirty="0" smtClean="0">
                <a:solidFill>
                  <a:srgbClr val="FF420E"/>
                </a:solidFill>
                <a:cs typeface="Arial" charset="0"/>
              </a:rPr>
              <a:t>POI</a:t>
            </a:r>
            <a:endParaRPr lang="ru-RU" sz="2000" b="1" dirty="0">
              <a:solidFill>
                <a:srgbClr val="FF420E"/>
              </a:solidFill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7147" y="4589157"/>
            <a:ext cx="676800" cy="6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42875" y="1500188"/>
            <a:ext cx="4357688" cy="1476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360" tIns="45000" rIns="90360" bIns="45000">
            <a:spAutoFit/>
          </a:bodyPr>
          <a:lstStyle/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Прочный пластиковый корпус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15”  </a:t>
            </a:r>
            <a:r>
              <a:rPr lang="ru-RU">
                <a:solidFill>
                  <a:srgbClr val="0000CC"/>
                </a:solidFill>
                <a:ea typeface="新細明體" pitchFamily="18" charset="-120"/>
              </a:rPr>
              <a:t>4:3</a:t>
            </a: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 SXGA 1024x768; CCFL; </a:t>
            </a:r>
            <a:r>
              <a:rPr lang="ru-RU">
                <a:solidFill>
                  <a:srgbClr val="0000CC"/>
                </a:solidFill>
                <a:ea typeface="新細明體" pitchFamily="18" charset="-120"/>
              </a:rPr>
              <a:t>LCD Панель А класса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5-ти проводной резистивный экран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>
                <a:solidFill>
                  <a:srgbClr val="000000"/>
                </a:solidFill>
                <a:ea typeface="新細明體" pitchFamily="18" charset="-120"/>
              </a:rPr>
              <a:t>Intel® </a:t>
            </a:r>
            <a:r>
              <a:rPr lang="en-US">
                <a:solidFill>
                  <a:srgbClr val="000000"/>
                </a:solidFill>
                <a:ea typeface="新細明體" pitchFamily="18" charset="-120"/>
              </a:rPr>
              <a:t>Sandy Bridge Mobile</a:t>
            </a:r>
            <a:endParaRPr lang="ru-RU">
              <a:solidFill>
                <a:srgbClr val="0000CC"/>
              </a:solidFill>
              <a:ea typeface="新細明體" pitchFamily="18" charset="-12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42875" y="2857500"/>
            <a:ext cx="4071938" cy="2584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360" tIns="45000" rIns="90360" bIns="45000">
            <a:spAutoFit/>
          </a:bodyPr>
          <a:lstStyle/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US" dirty="0">
                <a:solidFill>
                  <a:schemeClr val="tx1"/>
                </a:solidFill>
                <a:ea typeface="新細明體" pitchFamily="18" charset="-120"/>
              </a:rPr>
              <a:t>4 x USB2.0 </a:t>
            </a:r>
            <a:r>
              <a:rPr lang="ru-RU" dirty="0">
                <a:solidFill>
                  <a:schemeClr val="tx1"/>
                </a:solidFill>
                <a:ea typeface="新細明體" pitchFamily="18" charset="-120"/>
              </a:rPr>
              <a:t>порта</a:t>
            </a:r>
            <a:endParaRPr lang="en-US" dirty="0">
              <a:solidFill>
                <a:schemeClr val="tx1"/>
              </a:solidFill>
              <a:ea typeface="新細明體" pitchFamily="18" charset="-120"/>
            </a:endParaRP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US" dirty="0">
                <a:solidFill>
                  <a:schemeClr val="tx1"/>
                </a:solidFill>
                <a:ea typeface="新細明體" pitchFamily="18" charset="-120"/>
              </a:rPr>
              <a:t>4 x RS-232</a:t>
            </a:r>
            <a:r>
              <a:rPr lang="ru-RU" dirty="0">
                <a:solidFill>
                  <a:schemeClr val="tx1"/>
                </a:solidFill>
                <a:ea typeface="新細明體" pitchFamily="18" charset="-120"/>
              </a:rPr>
              <a:t> порта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chemeClr val="tx1"/>
                </a:solidFill>
                <a:ea typeface="新細明體" pitchFamily="18" charset="-120"/>
              </a:rPr>
              <a:t>1 </a:t>
            </a:r>
            <a:r>
              <a:rPr lang="ru-RU" dirty="0" err="1">
                <a:solidFill>
                  <a:schemeClr val="tx1"/>
                </a:solidFill>
                <a:ea typeface="新細明體" pitchFamily="18" charset="-120"/>
              </a:rPr>
              <a:t>х</a:t>
            </a:r>
            <a:r>
              <a:rPr lang="ru-RU" dirty="0">
                <a:solidFill>
                  <a:schemeClr val="tx1"/>
                </a:solidFill>
                <a:ea typeface="新細明體" pitchFamily="18" charset="-120"/>
              </a:rPr>
              <a:t> Съемный 2.5</a:t>
            </a:r>
            <a:r>
              <a:rPr lang="en-US" dirty="0">
                <a:solidFill>
                  <a:schemeClr val="tx1"/>
                </a:solidFill>
                <a:ea typeface="新細明體" pitchFamily="18" charset="-120"/>
              </a:rPr>
              <a:t>” SATA HDD</a:t>
            </a:r>
            <a:endParaRPr lang="ru-RU" dirty="0">
              <a:solidFill>
                <a:schemeClr val="tx1"/>
              </a:solidFill>
              <a:ea typeface="新細明體" pitchFamily="18" charset="-120"/>
            </a:endParaRP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chemeClr val="tx1"/>
                </a:solidFill>
                <a:ea typeface="新細明體" pitchFamily="18" charset="-120"/>
              </a:rPr>
              <a:t>1 </a:t>
            </a:r>
            <a:r>
              <a:rPr lang="ru-RU" dirty="0" err="1">
                <a:solidFill>
                  <a:schemeClr val="tx1"/>
                </a:solidFill>
                <a:ea typeface="新細明體" pitchFamily="18" charset="-120"/>
              </a:rPr>
              <a:t>х</a:t>
            </a:r>
            <a:r>
              <a:rPr lang="ru-RU" dirty="0">
                <a:solidFill>
                  <a:schemeClr val="tx1"/>
                </a:solidFill>
                <a:ea typeface="新細明體" pitchFamily="18" charset="-120"/>
              </a:rPr>
              <a:t> параллельный порт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chemeClr val="tx1"/>
                </a:solidFill>
                <a:ea typeface="新細明體" pitchFamily="18" charset="-120"/>
              </a:rPr>
              <a:t>1 </a:t>
            </a:r>
            <a:r>
              <a:rPr lang="ru-RU" dirty="0" err="1">
                <a:solidFill>
                  <a:schemeClr val="tx1"/>
                </a:solidFill>
                <a:ea typeface="新細明體" pitchFamily="18" charset="-120"/>
              </a:rPr>
              <a:t>х</a:t>
            </a:r>
            <a:r>
              <a:rPr lang="ru-RU" dirty="0">
                <a:solidFill>
                  <a:schemeClr val="tx1"/>
                </a:solidFill>
                <a:ea typeface="新細明體" pitchFamily="18" charset="-120"/>
              </a:rPr>
              <a:t> сетевой порт 10/100/1000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Сменный пылевой фильтр</a:t>
            </a:r>
          </a:p>
          <a:p>
            <a:pPr marL="341313" indent="-339725" hangingPunct="1">
              <a:lnSpc>
                <a:spcPct val="100000"/>
              </a:lnSpc>
              <a:buFont typeface="Arial" charset="0"/>
              <a:buChar char="•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chemeClr val="tx1"/>
                </a:solidFill>
                <a:ea typeface="新細明體" pitchFamily="18" charset="-120"/>
              </a:rPr>
              <a:t>0°C .. 40°C </a:t>
            </a:r>
          </a:p>
          <a:p>
            <a:pPr marL="341313" indent="-339725" hangingPunct="1">
              <a:lnSpc>
                <a:spcPct val="100000"/>
              </a:lnSpc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endParaRPr lang="ru-RU" dirty="0">
              <a:solidFill>
                <a:srgbClr val="000000"/>
              </a:solidFill>
              <a:ea typeface="新細明體" pitchFamily="18" charset="-120"/>
            </a:endParaRPr>
          </a:p>
          <a:p>
            <a:pPr marL="341313" indent="-339725" hangingPunct="1">
              <a:lnSpc>
                <a:spcPct val="100000"/>
              </a:lnSpc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ru-RU" dirty="0">
                <a:solidFill>
                  <a:srgbClr val="000000"/>
                </a:solidFill>
                <a:ea typeface="新細明體" pitchFamily="18" charset="-120"/>
              </a:rPr>
              <a:t>	</a:t>
            </a: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03627" y="4239122"/>
            <a:ext cx="1928813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3" y="4369297"/>
            <a:ext cx="1497012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00563" y="5118597"/>
            <a:ext cx="1497012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29313" y="4332784"/>
            <a:ext cx="379412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1"/>
          <p:cNvSpPr txBox="1">
            <a:spLocks noChangeArrowheads="1"/>
          </p:cNvSpPr>
          <p:nvPr/>
        </p:nvSpPr>
        <p:spPr bwMode="auto">
          <a:xfrm>
            <a:off x="290641" y="1217918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2000" b="1" dirty="0" smtClean="0">
                <a:solidFill>
                  <a:schemeClr val="accent1"/>
                </a:solidFill>
                <a:ea typeface="新細明體" pitchFamily="18" charset="-120"/>
              </a:rPr>
              <a:t>K</a:t>
            </a:r>
            <a:r>
              <a:rPr lang="ru-RU" sz="2000" b="1" dirty="0" smtClean="0">
                <a:solidFill>
                  <a:schemeClr val="accent1"/>
                </a:solidFill>
                <a:ea typeface="新細明體" pitchFamily="18" charset="-120"/>
              </a:rPr>
              <a:t>PPC 15</a:t>
            </a:r>
            <a:r>
              <a:rPr lang="en-US" sz="2000" b="1" dirty="0" smtClean="0">
                <a:solidFill>
                  <a:schemeClr val="accent1"/>
                </a:solidFill>
                <a:ea typeface="新細明體" pitchFamily="18" charset="-120"/>
              </a:rPr>
              <a:t>2</a:t>
            </a:r>
            <a:r>
              <a:rPr lang="ru-RU" sz="2000" b="1" dirty="0" smtClean="0">
                <a:solidFill>
                  <a:schemeClr val="accent1"/>
                </a:solidFill>
                <a:ea typeface="新細明體" pitchFamily="18" charset="-120"/>
              </a:rPr>
              <a:t>0T</a:t>
            </a:r>
            <a:r>
              <a:rPr lang="en-US" sz="2000" b="1" dirty="0" smtClean="0">
                <a:solidFill>
                  <a:schemeClr val="accent1"/>
                </a:solidFill>
                <a:ea typeface="新細明體" pitchFamily="18" charset="-120"/>
              </a:rPr>
              <a:t> </a:t>
            </a:r>
            <a:r>
              <a:rPr lang="ru-RU" sz="2000" b="1" dirty="0" smtClean="0">
                <a:solidFill>
                  <a:schemeClr val="accent1"/>
                </a:solidFill>
                <a:ea typeface="新細明體" pitchFamily="18" charset="-120"/>
              </a:rPr>
              <a:t>– особенности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pic>
        <p:nvPicPr>
          <p:cNvPr id="25" name="Picture 16" descr="http://www.nexcom.com/FilData/getimg/01294dd0-5f08-4683-812b-2a1b6a0da04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436096" y="1196752"/>
            <a:ext cx="3096344" cy="3096345"/>
          </a:xfrm>
          <a:prstGeom prst="rect">
            <a:avLst/>
          </a:prstGeom>
          <a:noFill/>
        </p:spPr>
      </p:pic>
      <p:pic>
        <p:nvPicPr>
          <p:cNvPr id="26" name="Picture 18" descr="http://www.nexcom.com/FilData/getimg/11ff70e8-1937-4258-b38c-7019b27db0cb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799" b="38739"/>
          <a:stretch>
            <a:fillRect/>
          </a:stretch>
        </p:blipFill>
        <p:spPr bwMode="auto">
          <a:xfrm>
            <a:off x="681410" y="5085368"/>
            <a:ext cx="3039690" cy="713164"/>
          </a:xfrm>
          <a:prstGeom prst="rect">
            <a:avLst/>
          </a:prstGeom>
          <a:noFill/>
        </p:spPr>
      </p:pic>
      <p:pic>
        <p:nvPicPr>
          <p:cNvPr id="17" name="Picture 2" descr="C:\Users\User\Desktop\10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587079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1" y="977900"/>
            <a:ext cx="9115870" cy="3956039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00025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sz="2000" dirty="0"/>
              <a:t>Надежные решения для:</a:t>
            </a:r>
          </a:p>
          <a:p>
            <a:pPr marL="358775" indent="-342900">
              <a:lnSpc>
                <a:spcPct val="100000"/>
              </a:lnSpc>
              <a:buClr>
                <a:srgbClr val="800000"/>
              </a:buClr>
              <a:buSzPct val="45000"/>
              <a:buFont typeface="Wingdings" charset="2"/>
              <a:buChar char="u"/>
            </a:pPr>
            <a:r>
              <a:rPr lang="ru-RU" sz="2000" dirty="0" smtClean="0">
                <a:solidFill>
                  <a:srgbClr val="800000"/>
                </a:solidFill>
              </a:rPr>
              <a:t>Автоматизации </a:t>
            </a:r>
            <a:r>
              <a:rPr lang="ru-RU" sz="2000" dirty="0">
                <a:solidFill>
                  <a:srgbClr val="800000"/>
                </a:solidFill>
              </a:rPr>
              <a:t>в промышленности</a:t>
            </a:r>
          </a:p>
          <a:p>
            <a:pPr marL="358775" indent="-342900">
              <a:lnSpc>
                <a:spcPct val="100000"/>
              </a:lnSpc>
              <a:buClr>
                <a:srgbClr val="800000"/>
              </a:buClr>
              <a:buSzPct val="45000"/>
              <a:buFont typeface="Wingdings" charset="2"/>
              <a:buChar char="u"/>
            </a:pPr>
            <a:r>
              <a:rPr lang="ru-RU" sz="2000" dirty="0">
                <a:solidFill>
                  <a:srgbClr val="800000"/>
                </a:solidFill>
              </a:rPr>
              <a:t>Транспорта</a:t>
            </a:r>
          </a:p>
          <a:p>
            <a:pPr marL="358775" indent="-342900">
              <a:lnSpc>
                <a:spcPct val="100000"/>
              </a:lnSpc>
              <a:buClr>
                <a:srgbClr val="800000"/>
              </a:buClr>
              <a:buSzPct val="45000"/>
              <a:buFont typeface="Wingdings" charset="2"/>
              <a:buChar char="u"/>
            </a:pPr>
            <a:r>
              <a:rPr lang="ru-RU" sz="2000" dirty="0">
                <a:solidFill>
                  <a:srgbClr val="800000"/>
                </a:solidFill>
              </a:rPr>
              <a:t>Видеонаблюдения</a:t>
            </a:r>
          </a:p>
          <a:p>
            <a:pPr marL="358775" indent="-342900">
              <a:lnSpc>
                <a:spcPct val="100000"/>
              </a:lnSpc>
              <a:buClr>
                <a:srgbClr val="800000"/>
              </a:buClr>
              <a:buSzPct val="45000"/>
              <a:buFont typeface="Wingdings" charset="2"/>
              <a:buChar char="u"/>
            </a:pPr>
            <a:r>
              <a:rPr lang="ru-RU" sz="2000" dirty="0">
                <a:solidFill>
                  <a:srgbClr val="800000"/>
                </a:solidFill>
              </a:rPr>
              <a:t>Медицины</a:t>
            </a:r>
          </a:p>
          <a:p>
            <a:pPr marL="358775" indent="-342900">
              <a:lnSpc>
                <a:spcPct val="100000"/>
              </a:lnSpc>
              <a:buClr>
                <a:srgbClr val="800000"/>
              </a:buClr>
              <a:buSzPct val="45000"/>
              <a:buFont typeface="Wingdings" charset="2"/>
              <a:buChar char="u"/>
            </a:pPr>
            <a:r>
              <a:rPr lang="ru-RU" sz="2000" dirty="0">
                <a:solidFill>
                  <a:srgbClr val="800000"/>
                </a:solidFill>
              </a:rPr>
              <a:t>Точек продаж и обслуживания</a:t>
            </a:r>
          </a:p>
          <a:p>
            <a:pPr marL="358775" indent="-342900">
              <a:lnSpc>
                <a:spcPct val="100000"/>
              </a:lnSpc>
              <a:buClr>
                <a:srgbClr val="800000"/>
              </a:buClr>
              <a:buSzPct val="45000"/>
              <a:buFont typeface="Wingdings" charset="2"/>
              <a:buChar char="u"/>
            </a:pPr>
            <a:r>
              <a:rPr lang="ru-RU" sz="2000" dirty="0">
                <a:solidFill>
                  <a:srgbClr val="800000"/>
                </a:solidFill>
              </a:rPr>
              <a:t>Информационно-рекламных систем</a:t>
            </a:r>
          </a:p>
          <a:p>
            <a:pPr marL="358775" indent="-342900">
              <a:lnSpc>
                <a:spcPct val="100000"/>
              </a:lnSpc>
              <a:buClr>
                <a:srgbClr val="800000"/>
              </a:buClr>
              <a:buSzPct val="45000"/>
              <a:buFont typeface="Wingdings" charset="2"/>
              <a:buChar char="u"/>
            </a:pPr>
            <a:r>
              <a:rPr lang="ru-RU" sz="2000" dirty="0">
                <a:solidFill>
                  <a:srgbClr val="800000"/>
                </a:solidFill>
              </a:rPr>
              <a:t>Систем удаленного контроля </a:t>
            </a:r>
          </a:p>
          <a:p>
            <a:pPr marL="15875" indent="0">
              <a:lnSpc>
                <a:spcPct val="100000"/>
              </a:lnSpc>
              <a:buClrTx/>
              <a:buSzPct val="45000"/>
            </a:pPr>
            <a:r>
              <a:rPr lang="ru-RU" sz="2000" dirty="0">
                <a:solidFill>
                  <a:srgbClr val="800000"/>
                </a:solidFill>
              </a:rPr>
              <a:t>и мониторинга</a:t>
            </a:r>
          </a:p>
          <a:p>
            <a:pPr marL="358775" indent="-342900">
              <a:lnSpc>
                <a:spcPct val="100000"/>
              </a:lnSpc>
              <a:buClr>
                <a:srgbClr val="800000"/>
              </a:buClr>
              <a:buSzPct val="45000"/>
              <a:buFont typeface="Wingdings" charset="2"/>
              <a:buChar char="u"/>
            </a:pPr>
            <a:r>
              <a:rPr lang="ru-RU" sz="2000" dirty="0">
                <a:solidFill>
                  <a:srgbClr val="800000"/>
                </a:solidFill>
              </a:rPr>
              <a:t>Сетевых систем хранения </a:t>
            </a:r>
          </a:p>
          <a:p>
            <a:pPr marL="15875" indent="0">
              <a:lnSpc>
                <a:spcPct val="100000"/>
              </a:lnSpc>
              <a:buClrTx/>
              <a:buSzPct val="45000"/>
            </a:pPr>
            <a:r>
              <a:rPr lang="ru-RU" sz="2000" dirty="0">
                <a:solidFill>
                  <a:srgbClr val="800000"/>
                </a:solidFill>
              </a:rPr>
              <a:t>и передачи данных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604838"/>
            <a:ext cx="8909050" cy="3730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5000" rIns="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ru-RU" sz="2200" b="1" dirty="0">
                <a:solidFill>
                  <a:srgbClr val="FF420E"/>
                </a:solidFill>
              </a:rPr>
              <a:t>Встраиваемые </a:t>
            </a:r>
            <a:r>
              <a:rPr lang="ru-RU" sz="2200" b="1" dirty="0" smtClean="0">
                <a:solidFill>
                  <a:srgbClr val="FF420E"/>
                </a:solidFill>
              </a:rPr>
              <a:t>компьютеры </a:t>
            </a:r>
            <a:r>
              <a:rPr lang="en-US" sz="2200" b="1" dirty="0" smtClean="0">
                <a:solidFill>
                  <a:srgbClr val="FF420E"/>
                </a:solidFill>
              </a:rPr>
              <a:t>NEXCOM</a:t>
            </a:r>
            <a:r>
              <a:rPr lang="ru-RU" sz="2200" b="1" dirty="0" smtClean="0">
                <a:solidFill>
                  <a:srgbClr val="FF420E"/>
                </a:solidFill>
              </a:rPr>
              <a:t> </a:t>
            </a:r>
            <a:r>
              <a:rPr lang="ru-RU" sz="2200" b="1" dirty="0">
                <a:solidFill>
                  <a:srgbClr val="FF420E"/>
                </a:solidFill>
              </a:rPr>
              <a:t>- применение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7721" y="4911500"/>
            <a:ext cx="3444124" cy="10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8240" y="4589157"/>
            <a:ext cx="3215760" cy="133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7399" y="3065157"/>
            <a:ext cx="4395001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4683125"/>
            <a:ext cx="2467720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1" y="1471613"/>
            <a:ext cx="2286720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128" y="1381126"/>
            <a:ext cx="2143151" cy="115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" name="Picture 2" descr="C:\Users\User\Desktop\10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9066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8241" y="576060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Серия </a:t>
            </a:r>
            <a:r>
              <a:rPr lang="en-US" sz="2000" b="1" dirty="0" smtClean="0">
                <a:solidFill>
                  <a:srgbClr val="FF420E"/>
                </a:solidFill>
                <a:cs typeface="Arial" charset="0"/>
              </a:rPr>
              <a:t>NP –</a:t>
            </a: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srgbClr val="FF420E"/>
                </a:solidFill>
                <a:cs typeface="Arial" charset="0"/>
              </a:rPr>
              <a:t>POS</a:t>
            </a: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-системы</a:t>
            </a:r>
            <a:endParaRPr lang="ru-RU" sz="2000" b="1" dirty="0">
              <a:solidFill>
                <a:srgbClr val="FF420E"/>
              </a:solidFill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7147" y="4589157"/>
            <a:ext cx="676800" cy="6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grpSp>
        <p:nvGrpSpPr>
          <p:cNvPr id="17" name="群組 76"/>
          <p:cNvGrpSpPr/>
          <p:nvPr/>
        </p:nvGrpSpPr>
        <p:grpSpPr>
          <a:xfrm>
            <a:off x="180242" y="304784"/>
            <a:ext cx="8809926" cy="5715040"/>
            <a:chOff x="195262" y="1142984"/>
            <a:chExt cx="9544086" cy="5715040"/>
          </a:xfrm>
        </p:grpSpPr>
        <p:grpSp>
          <p:nvGrpSpPr>
            <p:cNvPr id="18" name="群組 72"/>
            <p:cNvGrpSpPr/>
            <p:nvPr/>
          </p:nvGrpSpPr>
          <p:grpSpPr>
            <a:xfrm>
              <a:off x="195262" y="1142984"/>
              <a:ext cx="9544086" cy="5400000"/>
              <a:chOff x="195262" y="1142984"/>
              <a:chExt cx="9544086" cy="5400000"/>
            </a:xfrm>
          </p:grpSpPr>
          <p:sp>
            <p:nvSpPr>
              <p:cNvPr id="31" name="Line 8"/>
              <p:cNvSpPr>
                <a:spLocks noChangeShapeType="1"/>
              </p:cNvSpPr>
              <p:nvPr/>
            </p:nvSpPr>
            <p:spPr bwMode="auto">
              <a:xfrm rot="5400000">
                <a:off x="5210252" y="-1600163"/>
                <a:ext cx="2" cy="9058190"/>
              </a:xfrm>
              <a:prstGeom prst="line">
                <a:avLst/>
              </a:prstGeom>
              <a:noFill/>
              <a:ln w="19050">
                <a:solidFill>
                  <a:srgbClr val="969696"/>
                </a:solidFill>
                <a:prstDash val="lgDash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2" name="Line 10"/>
              <p:cNvSpPr>
                <a:spLocks noChangeShapeType="1"/>
              </p:cNvSpPr>
              <p:nvPr/>
            </p:nvSpPr>
            <p:spPr bwMode="auto">
              <a:xfrm>
                <a:off x="684212" y="6500834"/>
                <a:ext cx="9000000" cy="0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 type="triangle" w="lg" len="lg"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graphicFrame>
            <p:nvGraphicFramePr>
              <p:cNvPr id="33" name="Group 17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xmlns="" val="2255361141"/>
                  </p:ext>
                </p:extLst>
              </p:nvPr>
            </p:nvGraphicFramePr>
            <p:xfrm>
              <a:off x="195262" y="1696530"/>
              <a:ext cx="614333" cy="4771187"/>
            </p:xfrm>
            <a:graphic>
              <a:graphicData uri="http://schemas.openxmlformats.org/drawingml/2006/table">
                <a:tbl>
                  <a:tblPr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tblPr>
                  <a:tblGrid>
                    <a:gridCol w="567077"/>
                  </a:tblGrid>
                  <a:tr h="160028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ru-RU" altLang="zh-TW" sz="12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新細明體" pitchFamily="18" charset="-120"/>
                            </a:rPr>
                            <a:t>Высокая производи-</a:t>
                          </a:r>
                          <a:r>
                            <a:rPr kumimoji="0" lang="ru-RU" altLang="zh-TW" sz="12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新細明體" pitchFamily="18" charset="-120"/>
                            </a:rPr>
                            <a:t>тельность</a:t>
                          </a:r>
                          <a:endParaRPr kumimoji="0" lang="en-US" altLang="zh-TW" sz="1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" pitchFamily="34" charset="0"/>
                            <a:ea typeface="新細明體" pitchFamily="18" charset="-120"/>
                          </a:endParaRPr>
                        </a:p>
                      </a:txBody>
                      <a:tcPr marL="90000" marR="90000" marT="46800" marB="46800" vert="eaVert" anchor="ctr" anchorCtr="1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gradFill>
                          <a:gsLst>
                            <a:gs pos="0">
                              <a:srgbClr val="00B050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</a:tcPr>
                    </a:tc>
                  </a:tr>
                  <a:tr h="147226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ru-RU" altLang="zh-TW" sz="1200" b="1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新細明體" pitchFamily="18" charset="-120"/>
                            </a:rPr>
                            <a:t>Масштаби-руемость</a:t>
                          </a:r>
                          <a:endParaRPr kumimoji="0" lang="en-US" altLang="zh-TW" sz="1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" pitchFamily="34" charset="0"/>
                            <a:ea typeface="新細明體" pitchFamily="18" charset="-120"/>
                          </a:endParaRPr>
                        </a:p>
                      </a:txBody>
                      <a:tcPr marL="90000" marR="90000" marT="46800" marB="46800" vert="eaVert" anchor="ctr" anchorCtr="1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gradFill>
                          <a:gsLst>
                            <a:gs pos="0">
                              <a:srgbClr val="0000FF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</a:tcPr>
                    </a:tc>
                  </a:tr>
                  <a:tr h="169863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ru-RU" altLang="zh-TW" sz="12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itchFamily="34" charset="0"/>
                              <a:ea typeface="新細明體" pitchFamily="18" charset="-120"/>
                            </a:rPr>
                            <a:t>Низкое энергопотребление</a:t>
                          </a:r>
                          <a:endParaRPr kumimoji="0" lang="en-US" altLang="zh-TW" sz="1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accent2">
                                <a:lumMod val="5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" pitchFamily="34" charset="0"/>
                            <a:ea typeface="新細明體" pitchFamily="18" charset="-120"/>
                          </a:endParaRPr>
                        </a:p>
                      </a:txBody>
                      <a:tcPr marL="90000" marR="90000" marT="46800" marB="46800" vert="eaVert" anchor="ctr" anchorCtr="1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gradFill>
                          <a:gsLst>
                            <a:gs pos="0">
                              <a:srgbClr val="FF0000"/>
                            </a:gs>
                            <a:gs pos="100000">
                              <a:schemeClr val="bg1"/>
                            </a:gs>
                          </a:gsLst>
                          <a:lin ang="5400000" scaled="0"/>
                        </a:gradFill>
                      </a:tcPr>
                    </a:tc>
                  </a:tr>
                </a:tbl>
              </a:graphicData>
            </a:graphic>
          </p:graphicFrame>
          <p:sp>
            <p:nvSpPr>
              <p:cNvPr id="34" name="Line 8"/>
              <p:cNvSpPr>
                <a:spLocks noChangeShapeType="1"/>
              </p:cNvSpPr>
              <p:nvPr/>
            </p:nvSpPr>
            <p:spPr bwMode="auto">
              <a:xfrm rot="5400000">
                <a:off x="5210252" y="42911"/>
                <a:ext cx="2" cy="9058190"/>
              </a:xfrm>
              <a:prstGeom prst="line">
                <a:avLst/>
              </a:prstGeom>
              <a:noFill/>
              <a:ln w="19050">
                <a:solidFill>
                  <a:srgbClr val="969696"/>
                </a:solidFill>
                <a:prstDash val="lgDash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5" name="Line 4"/>
              <p:cNvSpPr>
                <a:spLocks noChangeShapeType="1"/>
              </p:cNvSpPr>
              <p:nvPr/>
            </p:nvSpPr>
            <p:spPr bwMode="auto">
              <a:xfrm>
                <a:off x="2381233" y="1142984"/>
                <a:ext cx="17463" cy="5400000"/>
              </a:xfrm>
              <a:prstGeom prst="line">
                <a:avLst/>
              </a:prstGeom>
              <a:noFill/>
              <a:ln w="19050">
                <a:solidFill>
                  <a:srgbClr val="969696"/>
                </a:solidFill>
                <a:prstDash val="lgDash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6" name="Line 4"/>
              <p:cNvSpPr>
                <a:spLocks noChangeShapeType="1"/>
              </p:cNvSpPr>
              <p:nvPr/>
            </p:nvSpPr>
            <p:spPr bwMode="auto">
              <a:xfrm>
                <a:off x="4292596" y="1142984"/>
                <a:ext cx="17463" cy="5400000"/>
              </a:xfrm>
              <a:prstGeom prst="line">
                <a:avLst/>
              </a:prstGeom>
              <a:noFill/>
              <a:ln w="19050">
                <a:solidFill>
                  <a:srgbClr val="969696"/>
                </a:solidFill>
                <a:prstDash val="lgDash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7" name="Line 4"/>
              <p:cNvSpPr>
                <a:spLocks noChangeShapeType="1"/>
              </p:cNvSpPr>
              <p:nvPr/>
            </p:nvSpPr>
            <p:spPr bwMode="auto">
              <a:xfrm>
                <a:off x="6167446" y="1142984"/>
                <a:ext cx="17463" cy="5400000"/>
              </a:xfrm>
              <a:prstGeom prst="line">
                <a:avLst/>
              </a:prstGeom>
              <a:noFill/>
              <a:ln w="19050">
                <a:solidFill>
                  <a:srgbClr val="969696"/>
                </a:solidFill>
                <a:prstDash val="lgDash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8" name="Line 4"/>
              <p:cNvSpPr>
                <a:spLocks noChangeShapeType="1"/>
              </p:cNvSpPr>
              <p:nvPr/>
            </p:nvSpPr>
            <p:spPr bwMode="auto">
              <a:xfrm>
                <a:off x="8007372" y="1142984"/>
                <a:ext cx="17463" cy="5400000"/>
              </a:xfrm>
              <a:prstGeom prst="line">
                <a:avLst/>
              </a:prstGeom>
              <a:noFill/>
              <a:ln w="19050">
                <a:solidFill>
                  <a:srgbClr val="969696"/>
                </a:solidFill>
                <a:prstDash val="lgDash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4" name="Text Box 12"/>
            <p:cNvSpPr txBox="1">
              <a:spLocks noChangeArrowheads="1"/>
            </p:cNvSpPr>
            <p:nvPr/>
          </p:nvSpPr>
          <p:spPr bwMode="auto">
            <a:xfrm>
              <a:off x="1166787" y="6568714"/>
              <a:ext cx="863600" cy="28931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0000"/>
                </a:lnSpc>
                <a:buClrTx/>
              </a:pPr>
              <a:r>
                <a:rPr kumimoji="1" lang="en-US" altLang="zh-TW" sz="1600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新細明體" pitchFamily="18" charset="-120"/>
                </a:rPr>
                <a:t>Q1’12</a:t>
              </a:r>
              <a:endParaRPr kumimoji="1" lang="en-US" altLang="zh-TW" sz="16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新細明體" pitchFamily="18" charset="-120"/>
              </a:endParaRPr>
            </a:p>
          </p:txBody>
        </p:sp>
        <p:sp>
          <p:nvSpPr>
            <p:cNvPr id="27" name="Text Box 13"/>
            <p:cNvSpPr txBox="1">
              <a:spLocks noChangeArrowheads="1"/>
            </p:cNvSpPr>
            <p:nvPr/>
          </p:nvSpPr>
          <p:spPr bwMode="auto">
            <a:xfrm>
              <a:off x="2952737" y="6568714"/>
              <a:ext cx="863600" cy="28931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0000"/>
                </a:lnSpc>
                <a:buClrTx/>
              </a:pPr>
              <a:r>
                <a:rPr kumimoji="1" lang="en-US" altLang="zh-TW" sz="1600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新細明體" pitchFamily="18" charset="-120"/>
                </a:rPr>
                <a:t>Q2’12</a:t>
              </a:r>
              <a:endParaRPr kumimoji="1" lang="en-US" altLang="zh-TW" sz="16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新細明體" pitchFamily="18" charset="-120"/>
              </a:endParaRPr>
            </a:p>
          </p:txBody>
        </p:sp>
        <p:sp>
          <p:nvSpPr>
            <p:cNvPr id="28" name="Text Box 14"/>
            <p:cNvSpPr txBox="1">
              <a:spLocks noChangeArrowheads="1"/>
            </p:cNvSpPr>
            <p:nvPr/>
          </p:nvSpPr>
          <p:spPr bwMode="auto">
            <a:xfrm>
              <a:off x="4881562" y="6568714"/>
              <a:ext cx="863600" cy="28931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0000"/>
                </a:lnSpc>
                <a:buClrTx/>
              </a:pPr>
              <a:r>
                <a:rPr kumimoji="1" lang="en-US" altLang="zh-TW" sz="1600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新細明體" pitchFamily="18" charset="-120"/>
                </a:rPr>
                <a:t>Q3’12</a:t>
              </a:r>
              <a:endParaRPr kumimoji="1" lang="en-US" altLang="zh-TW" sz="16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新細明體" pitchFamily="18" charset="-120"/>
              </a:endParaRPr>
            </a:p>
          </p:txBody>
        </p:sp>
        <p:sp>
          <p:nvSpPr>
            <p:cNvPr id="29" name="Text Box 15"/>
            <p:cNvSpPr txBox="1">
              <a:spLocks noChangeArrowheads="1"/>
            </p:cNvSpPr>
            <p:nvPr/>
          </p:nvSpPr>
          <p:spPr bwMode="auto">
            <a:xfrm>
              <a:off x="6738950" y="6568714"/>
              <a:ext cx="863600" cy="28931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0000"/>
                </a:lnSpc>
                <a:buClrTx/>
              </a:pPr>
              <a:r>
                <a:rPr kumimoji="1" lang="en-US" altLang="zh-TW" sz="1600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新細明體" pitchFamily="18" charset="-120"/>
                </a:rPr>
                <a:t>Q4’12</a:t>
              </a:r>
              <a:endParaRPr kumimoji="1" lang="en-US" altLang="zh-TW" sz="16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新細明體" pitchFamily="18" charset="-120"/>
              </a:endParaRPr>
            </a:p>
          </p:txBody>
        </p:sp>
        <p:sp>
          <p:nvSpPr>
            <p:cNvPr id="30" name="Text Box 16"/>
            <p:cNvSpPr txBox="1">
              <a:spLocks noChangeArrowheads="1"/>
            </p:cNvSpPr>
            <p:nvPr/>
          </p:nvSpPr>
          <p:spPr bwMode="auto">
            <a:xfrm>
              <a:off x="8453463" y="6568714"/>
              <a:ext cx="863600" cy="28931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80000"/>
                </a:lnSpc>
                <a:buClrTx/>
              </a:pPr>
              <a:r>
                <a:rPr kumimoji="1" lang="en-US" altLang="zh-TW" sz="1600" dirty="0" smtClean="0">
                  <a:solidFill>
                    <a:schemeClr val="accent2">
                      <a:lumMod val="75000"/>
                    </a:schemeClr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新細明體" pitchFamily="18" charset="-120"/>
                </a:rPr>
                <a:t>Q1’13</a:t>
              </a:r>
              <a:endParaRPr kumimoji="1" lang="en-US" altLang="zh-TW" sz="16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新細明體" pitchFamily="18" charset="-120"/>
              </a:endParaRPr>
            </a:p>
          </p:txBody>
        </p:sp>
      </p:grpSp>
      <p:grpSp>
        <p:nvGrpSpPr>
          <p:cNvPr id="39" name="群組 83"/>
          <p:cNvGrpSpPr/>
          <p:nvPr/>
        </p:nvGrpSpPr>
        <p:grpSpPr>
          <a:xfrm>
            <a:off x="879205" y="4805378"/>
            <a:ext cx="1296000" cy="756000"/>
            <a:chOff x="917671" y="5214950"/>
            <a:chExt cx="1296000" cy="756000"/>
          </a:xfrm>
        </p:grpSpPr>
        <p:sp>
          <p:nvSpPr>
            <p:cNvPr id="40" name="Rectangle 41"/>
            <p:cNvSpPr>
              <a:spLocks noChangeArrowheads="1"/>
            </p:cNvSpPr>
            <p:nvPr/>
          </p:nvSpPr>
          <p:spPr bwMode="invGray">
            <a:xfrm>
              <a:off x="917671" y="5214950"/>
              <a:ext cx="1296000" cy="756000"/>
            </a:xfrm>
            <a:prstGeom prst="rect">
              <a:avLst/>
            </a:prstGeom>
            <a:solidFill>
              <a:srgbClr val="CCFFCC"/>
            </a:solidFill>
            <a:ln w="222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square" lIns="54000" tIns="0" rIns="36000" bIns="0">
              <a:noAutofit/>
            </a:bodyPr>
            <a:lstStyle/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200" i="1" u="sng" dirty="0" smtClean="0">
                  <a:solidFill>
                    <a:srgbClr val="0000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新細明體" pitchFamily="18" charset="-120"/>
                </a:rPr>
                <a:t>NPT-1500 </a:t>
              </a:r>
              <a:endParaRPr kumimoji="1" lang="en-US" altLang="zh-TW" sz="1200" i="1" dirty="0">
                <a:solidFill>
                  <a:srgbClr val="0000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新細明體" pitchFamily="18" charset="-120"/>
              </a:endParaRP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000" b="0" dirty="0" smtClean="0">
                  <a:latin typeface="Arial Narrow" pitchFamily="34" charset="0"/>
                  <a:ea typeface="新細明體" pitchFamily="18" charset="-120"/>
                </a:rPr>
                <a:t>D525, 15”, 250nits,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000" b="0" dirty="0" smtClean="0">
                  <a:latin typeface="Arial Narrow" pitchFamily="34" charset="0"/>
                  <a:ea typeface="新細明體" pitchFamily="18" charset="-120"/>
                </a:rPr>
                <a:t>5W</a:t>
              </a:r>
              <a:r>
                <a:rPr lang="en-US" altLang="zh-TW" sz="1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      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lang="en-US" altLang="zh-TW" sz="1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ES: 3/E,’11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000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新細明體" pitchFamily="18" charset="-120"/>
                </a:rPr>
                <a:t>MP: 4/E,’11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endParaRPr kumimoji="1" lang="en-US" altLang="zh-TW" sz="1000" b="0" dirty="0">
                <a:latin typeface="Arial" pitchFamily="34" charset="0"/>
                <a:ea typeface="新細明體" pitchFamily="18" charset="-120"/>
              </a:endParaRPr>
            </a:p>
          </p:txBody>
        </p:sp>
        <p:pic>
          <p:nvPicPr>
            <p:cNvPr id="41" name="Picture 6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1538633" y="5500702"/>
              <a:ext cx="49909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2" name="群組 109"/>
          <p:cNvGrpSpPr/>
          <p:nvPr/>
        </p:nvGrpSpPr>
        <p:grpSpPr>
          <a:xfrm>
            <a:off x="2285984" y="3906502"/>
            <a:ext cx="1332000" cy="756000"/>
            <a:chOff x="2738422" y="4643446"/>
            <a:chExt cx="1443000" cy="756000"/>
          </a:xfrm>
        </p:grpSpPr>
        <p:sp>
          <p:nvSpPr>
            <p:cNvPr id="43" name="Rectangle 41"/>
            <p:cNvSpPr>
              <a:spLocks noChangeArrowheads="1"/>
            </p:cNvSpPr>
            <p:nvPr/>
          </p:nvSpPr>
          <p:spPr bwMode="invGray">
            <a:xfrm>
              <a:off x="2738422" y="4643446"/>
              <a:ext cx="1443000" cy="756000"/>
            </a:xfrm>
            <a:prstGeom prst="rect">
              <a:avLst/>
            </a:prstGeom>
            <a:solidFill>
              <a:srgbClr val="CCFFCC"/>
            </a:solidFill>
            <a:ln w="222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square" lIns="54000" tIns="0" rIns="36000" bIns="0">
              <a:noAutofit/>
            </a:bodyPr>
            <a:lstStyle/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200" i="1" u="sng" dirty="0" smtClean="0">
                  <a:solidFill>
                    <a:srgbClr val="0000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新細明體" pitchFamily="18" charset="-120"/>
                </a:rPr>
                <a:t>NPT-1551 </a:t>
              </a:r>
              <a:endParaRPr kumimoji="1" lang="en-US" altLang="zh-TW" sz="1200" i="1" dirty="0">
                <a:solidFill>
                  <a:srgbClr val="0000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新細明體" pitchFamily="18" charset="-120"/>
              </a:endParaRPr>
            </a:p>
            <a:p>
              <a:pPr marL="457200" indent="-457200" defTabSz="963613">
                <a:lnSpc>
                  <a:spcPct val="90000"/>
                </a:lnSpc>
              </a:pPr>
              <a:r>
                <a:rPr lang="en-US" altLang="zh-TW" sz="1000" b="0" dirty="0" smtClean="0">
                  <a:latin typeface="Arial Narrow" pitchFamily="34" charset="0"/>
                </a:rPr>
                <a:t>D525, </a:t>
              </a:r>
              <a:r>
                <a:rPr kumimoji="1" lang="en-US" altLang="zh-TW" sz="1000" b="0" dirty="0" smtClean="0">
                  <a:latin typeface="Arial Narrow" pitchFamily="34" charset="0"/>
                  <a:ea typeface="新細明體" pitchFamily="18" charset="-120"/>
                </a:rPr>
                <a:t>15”,250nits, 5W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000" b="1" i="1" dirty="0" smtClean="0">
                  <a:solidFill>
                    <a:srgbClr val="0000FF"/>
                  </a:solidFill>
                  <a:latin typeface="Arial Narrow" pitchFamily="34" charset="0"/>
                  <a:ea typeface="新細明體" pitchFamily="18" charset="-120"/>
                </a:rPr>
                <a:t>Zero Bezel !!</a:t>
              </a:r>
              <a:r>
                <a:rPr lang="en-US" altLang="zh-TW" sz="1000" b="1" i="1" dirty="0" smtClean="0">
                  <a:solidFill>
                    <a:srgbClr val="0000FF"/>
                  </a:solidFill>
                  <a:latin typeface="Arial Narrow" pitchFamily="34" charset="0"/>
                </a:rPr>
                <a:t>     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lang="en-US" altLang="zh-TW" sz="1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ES: 1/E,’12    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000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新細明體" pitchFamily="18" charset="-120"/>
                </a:rPr>
                <a:t>MP: 3/M,’12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endParaRPr kumimoji="1" lang="en-US" altLang="zh-TW" sz="1000" b="0" dirty="0">
                <a:latin typeface="Arial" pitchFamily="34" charset="0"/>
                <a:ea typeface="新細明體" pitchFamily="18" charset="-120"/>
              </a:endParaRPr>
            </a:p>
          </p:txBody>
        </p:sp>
        <p:pic>
          <p:nvPicPr>
            <p:cNvPr id="44" name="圖片 73" descr="NPT51-L45.jpg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3587999" y="4950000"/>
              <a:ext cx="534772" cy="432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群組 107"/>
          <p:cNvGrpSpPr/>
          <p:nvPr/>
        </p:nvGrpSpPr>
        <p:grpSpPr>
          <a:xfrm>
            <a:off x="850630" y="1303238"/>
            <a:ext cx="1332000" cy="756000"/>
            <a:chOff x="2166918" y="1785926"/>
            <a:chExt cx="1598217" cy="756000"/>
          </a:xfrm>
          <a:solidFill>
            <a:srgbClr val="CCFFCC"/>
          </a:solidFill>
        </p:grpSpPr>
        <p:sp>
          <p:nvSpPr>
            <p:cNvPr id="46" name="Rectangle 41"/>
            <p:cNvSpPr>
              <a:spLocks noChangeArrowheads="1"/>
            </p:cNvSpPr>
            <p:nvPr/>
          </p:nvSpPr>
          <p:spPr bwMode="invGray">
            <a:xfrm>
              <a:off x="2166918" y="1785926"/>
              <a:ext cx="1598217" cy="756000"/>
            </a:xfrm>
            <a:prstGeom prst="rect">
              <a:avLst/>
            </a:prstGeom>
            <a:grpFill/>
            <a:ln w="222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square" lIns="54000" tIns="0" rIns="36000" bIns="0">
              <a:noAutofit/>
            </a:bodyPr>
            <a:lstStyle/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200" i="1" u="sng" dirty="0" smtClean="0">
                  <a:solidFill>
                    <a:srgbClr val="0000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新細明體" pitchFamily="18" charset="-120"/>
                </a:rPr>
                <a:t>NPT-5850 </a:t>
              </a:r>
              <a:endParaRPr kumimoji="1" lang="en-US" altLang="zh-TW" sz="1200" i="1" dirty="0">
                <a:solidFill>
                  <a:srgbClr val="0000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新細明體" pitchFamily="18" charset="-120"/>
              </a:endParaRPr>
            </a:p>
            <a:p>
              <a:pPr marL="457200" indent="-457200" defTabSz="963613">
                <a:lnSpc>
                  <a:spcPct val="90000"/>
                </a:lnSpc>
              </a:pPr>
              <a:r>
                <a:rPr lang="en-US" altLang="zh-TW" sz="1000" b="0" dirty="0" smtClean="0">
                  <a:latin typeface="Arial Narrow" pitchFamily="34" charset="0"/>
                  <a:cs typeface="Arial" pitchFamily="34" charset="0"/>
                </a:rPr>
                <a:t>Sandy Bridge</a:t>
              </a:r>
              <a:r>
                <a:rPr kumimoji="1" lang="en-US" altLang="zh-TW" sz="1000" b="0" dirty="0" smtClean="0">
                  <a:latin typeface="Arial Narrow" pitchFamily="34" charset="0"/>
                  <a:ea typeface="新細明體" pitchFamily="18" charset="-120"/>
                </a:rPr>
                <a:t>, 15”, 250nits, </a:t>
              </a:r>
            </a:p>
            <a:p>
              <a:pPr marL="457200" indent="-457200" defTabSz="963613">
                <a:lnSpc>
                  <a:spcPct val="90000"/>
                </a:lnSpc>
              </a:pPr>
              <a:r>
                <a:rPr kumimoji="1" lang="en-US" altLang="zh-TW" sz="1000" b="0" dirty="0" smtClean="0">
                  <a:latin typeface="Arial Narrow" pitchFamily="34" charset="0"/>
                  <a:ea typeface="新細明體" pitchFamily="18" charset="-120"/>
                </a:rPr>
                <a:t>5W, </a:t>
              </a:r>
              <a:r>
                <a:rPr lang="en-US" altLang="zh-TW" sz="1000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19V 120W 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lang="en-US" altLang="zh-TW" sz="1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ES: 3/E,’12    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000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新細明體" pitchFamily="18" charset="-120"/>
                </a:rPr>
                <a:t>MP: 4/E,’12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endParaRPr kumimoji="1" lang="en-US" altLang="zh-TW" sz="1000" b="0" dirty="0">
                <a:latin typeface="Arial" pitchFamily="34" charset="0"/>
                <a:ea typeface="新細明體" pitchFamily="18" charset="-120"/>
              </a:endParaRPr>
            </a:p>
          </p:txBody>
        </p:sp>
        <p:pic>
          <p:nvPicPr>
            <p:cNvPr id="47" name="圖片 94" descr="NPT1550-R45.jpg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3167049" y="2088000"/>
              <a:ext cx="523042" cy="43200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48" name="群組 110"/>
          <p:cNvGrpSpPr/>
          <p:nvPr/>
        </p:nvGrpSpPr>
        <p:grpSpPr>
          <a:xfrm>
            <a:off x="850630" y="3977940"/>
            <a:ext cx="1332000" cy="756000"/>
            <a:chOff x="942153" y="4643446"/>
            <a:chExt cx="1443000" cy="756000"/>
          </a:xfrm>
        </p:grpSpPr>
        <p:sp>
          <p:nvSpPr>
            <p:cNvPr id="49" name="Rectangle 41"/>
            <p:cNvSpPr>
              <a:spLocks noChangeArrowheads="1"/>
            </p:cNvSpPr>
            <p:nvPr/>
          </p:nvSpPr>
          <p:spPr bwMode="invGray">
            <a:xfrm>
              <a:off x="942153" y="4643446"/>
              <a:ext cx="1443000" cy="756000"/>
            </a:xfrm>
            <a:prstGeom prst="rect">
              <a:avLst/>
            </a:prstGeom>
            <a:solidFill>
              <a:srgbClr val="CCFFCC"/>
            </a:solidFill>
            <a:ln w="222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square" lIns="54000" tIns="0" rIns="36000" bIns="0">
              <a:noAutofit/>
            </a:bodyPr>
            <a:lstStyle/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200" i="1" u="sng" dirty="0" smtClean="0">
                  <a:solidFill>
                    <a:srgbClr val="0000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新細明體" pitchFamily="18" charset="-120"/>
                </a:rPr>
                <a:t>NPT-1550 </a:t>
              </a:r>
              <a:endParaRPr kumimoji="1" lang="en-US" altLang="zh-TW" sz="1200" i="1" dirty="0">
                <a:solidFill>
                  <a:srgbClr val="0000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新細明體" pitchFamily="18" charset="-120"/>
              </a:endParaRP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000" b="0" dirty="0" smtClean="0">
                  <a:latin typeface="Arial Narrow" pitchFamily="34" charset="0"/>
                  <a:ea typeface="新細明體" pitchFamily="18" charset="-120"/>
                </a:rPr>
                <a:t>Gen 2 </a:t>
              </a:r>
              <a:r>
                <a:rPr kumimoji="1" lang="en-US" altLang="zh-TW" sz="1000" b="0" dirty="0" err="1" smtClean="0">
                  <a:latin typeface="Arial Narrow" pitchFamily="34" charset="0"/>
                  <a:ea typeface="新細明體" pitchFamily="18" charset="-120"/>
                </a:rPr>
                <a:t>NexPOS</a:t>
              </a:r>
              <a:r>
                <a:rPr kumimoji="1" lang="en-US" altLang="zh-TW" sz="1000" b="0" dirty="0" smtClean="0">
                  <a:latin typeface="Arial Narrow" pitchFamily="34" charset="0"/>
                  <a:ea typeface="新細明體" pitchFamily="18" charset="-120"/>
                </a:rPr>
                <a:t>, D525,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000" b="0" dirty="0" smtClean="0">
                  <a:latin typeface="Arial Narrow" pitchFamily="34" charset="0"/>
                  <a:ea typeface="新細明體" pitchFamily="18" charset="-120"/>
                </a:rPr>
                <a:t>15”,250nits, 5W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lang="en-US" altLang="zh-TW" sz="1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ES: 1/E,’12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000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新細明體" pitchFamily="18" charset="-120"/>
                </a:rPr>
                <a:t>MP: 3/M,’12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endParaRPr kumimoji="1" lang="en-US" altLang="zh-TW" sz="1000" b="0" dirty="0">
                <a:latin typeface="Arial" pitchFamily="34" charset="0"/>
                <a:ea typeface="新細明體" pitchFamily="18" charset="-120"/>
              </a:endParaRPr>
            </a:p>
          </p:txBody>
        </p:sp>
        <p:pic>
          <p:nvPicPr>
            <p:cNvPr id="50" name="圖片 99" descr="NPT1550-R45.jpg"/>
            <p:cNvPicPr>
              <a:picLocks noChangeAspect="1"/>
            </p:cNvPicPr>
            <p:nvPr/>
          </p:nvPicPr>
          <p:blipFill>
            <a:blip r:embed="rId10" cstate="screen"/>
            <a:stretch>
              <a:fillRect/>
            </a:stretch>
          </p:blipFill>
          <p:spPr>
            <a:xfrm>
              <a:off x="1857353" y="4939200"/>
              <a:ext cx="471178" cy="432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" name="群組 105"/>
          <p:cNvGrpSpPr/>
          <p:nvPr/>
        </p:nvGrpSpPr>
        <p:grpSpPr>
          <a:xfrm>
            <a:off x="2279390" y="1231800"/>
            <a:ext cx="1368000" cy="756000"/>
            <a:chOff x="4101695" y="1643050"/>
            <a:chExt cx="1482000" cy="756000"/>
          </a:xfrm>
        </p:grpSpPr>
        <p:sp>
          <p:nvSpPr>
            <p:cNvPr id="52" name="Rectangle 41"/>
            <p:cNvSpPr>
              <a:spLocks noChangeArrowheads="1"/>
            </p:cNvSpPr>
            <p:nvPr/>
          </p:nvSpPr>
          <p:spPr bwMode="invGray">
            <a:xfrm>
              <a:off x="4101695" y="1643050"/>
              <a:ext cx="1482000" cy="756000"/>
            </a:xfrm>
            <a:prstGeom prst="rect">
              <a:avLst/>
            </a:prstGeom>
            <a:solidFill>
              <a:srgbClr val="CCFFCC"/>
            </a:solidFill>
            <a:ln w="222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square" lIns="54000" tIns="0" rIns="36000" bIns="0">
              <a:noAutofit/>
            </a:bodyPr>
            <a:lstStyle/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200" i="1" u="sng" dirty="0" smtClean="0">
                  <a:solidFill>
                    <a:srgbClr val="0000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新細明體" pitchFamily="18" charset="-120"/>
                </a:rPr>
                <a:t>NPT-5851 </a:t>
              </a:r>
              <a:endParaRPr kumimoji="1" lang="en-US" altLang="zh-TW" sz="1200" i="1" dirty="0">
                <a:solidFill>
                  <a:srgbClr val="0000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新細明體" pitchFamily="18" charset="-120"/>
              </a:endParaRPr>
            </a:p>
            <a:p>
              <a:pPr marL="457200" indent="-457200" defTabSz="963613">
                <a:lnSpc>
                  <a:spcPct val="90000"/>
                </a:lnSpc>
              </a:pPr>
              <a:r>
                <a:rPr lang="en-US" altLang="zh-TW" sz="1000" b="0" dirty="0" smtClean="0">
                  <a:latin typeface="Arial Narrow" pitchFamily="34" charset="0"/>
                  <a:cs typeface="Arial" pitchFamily="34" charset="0"/>
                </a:rPr>
                <a:t>Sandy Bridge</a:t>
              </a:r>
              <a:r>
                <a:rPr kumimoji="1" lang="en-US" altLang="zh-TW" sz="1000" b="0" dirty="0" smtClean="0">
                  <a:latin typeface="Arial Narrow" pitchFamily="34" charset="0"/>
                  <a:ea typeface="新細明體" pitchFamily="18" charset="-120"/>
                </a:rPr>
                <a:t>, 15”,250nits, </a:t>
              </a:r>
            </a:p>
            <a:p>
              <a:pPr marL="457200" indent="-457200" defTabSz="963613">
                <a:lnSpc>
                  <a:spcPct val="90000"/>
                </a:lnSpc>
              </a:pPr>
              <a:r>
                <a:rPr kumimoji="1" lang="en-US" altLang="zh-TW" sz="1000" b="0" dirty="0" smtClean="0">
                  <a:latin typeface="Arial Narrow" pitchFamily="34" charset="0"/>
                  <a:ea typeface="新細明體" pitchFamily="18" charset="-120"/>
                </a:rPr>
                <a:t>5W </a:t>
              </a:r>
              <a:r>
                <a:rPr kumimoji="1" lang="en-US" altLang="zh-TW" sz="1000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ea typeface="新細明體" pitchFamily="18" charset="-120"/>
                </a:rPr>
                <a:t>Zero Bezel</a:t>
              </a:r>
              <a:r>
                <a:rPr lang="en-US" altLang="zh-TW" sz="1000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      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lang="en-US" altLang="zh-TW" sz="1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ES: 3/E,’12    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000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新細明體" pitchFamily="18" charset="-120"/>
                </a:rPr>
                <a:t>MP: 4/E,’12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endParaRPr kumimoji="1" lang="en-US" altLang="zh-TW" sz="1000" b="0" dirty="0">
                <a:latin typeface="Arial" pitchFamily="34" charset="0"/>
                <a:ea typeface="新細明體" pitchFamily="18" charset="-120"/>
              </a:endParaRPr>
            </a:p>
          </p:txBody>
        </p:sp>
        <p:pic>
          <p:nvPicPr>
            <p:cNvPr id="53" name="圖片 101" descr="NPT51-L45.jpg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4993827" y="1944562"/>
              <a:ext cx="534771" cy="432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" name="群組 85"/>
          <p:cNvGrpSpPr/>
          <p:nvPr/>
        </p:nvGrpSpPr>
        <p:grpSpPr>
          <a:xfrm>
            <a:off x="3739654" y="1160362"/>
            <a:ext cx="1325818" cy="756000"/>
            <a:chOff x="6030518" y="1500174"/>
            <a:chExt cx="1469704" cy="756000"/>
          </a:xfrm>
        </p:grpSpPr>
        <p:sp>
          <p:nvSpPr>
            <p:cNvPr id="55" name="Rectangle 41"/>
            <p:cNvSpPr>
              <a:spLocks noChangeArrowheads="1"/>
            </p:cNvSpPr>
            <p:nvPr/>
          </p:nvSpPr>
          <p:spPr bwMode="invGray">
            <a:xfrm>
              <a:off x="6030518" y="1500174"/>
              <a:ext cx="1469704" cy="756000"/>
            </a:xfrm>
            <a:prstGeom prst="rect">
              <a:avLst/>
            </a:prstGeom>
            <a:solidFill>
              <a:srgbClr val="CCFFCC"/>
            </a:solidFill>
            <a:ln w="222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square" lIns="54000" tIns="0" rIns="36000" bIns="0">
              <a:noAutofit/>
            </a:bodyPr>
            <a:lstStyle/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200" i="1" u="sng" dirty="0" smtClean="0">
                  <a:solidFill>
                    <a:srgbClr val="0000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新細明體" pitchFamily="18" charset="-120"/>
                </a:rPr>
                <a:t>NPT-5852 </a:t>
              </a:r>
              <a:endParaRPr kumimoji="1" lang="en-US" altLang="zh-TW" sz="1200" i="1" dirty="0">
                <a:solidFill>
                  <a:srgbClr val="0000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新細明體" pitchFamily="18" charset="-120"/>
              </a:endParaRPr>
            </a:p>
            <a:p>
              <a:pPr marL="457200" indent="-457200" defTabSz="963613">
                <a:lnSpc>
                  <a:spcPct val="90000"/>
                </a:lnSpc>
              </a:pPr>
              <a:r>
                <a:rPr lang="en-US" altLang="zh-TW" sz="1000" b="0" dirty="0" smtClean="0">
                  <a:latin typeface="Arial Narrow" pitchFamily="34" charset="0"/>
                  <a:cs typeface="Arial" pitchFamily="34" charset="0"/>
                </a:rPr>
                <a:t>Sandy Bridge</a:t>
              </a:r>
              <a:r>
                <a:rPr kumimoji="1" lang="en-US" altLang="zh-TW" sz="1000" b="0" dirty="0" smtClean="0">
                  <a:latin typeface="Arial Narrow" pitchFamily="34" charset="0"/>
                  <a:ea typeface="新細明體" pitchFamily="18" charset="-120"/>
                </a:rPr>
                <a:t>, 15”,250nits, </a:t>
              </a:r>
            </a:p>
            <a:p>
              <a:pPr marL="457200" indent="-457200" defTabSz="963613">
                <a:lnSpc>
                  <a:spcPct val="90000"/>
                </a:lnSpc>
              </a:pPr>
              <a:r>
                <a:rPr kumimoji="1" lang="en-US" altLang="zh-TW" sz="1000" b="0" dirty="0" smtClean="0">
                  <a:latin typeface="Arial Narrow" pitchFamily="34" charset="0"/>
                  <a:ea typeface="新細明體" pitchFamily="18" charset="-120"/>
                </a:rPr>
                <a:t>PCT </a:t>
              </a:r>
              <a:r>
                <a:rPr kumimoji="1" lang="en-US" altLang="zh-TW" sz="1000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ea typeface="新細明體" pitchFamily="18" charset="-120"/>
                </a:rPr>
                <a:t>Zero Bezel</a:t>
              </a:r>
              <a:r>
                <a:rPr lang="en-US" altLang="zh-TW" sz="1000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     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lang="en-US" altLang="zh-TW" sz="1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ES: 3/E,’12    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000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新細明體" pitchFamily="18" charset="-120"/>
                </a:rPr>
                <a:t>MP: 5/E,’12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endParaRPr kumimoji="1" lang="en-US" altLang="zh-TW" sz="1000" b="0" dirty="0">
                <a:latin typeface="Arial" pitchFamily="34" charset="0"/>
                <a:ea typeface="新細明體" pitchFamily="18" charset="-120"/>
              </a:endParaRPr>
            </a:p>
          </p:txBody>
        </p:sp>
        <p:pic>
          <p:nvPicPr>
            <p:cNvPr id="56" name="圖片 76" descr="NPT1552-L45-W.png"/>
            <p:cNvPicPr>
              <a:picLocks noChangeAspect="1"/>
            </p:cNvPicPr>
            <p:nvPr/>
          </p:nvPicPr>
          <p:blipFill>
            <a:blip r:embed="rId11" cstate="screen"/>
            <a:stretch>
              <a:fillRect/>
            </a:stretch>
          </p:blipFill>
          <p:spPr>
            <a:xfrm>
              <a:off x="6922495" y="1785925"/>
              <a:ext cx="546446" cy="450000"/>
            </a:xfrm>
            <a:prstGeom prst="rect">
              <a:avLst/>
            </a:prstGeom>
          </p:spPr>
        </p:pic>
      </p:grpSp>
      <p:grpSp>
        <p:nvGrpSpPr>
          <p:cNvPr id="57" name="群組 86"/>
          <p:cNvGrpSpPr/>
          <p:nvPr/>
        </p:nvGrpSpPr>
        <p:grpSpPr>
          <a:xfrm>
            <a:off x="3704628" y="3835064"/>
            <a:ext cx="1296000" cy="756000"/>
            <a:chOff x="4667248" y="4643446"/>
            <a:chExt cx="1404000" cy="756000"/>
          </a:xfrm>
          <a:solidFill>
            <a:srgbClr val="CCFFCC"/>
          </a:solidFill>
        </p:grpSpPr>
        <p:sp>
          <p:nvSpPr>
            <p:cNvPr id="58" name="Rectangle 41"/>
            <p:cNvSpPr>
              <a:spLocks noChangeArrowheads="1"/>
            </p:cNvSpPr>
            <p:nvPr/>
          </p:nvSpPr>
          <p:spPr bwMode="invGray">
            <a:xfrm>
              <a:off x="4667248" y="4643446"/>
              <a:ext cx="1404000" cy="756000"/>
            </a:xfrm>
            <a:prstGeom prst="rect">
              <a:avLst/>
            </a:prstGeom>
            <a:grpFill/>
            <a:ln w="222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square" lIns="54000" tIns="0" rIns="36000" bIns="0">
              <a:noAutofit/>
            </a:bodyPr>
            <a:lstStyle/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200" i="1" u="sng" dirty="0" smtClean="0">
                  <a:solidFill>
                    <a:srgbClr val="0000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新細明體" pitchFamily="18" charset="-120"/>
                </a:rPr>
                <a:t>NPT-1552 </a:t>
              </a:r>
              <a:endParaRPr kumimoji="1" lang="en-US" altLang="zh-TW" sz="1200" i="1" dirty="0">
                <a:solidFill>
                  <a:srgbClr val="0000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新細明體" pitchFamily="18" charset="-120"/>
              </a:endParaRPr>
            </a:p>
            <a:p>
              <a:pPr marL="457200" indent="-457200" defTabSz="963613">
                <a:lnSpc>
                  <a:spcPct val="90000"/>
                </a:lnSpc>
              </a:pPr>
              <a:r>
                <a:rPr lang="en-US" altLang="zh-TW" sz="1000" b="0" dirty="0" smtClean="0">
                  <a:latin typeface="Arial Narrow" pitchFamily="34" charset="0"/>
                </a:rPr>
                <a:t>D525, </a:t>
              </a:r>
              <a:r>
                <a:rPr kumimoji="1" lang="en-US" altLang="zh-TW" sz="1000" b="0" dirty="0" smtClean="0">
                  <a:latin typeface="Arial Narrow" pitchFamily="34" charset="0"/>
                  <a:ea typeface="新細明體" pitchFamily="18" charset="-120"/>
                </a:rPr>
                <a:t>15”,250nits, PCT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lang="en-US" altLang="zh-TW" sz="1000" b="1" i="1" dirty="0" smtClean="0">
                  <a:solidFill>
                    <a:srgbClr val="0000FF"/>
                  </a:solidFill>
                  <a:latin typeface="Arial Narrow" pitchFamily="34" charset="0"/>
                </a:rPr>
                <a:t>Zero Be</a:t>
              </a:r>
              <a:r>
                <a:rPr kumimoji="1" lang="en-US" altLang="zh-TW" sz="1000" b="1" i="1" dirty="0" smtClean="0">
                  <a:solidFill>
                    <a:srgbClr val="0000FF"/>
                  </a:solidFill>
                  <a:latin typeface="Arial Narrow" pitchFamily="34" charset="0"/>
                  <a:ea typeface="新細明體" pitchFamily="18" charset="-120"/>
                </a:rPr>
                <a:t>zel</a:t>
              </a:r>
              <a:r>
                <a:rPr lang="en-US" altLang="zh-TW" sz="1000" b="1" i="1" dirty="0" smtClean="0">
                  <a:solidFill>
                    <a:srgbClr val="0000FF"/>
                  </a:solidFill>
                  <a:latin typeface="Arial Narrow" pitchFamily="34" charset="0"/>
                </a:rPr>
                <a:t>  !!     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lang="en-US" altLang="zh-TW" sz="1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ES: 1/E,’12    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000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新細明體" pitchFamily="18" charset="-120"/>
                </a:rPr>
                <a:t>MP: 5/E,’12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endParaRPr kumimoji="1" lang="en-US" altLang="zh-TW" sz="1000" b="0" dirty="0">
                <a:latin typeface="Arial" pitchFamily="34" charset="0"/>
                <a:ea typeface="新細明體" pitchFamily="18" charset="-120"/>
              </a:endParaRPr>
            </a:p>
          </p:txBody>
        </p:sp>
        <p:pic>
          <p:nvPicPr>
            <p:cNvPr id="59" name="圖片 80" descr="NPT1552-L45-W.png"/>
            <p:cNvPicPr>
              <a:picLocks noChangeAspect="1"/>
            </p:cNvPicPr>
            <p:nvPr/>
          </p:nvPicPr>
          <p:blipFill>
            <a:blip r:embed="rId12" cstate="screen"/>
            <a:stretch>
              <a:fillRect/>
            </a:stretch>
          </p:blipFill>
          <p:spPr>
            <a:xfrm>
              <a:off x="5494738" y="4950000"/>
              <a:ext cx="524589" cy="432000"/>
            </a:xfrm>
            <a:prstGeom prst="rect">
              <a:avLst/>
            </a:prstGeom>
            <a:grpFill/>
          </p:spPr>
        </p:pic>
      </p:grpSp>
      <p:grpSp>
        <p:nvGrpSpPr>
          <p:cNvPr id="60" name="群組 85"/>
          <p:cNvGrpSpPr/>
          <p:nvPr/>
        </p:nvGrpSpPr>
        <p:grpSpPr>
          <a:xfrm>
            <a:off x="5072066" y="2805114"/>
            <a:ext cx="1462962" cy="720000"/>
            <a:chOff x="4286248" y="3643314"/>
            <a:chExt cx="1462962" cy="720000"/>
          </a:xfrm>
        </p:grpSpPr>
        <p:sp>
          <p:nvSpPr>
            <p:cNvPr id="61" name="Rectangle 41"/>
            <p:cNvSpPr>
              <a:spLocks noChangeArrowheads="1"/>
            </p:cNvSpPr>
            <p:nvPr/>
          </p:nvSpPr>
          <p:spPr bwMode="invGray">
            <a:xfrm>
              <a:off x="4286248" y="3643314"/>
              <a:ext cx="1440000" cy="720000"/>
            </a:xfrm>
            <a:prstGeom prst="rect">
              <a:avLst/>
            </a:prstGeom>
            <a:solidFill>
              <a:srgbClr val="E2E2F6"/>
            </a:solidFill>
            <a:ln w="22225">
              <a:solidFill>
                <a:srgbClr val="FF0000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square" lIns="54000" tIns="0" rIns="36000" bIns="0">
              <a:noAutofit/>
            </a:bodyPr>
            <a:lstStyle/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200" i="1" u="sng" dirty="0" smtClean="0">
                  <a:solidFill>
                    <a:srgbClr val="0000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新細明體" pitchFamily="18" charset="-120"/>
                </a:rPr>
                <a:t>NPS-1000 </a:t>
              </a:r>
              <a:r>
                <a:rPr kumimoji="1" lang="en-US" altLang="zh-TW" sz="1200" i="1" u="sng" dirty="0" smtClean="0">
                  <a:solidFill>
                    <a:srgbClr val="0000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  <a:ea typeface="新細明體" pitchFamily="18" charset="-120"/>
                </a:rPr>
                <a:t>(</a:t>
              </a:r>
              <a:r>
                <a:rPr kumimoji="1" lang="en-US" altLang="zh-TW" sz="1200" i="1" u="sng" dirty="0" err="1" smtClean="0">
                  <a:solidFill>
                    <a:srgbClr val="0000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  <a:ea typeface="新細明體" pitchFamily="18" charset="-120"/>
                </a:rPr>
                <a:t>PadPOS</a:t>
              </a:r>
              <a:r>
                <a:rPr kumimoji="1" lang="en-US" altLang="zh-TW" sz="1200" i="1" u="sng" dirty="0" smtClean="0">
                  <a:solidFill>
                    <a:srgbClr val="0000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  <a:ea typeface="新細明體" pitchFamily="18" charset="-120"/>
                </a:rPr>
                <a:t>)</a:t>
              </a:r>
              <a:endParaRPr kumimoji="1" lang="en-US" altLang="zh-TW" sz="1200" i="1" dirty="0">
                <a:solidFill>
                  <a:srgbClr val="0000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新細明體" pitchFamily="18" charset="-120"/>
              </a:endParaRP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lang="en-US" altLang="zh-TW" sz="1000" dirty="0" err="1" smtClean="0">
                  <a:latin typeface="Arial Narrow" pitchFamily="34" charset="0"/>
                  <a:ea typeface="新細明體" pitchFamily="18" charset="-120"/>
                </a:rPr>
                <a:t>i</a:t>
              </a:r>
              <a:r>
                <a:rPr kumimoji="1" lang="en-US" altLang="zh-TW" sz="1000" b="0" dirty="0" err="1" smtClean="0">
                  <a:latin typeface="Arial Narrow" pitchFamily="34" charset="0"/>
                  <a:ea typeface="新細明體" pitchFamily="18" charset="-120"/>
                </a:rPr>
                <a:t>POS</a:t>
              </a:r>
              <a:r>
                <a:rPr kumimoji="1" lang="en-US" altLang="zh-TW" sz="1000" b="0" dirty="0" smtClean="0">
                  <a:latin typeface="Arial Narrow" pitchFamily="34" charset="0"/>
                  <a:ea typeface="新細明體" pitchFamily="18" charset="-120"/>
                </a:rPr>
                <a:t> Smart Cradle, </a:t>
              </a:r>
              <a:r>
                <a:rPr lang="en-US" altLang="zh-TW" sz="1000" b="0" dirty="0" smtClean="0">
                  <a:latin typeface="Arial Narrow" pitchFamily="34" charset="0"/>
                </a:rPr>
                <a:t>MSR,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lang="en-US" altLang="zh-TW" sz="1000" b="0" dirty="0" smtClean="0">
                  <a:latin typeface="Arial Narrow" pitchFamily="34" charset="0"/>
                </a:rPr>
                <a:t>VFD, PNT, 2</a:t>
              </a:r>
              <a:r>
                <a:rPr lang="en-US" altLang="zh-TW" sz="1000" b="0" baseline="30000" dirty="0" smtClean="0">
                  <a:latin typeface="Arial Narrow" pitchFamily="34" charset="0"/>
                </a:rPr>
                <a:t>nd</a:t>
              </a:r>
              <a:r>
                <a:rPr lang="en-US" altLang="zh-TW" sz="1000" b="0" dirty="0" smtClean="0">
                  <a:latin typeface="Arial Narrow" pitchFamily="34" charset="0"/>
                </a:rPr>
                <a:t> Display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lang="en-US" altLang="zh-TW" sz="1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ES: 11/E,’12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000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新細明體" pitchFamily="18" charset="-120"/>
                </a:rPr>
                <a:t>MP: TBD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endParaRPr kumimoji="1" lang="en-US" altLang="zh-TW" sz="1000" b="0" dirty="0">
                <a:latin typeface="Arial" pitchFamily="34" charset="0"/>
                <a:ea typeface="新細明體" pitchFamily="18" charset="-120"/>
              </a:endParaRPr>
            </a:p>
          </p:txBody>
        </p:sp>
        <p:pic>
          <p:nvPicPr>
            <p:cNvPr id="62" name="Picture 2" descr="D:\Nexcom_all_111010\0_Nexcom_PJ_111010\0_NPS-1000_020612\ID\NPS-1000-1.png"/>
            <p:cNvPicPr>
              <a:picLocks noChangeAspect="1" noChangeArrowheads="1"/>
            </p:cNvPicPr>
            <p:nvPr/>
          </p:nvPicPr>
          <p:blipFill>
            <a:blip r:embed="rId13" cstate="screen"/>
            <a:srcRect/>
            <a:stretch>
              <a:fillRect/>
            </a:stretch>
          </p:blipFill>
          <p:spPr bwMode="auto">
            <a:xfrm>
              <a:off x="5353329" y="3963832"/>
              <a:ext cx="395881" cy="360000"/>
            </a:xfrm>
            <a:prstGeom prst="rect">
              <a:avLst/>
            </a:prstGeom>
            <a:noFill/>
          </p:spPr>
        </p:pic>
      </p:grpSp>
      <p:grpSp>
        <p:nvGrpSpPr>
          <p:cNvPr id="63" name="群組 91"/>
          <p:cNvGrpSpPr/>
          <p:nvPr/>
        </p:nvGrpSpPr>
        <p:grpSpPr>
          <a:xfrm>
            <a:off x="5357818" y="3763626"/>
            <a:ext cx="1584000" cy="756000"/>
            <a:chOff x="6220568" y="4500570"/>
            <a:chExt cx="1584000" cy="756000"/>
          </a:xfrm>
        </p:grpSpPr>
        <p:sp>
          <p:nvSpPr>
            <p:cNvPr id="64" name="Rectangle 41"/>
            <p:cNvSpPr>
              <a:spLocks noChangeArrowheads="1"/>
            </p:cNvSpPr>
            <p:nvPr/>
          </p:nvSpPr>
          <p:spPr bwMode="invGray">
            <a:xfrm>
              <a:off x="6220568" y="4500570"/>
              <a:ext cx="1584000" cy="756000"/>
            </a:xfrm>
            <a:prstGeom prst="rect">
              <a:avLst/>
            </a:prstGeom>
            <a:solidFill>
              <a:srgbClr val="E2E2F6"/>
            </a:solidFill>
            <a:ln w="222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square" lIns="54000" tIns="0" rIns="36000" bIns="0">
              <a:noAutofit/>
            </a:bodyPr>
            <a:lstStyle/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200" i="1" u="sng" dirty="0" smtClean="0">
                  <a:solidFill>
                    <a:srgbClr val="0000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新細明體" pitchFamily="18" charset="-120"/>
                </a:rPr>
                <a:t>NPT-2550 </a:t>
              </a:r>
              <a:r>
                <a:rPr kumimoji="1" lang="en-US" altLang="zh-TW" sz="1200" i="1" u="sng" dirty="0" smtClean="0">
                  <a:solidFill>
                    <a:srgbClr val="0000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  <a:ea typeface="新細明體" pitchFamily="18" charset="-120"/>
                </a:rPr>
                <a:t>(3G </a:t>
              </a:r>
              <a:r>
                <a:rPr kumimoji="1" lang="en-US" altLang="zh-TW" sz="1200" i="1" u="sng" dirty="0" err="1" smtClean="0">
                  <a:solidFill>
                    <a:srgbClr val="0000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  <a:ea typeface="新細明體" pitchFamily="18" charset="-120"/>
                </a:rPr>
                <a:t>NexPOS</a:t>
              </a:r>
              <a:r>
                <a:rPr kumimoji="1" lang="en-US" altLang="zh-TW" sz="1200" i="1" u="sng" dirty="0" smtClean="0">
                  <a:solidFill>
                    <a:srgbClr val="0000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  <a:ea typeface="新細明體" pitchFamily="18" charset="-120"/>
                </a:rPr>
                <a:t>)</a:t>
              </a:r>
              <a:endParaRPr kumimoji="1" lang="en-US" altLang="zh-TW" sz="1200" i="1" dirty="0">
                <a:solidFill>
                  <a:srgbClr val="0000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新細明體" pitchFamily="18" charset="-120"/>
              </a:endParaRPr>
            </a:p>
            <a:p>
              <a:pPr marL="457200" indent="-457200" defTabSz="963613">
                <a:lnSpc>
                  <a:spcPct val="90000"/>
                </a:lnSpc>
              </a:pPr>
              <a:r>
                <a:rPr lang="en-US" altLang="zh-TW" sz="1000" dirty="0" smtClean="0">
                  <a:latin typeface="Arial Narrow" pitchFamily="34" charset="0"/>
                  <a:ea typeface="新細明體" pitchFamily="18" charset="-120"/>
                </a:rPr>
                <a:t>D2550, </a:t>
              </a:r>
              <a:r>
                <a:rPr lang="en-US" altLang="zh-TW" sz="10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Fanless</a:t>
              </a:r>
              <a:r>
                <a:rPr lang="en-US" altLang="zh-TW" sz="1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 </a:t>
              </a:r>
              <a:endParaRPr kumimoji="1" lang="en-US" altLang="zh-TW" sz="1000" b="0" dirty="0" smtClean="0">
                <a:latin typeface="Arial Narrow" pitchFamily="34" charset="0"/>
                <a:ea typeface="新細明體" pitchFamily="18" charset="-120"/>
              </a:endParaRP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000" b="0" dirty="0" smtClean="0">
                  <a:latin typeface="Arial Narrow" pitchFamily="34" charset="0"/>
                  <a:ea typeface="新細明體" pitchFamily="18" charset="-120"/>
                </a:rPr>
                <a:t>250nits, 5W</a:t>
              </a:r>
              <a:r>
                <a:rPr lang="en-US" altLang="zh-TW" sz="1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, 49mm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lang="en-US" altLang="zh-TW" sz="1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ES: 11/E,’12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000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新細明體" pitchFamily="18" charset="-120"/>
                </a:rPr>
                <a:t>MP: 12/E,’12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endParaRPr kumimoji="1" lang="en-US" altLang="zh-TW" sz="1000" b="0" dirty="0">
                <a:latin typeface="Arial" pitchFamily="34" charset="0"/>
                <a:ea typeface="新細明體" pitchFamily="18" charset="-120"/>
              </a:endParaRPr>
            </a:p>
          </p:txBody>
        </p:sp>
        <p:pic>
          <p:nvPicPr>
            <p:cNvPr id="65" name="Picture 1" descr="D:\Nexcom_all_111010\0_Nexcom_PJ_111010\0_NPB-3550_112011\ID\NEXPOS_0504.jpg"/>
            <p:cNvPicPr>
              <a:picLocks noChangeAspect="1" noChangeArrowheads="1"/>
            </p:cNvPicPr>
            <p:nvPr/>
          </p:nvPicPr>
          <p:blipFill>
            <a:blip r:embed="rId14" cstate="screen"/>
            <a:srcRect/>
            <a:stretch>
              <a:fillRect/>
            </a:stretch>
          </p:blipFill>
          <p:spPr bwMode="auto">
            <a:xfrm>
              <a:off x="7200000" y="4853655"/>
              <a:ext cx="571503" cy="361295"/>
            </a:xfrm>
            <a:prstGeom prst="rect">
              <a:avLst/>
            </a:prstGeom>
            <a:noFill/>
          </p:spPr>
        </p:pic>
      </p:grpSp>
      <p:grpSp>
        <p:nvGrpSpPr>
          <p:cNvPr id="66" name="群組 92"/>
          <p:cNvGrpSpPr/>
          <p:nvPr/>
        </p:nvGrpSpPr>
        <p:grpSpPr>
          <a:xfrm>
            <a:off x="6334870" y="946048"/>
            <a:ext cx="1588122" cy="756000"/>
            <a:chOff x="7341596" y="1285860"/>
            <a:chExt cx="1588122" cy="756000"/>
          </a:xfrm>
        </p:grpSpPr>
        <p:sp>
          <p:nvSpPr>
            <p:cNvPr id="67" name="Rectangle 41"/>
            <p:cNvSpPr>
              <a:spLocks noChangeArrowheads="1"/>
            </p:cNvSpPr>
            <p:nvPr/>
          </p:nvSpPr>
          <p:spPr bwMode="invGray">
            <a:xfrm>
              <a:off x="7341596" y="1285860"/>
              <a:ext cx="1588122" cy="756000"/>
            </a:xfrm>
            <a:prstGeom prst="rect">
              <a:avLst/>
            </a:prstGeom>
            <a:solidFill>
              <a:srgbClr val="E2E2F6"/>
            </a:solidFill>
            <a:ln w="222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square" lIns="54000" tIns="0" rIns="36000" bIns="0">
              <a:noAutofit/>
            </a:bodyPr>
            <a:lstStyle/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200" i="1" u="sng" dirty="0" smtClean="0">
                  <a:solidFill>
                    <a:srgbClr val="0000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新細明體" pitchFamily="18" charset="-120"/>
                </a:rPr>
                <a:t>NPT-6850 </a:t>
              </a:r>
              <a:r>
                <a:rPr kumimoji="1" lang="en-US" altLang="zh-TW" sz="1200" i="1" u="sng" dirty="0" smtClean="0">
                  <a:solidFill>
                    <a:srgbClr val="0000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  <a:ea typeface="新細明體" pitchFamily="18" charset="-120"/>
                </a:rPr>
                <a:t>(3G </a:t>
              </a:r>
              <a:r>
                <a:rPr kumimoji="1" lang="en-US" altLang="zh-TW" sz="1200" i="1" u="sng" dirty="0" err="1" smtClean="0">
                  <a:solidFill>
                    <a:srgbClr val="0000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  <a:ea typeface="新細明體" pitchFamily="18" charset="-120"/>
                </a:rPr>
                <a:t>NexPOS</a:t>
              </a:r>
              <a:r>
                <a:rPr kumimoji="1" lang="en-US" altLang="zh-TW" sz="1200" i="1" u="sng" dirty="0" smtClean="0">
                  <a:solidFill>
                    <a:srgbClr val="0000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  <a:ea typeface="新細明體" pitchFamily="18" charset="-120"/>
                </a:rPr>
                <a:t>)</a:t>
              </a:r>
              <a:endParaRPr kumimoji="1" lang="en-US" altLang="zh-TW" sz="1200" i="1" dirty="0">
                <a:solidFill>
                  <a:srgbClr val="0000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新細明體" pitchFamily="18" charset="-120"/>
              </a:endParaRPr>
            </a:p>
            <a:p>
              <a:pPr marL="457200" indent="-457200" defTabSz="963613">
                <a:lnSpc>
                  <a:spcPct val="90000"/>
                </a:lnSpc>
              </a:pPr>
              <a:r>
                <a:rPr lang="en-US" altLang="zh-TW" sz="10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Haswell</a:t>
              </a:r>
              <a:r>
                <a:rPr lang="en-US" altLang="zh-TW" sz="1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 </a:t>
              </a:r>
              <a:r>
                <a:rPr lang="en-US" altLang="zh-TW" sz="10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DeskTop</a:t>
              </a:r>
              <a:r>
                <a:rPr lang="en-US" altLang="zh-TW" sz="1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 platform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000" b="0" dirty="0" smtClean="0">
                  <a:latin typeface="Arial Narrow" pitchFamily="34" charset="0"/>
                  <a:ea typeface="新細明體" pitchFamily="18" charset="-120"/>
                </a:rPr>
                <a:t>15”, 250nits, 5W</a:t>
              </a:r>
              <a:endParaRPr lang="en-US" altLang="zh-TW" sz="1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lang="en-US" altLang="zh-TW" sz="1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ES: 1/E,’13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000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新細明體" pitchFamily="18" charset="-120"/>
                </a:rPr>
                <a:t>MP: 2/E,’13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endParaRPr kumimoji="1" lang="en-US" altLang="zh-TW" sz="1000" b="0" dirty="0">
                <a:latin typeface="Arial" pitchFamily="34" charset="0"/>
                <a:ea typeface="新細明體" pitchFamily="18" charset="-120"/>
              </a:endParaRPr>
            </a:p>
          </p:txBody>
        </p:sp>
        <p:pic>
          <p:nvPicPr>
            <p:cNvPr id="68" name="Picture 1" descr="D:\Nexcom_all_111010\0_Nexcom_PJ_111010\0_NPB-3550_112011\ID\NEXPOS_0504.jpg"/>
            <p:cNvPicPr>
              <a:picLocks noChangeAspect="1" noChangeArrowheads="1"/>
            </p:cNvPicPr>
            <p:nvPr/>
          </p:nvPicPr>
          <p:blipFill>
            <a:blip r:embed="rId14" cstate="screen"/>
            <a:srcRect/>
            <a:stretch>
              <a:fillRect/>
            </a:stretch>
          </p:blipFill>
          <p:spPr bwMode="auto">
            <a:xfrm>
              <a:off x="8286777" y="1643050"/>
              <a:ext cx="571503" cy="361295"/>
            </a:xfrm>
            <a:prstGeom prst="rect">
              <a:avLst/>
            </a:prstGeom>
            <a:noFill/>
          </p:spPr>
        </p:pic>
      </p:grpSp>
      <p:grpSp>
        <p:nvGrpSpPr>
          <p:cNvPr id="69" name="群組 77"/>
          <p:cNvGrpSpPr/>
          <p:nvPr/>
        </p:nvGrpSpPr>
        <p:grpSpPr>
          <a:xfrm>
            <a:off x="7429520" y="4763758"/>
            <a:ext cx="1404000" cy="756000"/>
            <a:chOff x="5381628" y="5572140"/>
            <a:chExt cx="1521000" cy="756000"/>
          </a:xfrm>
        </p:grpSpPr>
        <p:sp>
          <p:nvSpPr>
            <p:cNvPr id="70" name="Rectangle 41"/>
            <p:cNvSpPr>
              <a:spLocks noChangeArrowheads="1"/>
            </p:cNvSpPr>
            <p:nvPr/>
          </p:nvSpPr>
          <p:spPr bwMode="invGray">
            <a:xfrm>
              <a:off x="5381628" y="5572140"/>
              <a:ext cx="1521000" cy="756000"/>
            </a:xfrm>
            <a:prstGeom prst="rect">
              <a:avLst/>
            </a:prstGeom>
            <a:solidFill>
              <a:srgbClr val="FFCCFF"/>
            </a:solidFill>
            <a:ln w="22225">
              <a:solidFill>
                <a:srgbClr val="FF9900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square" lIns="54000" tIns="0" rIns="36000" bIns="0">
              <a:noAutofit/>
            </a:bodyPr>
            <a:lstStyle/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200" i="1" u="sng" dirty="0" smtClean="0">
                  <a:solidFill>
                    <a:srgbClr val="0000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新細明體" pitchFamily="18" charset="-120"/>
                </a:rPr>
                <a:t>NPR-1350 </a:t>
              </a:r>
              <a:endParaRPr kumimoji="1" lang="en-US" altLang="zh-TW" sz="1200" i="1" dirty="0">
                <a:solidFill>
                  <a:srgbClr val="0000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新細明體" pitchFamily="18" charset="-120"/>
              </a:endParaRP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000" b="0" dirty="0" smtClean="0">
                  <a:latin typeface="Arial Narrow" pitchFamily="34" charset="0"/>
                  <a:ea typeface="新細明體" pitchFamily="18" charset="-120"/>
                </a:rPr>
                <a:t>8” POS Smart ECR, </a:t>
              </a:r>
              <a:r>
                <a:rPr lang="en-US" altLang="zh-TW" sz="1000" dirty="0" smtClean="0">
                  <a:latin typeface="Arial Narrow" pitchFamily="34" charset="0"/>
                  <a:ea typeface="新細明體" pitchFamily="18" charset="-120"/>
                </a:rPr>
                <a:t>ARM</a:t>
              </a:r>
              <a:r>
                <a:rPr kumimoji="1" lang="en-US" altLang="zh-TW" sz="1000" b="0" dirty="0" smtClean="0">
                  <a:latin typeface="Arial Narrow" pitchFamily="34" charset="0"/>
                  <a:ea typeface="新細明體" pitchFamily="18" charset="-120"/>
                </a:rPr>
                <a:t> 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000" b="0" dirty="0" smtClean="0">
                  <a:latin typeface="Arial Narrow" pitchFamily="34" charset="0"/>
                  <a:ea typeface="新細明體" pitchFamily="18" charset="-120"/>
                </a:rPr>
                <a:t>200nits, 4W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lang="en-US" altLang="zh-TW" sz="1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ES: 4/E,’13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000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新細明體" pitchFamily="18" charset="-120"/>
                </a:rPr>
                <a:t>MP: 5/E,’13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endParaRPr kumimoji="1" lang="en-US" altLang="zh-TW" sz="1000" b="0" dirty="0">
                <a:latin typeface="Arial" pitchFamily="34" charset="0"/>
                <a:ea typeface="新細明體" pitchFamily="18" charset="-120"/>
              </a:endParaRPr>
            </a:p>
          </p:txBody>
        </p:sp>
        <p:pic>
          <p:nvPicPr>
            <p:cNvPr id="71" name="圖片 97" descr="20115272218985098.jpg"/>
            <p:cNvPicPr>
              <a:picLocks noChangeAspect="1"/>
            </p:cNvPicPr>
            <p:nvPr/>
          </p:nvPicPr>
          <p:blipFill>
            <a:blip r:embed="rId15" cstate="screen"/>
            <a:srcRect/>
            <a:stretch>
              <a:fillRect/>
            </a:stretch>
          </p:blipFill>
          <p:spPr>
            <a:xfrm>
              <a:off x="6312060" y="5867438"/>
              <a:ext cx="540001" cy="432000"/>
            </a:xfrm>
            <a:prstGeom prst="rect">
              <a:avLst/>
            </a:prstGeom>
          </p:spPr>
        </p:pic>
      </p:grpSp>
      <p:grpSp>
        <p:nvGrpSpPr>
          <p:cNvPr id="72" name="群組 104"/>
          <p:cNvGrpSpPr/>
          <p:nvPr/>
        </p:nvGrpSpPr>
        <p:grpSpPr>
          <a:xfrm>
            <a:off x="2714612" y="2162172"/>
            <a:ext cx="1368000" cy="720000"/>
            <a:chOff x="2714612" y="3000372"/>
            <a:chExt cx="1368000" cy="720000"/>
          </a:xfrm>
        </p:grpSpPr>
        <p:sp>
          <p:nvSpPr>
            <p:cNvPr id="73" name="Rectangle 41"/>
            <p:cNvSpPr>
              <a:spLocks noChangeArrowheads="1"/>
            </p:cNvSpPr>
            <p:nvPr/>
          </p:nvSpPr>
          <p:spPr bwMode="invGray">
            <a:xfrm>
              <a:off x="2714612" y="3000372"/>
              <a:ext cx="1368000" cy="720000"/>
            </a:xfrm>
            <a:prstGeom prst="rect">
              <a:avLst/>
            </a:prstGeom>
            <a:solidFill>
              <a:srgbClr val="FFFF99"/>
            </a:solidFill>
            <a:ln w="222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square" lIns="54000" tIns="0" rIns="36000" bIns="0">
              <a:noAutofit/>
            </a:bodyPr>
            <a:lstStyle/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200" i="1" u="sng" dirty="0" smtClean="0">
                  <a:solidFill>
                    <a:srgbClr val="0000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新細明體" pitchFamily="18" charset="-120"/>
                </a:rPr>
                <a:t>NPB-3550 </a:t>
              </a:r>
              <a:endParaRPr kumimoji="1" lang="en-US" altLang="zh-TW" sz="1200" i="1" dirty="0">
                <a:solidFill>
                  <a:srgbClr val="0000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新細明體" pitchFamily="18" charset="-120"/>
              </a:endParaRP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000" b="0" dirty="0" smtClean="0">
                  <a:latin typeface="Arial Narrow" pitchFamily="34" charset="0"/>
                  <a:ea typeface="新細明體" pitchFamily="18" charset="-120"/>
                </a:rPr>
                <a:t>POS Box System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000" b="0" dirty="0" smtClean="0">
                  <a:latin typeface="Arial Narrow" pitchFamily="34" charset="0"/>
                  <a:ea typeface="新細明體" pitchFamily="18" charset="-120"/>
                </a:rPr>
                <a:t>D2550, </a:t>
              </a:r>
              <a:r>
                <a:rPr lang="en-US" altLang="zh-TW" sz="1000" b="0" dirty="0" smtClean="0">
                  <a:latin typeface="Arial Narrow" pitchFamily="34" charset="0"/>
                </a:rPr>
                <a:t>DDR3, dual Display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lang="en-US" altLang="zh-TW" sz="1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ES: 10/E,’12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000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新細明體" pitchFamily="18" charset="-120"/>
                </a:rPr>
                <a:t>MP: 11/E,’12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endParaRPr kumimoji="1" lang="en-US" altLang="zh-TW" sz="1000" b="0" dirty="0">
                <a:latin typeface="Arial" pitchFamily="34" charset="0"/>
                <a:ea typeface="新細明體" pitchFamily="18" charset="-120"/>
              </a:endParaRPr>
            </a:p>
          </p:txBody>
        </p:sp>
        <p:pic>
          <p:nvPicPr>
            <p:cNvPr id="74" name="Picture 4" descr="D:\Nexcom_all_111010\0_Nexcom_PJ_111010\0_NPB-3550_112011\ID\NPB-3550-2_080312.png"/>
            <p:cNvPicPr>
              <a:picLocks noChangeAspect="1" noChangeArrowheads="1"/>
            </p:cNvPicPr>
            <p:nvPr/>
          </p:nvPicPr>
          <p:blipFill>
            <a:blip r:embed="rId16" cstate="screen"/>
            <a:srcRect/>
            <a:stretch>
              <a:fillRect/>
            </a:stretch>
          </p:blipFill>
          <p:spPr bwMode="auto">
            <a:xfrm>
              <a:off x="3480791" y="3456000"/>
              <a:ext cx="576000" cy="208824"/>
            </a:xfrm>
            <a:prstGeom prst="rect">
              <a:avLst/>
            </a:prstGeom>
            <a:noFill/>
          </p:spPr>
        </p:pic>
      </p:grpSp>
      <p:grpSp>
        <p:nvGrpSpPr>
          <p:cNvPr id="75" name="群組 106"/>
          <p:cNvGrpSpPr/>
          <p:nvPr/>
        </p:nvGrpSpPr>
        <p:grpSpPr>
          <a:xfrm>
            <a:off x="4214810" y="2013676"/>
            <a:ext cx="1260000" cy="720000"/>
            <a:chOff x="4214810" y="2851876"/>
            <a:chExt cx="1260000" cy="720000"/>
          </a:xfrm>
        </p:grpSpPr>
        <p:sp>
          <p:nvSpPr>
            <p:cNvPr id="76" name="Rectangle 41"/>
            <p:cNvSpPr>
              <a:spLocks noChangeArrowheads="1"/>
            </p:cNvSpPr>
            <p:nvPr/>
          </p:nvSpPr>
          <p:spPr bwMode="invGray">
            <a:xfrm>
              <a:off x="4214810" y="2851876"/>
              <a:ext cx="1260000" cy="720000"/>
            </a:xfrm>
            <a:prstGeom prst="rect">
              <a:avLst/>
            </a:prstGeom>
            <a:solidFill>
              <a:srgbClr val="FFFF99"/>
            </a:solidFill>
            <a:ln w="222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square" lIns="54000" tIns="0" rIns="36000" bIns="0">
              <a:noAutofit/>
            </a:bodyPr>
            <a:lstStyle/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200" i="1" u="sng" dirty="0" smtClean="0">
                  <a:solidFill>
                    <a:srgbClr val="0000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新細明體" pitchFamily="18" charset="-120"/>
                </a:rPr>
                <a:t>NPD-1050 </a:t>
              </a:r>
              <a:endParaRPr kumimoji="1" lang="en-US" altLang="zh-TW" sz="1200" i="1" dirty="0">
                <a:solidFill>
                  <a:srgbClr val="0000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新細明體" pitchFamily="18" charset="-120"/>
              </a:endParaRP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000" b="0" dirty="0" smtClean="0">
                  <a:latin typeface="Arial Narrow" pitchFamily="34" charset="0"/>
                  <a:ea typeface="新細明體" pitchFamily="18" charset="-120"/>
                </a:rPr>
                <a:t>15”, POS Touch Display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000" b="0" dirty="0" smtClean="0">
                  <a:latin typeface="Arial Narrow" pitchFamily="34" charset="0"/>
                  <a:ea typeface="新細明體" pitchFamily="18" charset="-120"/>
                </a:rPr>
                <a:t>250nits, 5W</a:t>
              </a:r>
              <a:r>
                <a:rPr lang="en-US" altLang="zh-TW" sz="1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    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lang="en-US" altLang="zh-TW" sz="1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ES: 11/E,’12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r>
                <a:rPr kumimoji="1" lang="en-US" altLang="zh-TW" sz="1000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新細明體" pitchFamily="18" charset="-120"/>
                </a:rPr>
                <a:t>MP: 12/E,’12</a:t>
              </a:r>
            </a:p>
            <a:p>
              <a:pPr marL="457200" indent="-457200" defTabSz="963613" eaLnBrk="1" hangingPunct="1">
                <a:lnSpc>
                  <a:spcPct val="90000"/>
                </a:lnSpc>
                <a:spcBef>
                  <a:spcPct val="0"/>
                </a:spcBef>
                <a:buClrTx/>
              </a:pPr>
              <a:endParaRPr kumimoji="1" lang="en-US" altLang="zh-TW" sz="1000" b="0" dirty="0">
                <a:latin typeface="Arial" pitchFamily="34" charset="0"/>
                <a:ea typeface="新細明體" pitchFamily="18" charset="-120"/>
              </a:endParaRPr>
            </a:p>
          </p:txBody>
        </p:sp>
        <p:pic>
          <p:nvPicPr>
            <p:cNvPr id="77" name="圖片 105" descr="NPT1550-R45.jpg"/>
            <p:cNvPicPr>
              <a:picLocks noChangeAspect="1"/>
            </p:cNvPicPr>
            <p:nvPr/>
          </p:nvPicPr>
          <p:blipFill>
            <a:blip r:embed="rId17" cstate="screen"/>
            <a:stretch>
              <a:fillRect/>
            </a:stretch>
          </p:blipFill>
          <p:spPr>
            <a:xfrm>
              <a:off x="5022000" y="3139876"/>
              <a:ext cx="398689" cy="396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8" name="Picture 2" descr="C:\Users\User\Desktop\10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61252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2" descr="C:\Users\User\Desktop\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38241" y="576060"/>
            <a:ext cx="8713440" cy="2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Серия </a:t>
            </a:r>
            <a:r>
              <a:rPr lang="en-US" sz="2000" b="1" dirty="0" smtClean="0">
                <a:solidFill>
                  <a:srgbClr val="FF420E"/>
                </a:solidFill>
                <a:cs typeface="Arial" charset="0"/>
              </a:rPr>
              <a:t>NP –</a:t>
            </a: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srgbClr val="FF420E"/>
                </a:solidFill>
                <a:cs typeface="Arial" charset="0"/>
              </a:rPr>
              <a:t>POS</a:t>
            </a:r>
            <a:r>
              <a:rPr lang="ru-RU" sz="2000" b="1" dirty="0" smtClean="0">
                <a:solidFill>
                  <a:srgbClr val="FF420E"/>
                </a:solidFill>
                <a:cs typeface="Arial" charset="0"/>
              </a:rPr>
              <a:t>-системы</a:t>
            </a:r>
            <a:endParaRPr lang="ru-RU" sz="2000" b="1" dirty="0">
              <a:solidFill>
                <a:srgbClr val="FF420E"/>
              </a:solidFill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7147" y="4589157"/>
            <a:ext cx="676800" cy="67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grpSp>
        <p:nvGrpSpPr>
          <p:cNvPr id="63" name="群組 96"/>
          <p:cNvGrpSpPr/>
          <p:nvPr/>
        </p:nvGrpSpPr>
        <p:grpSpPr>
          <a:xfrm>
            <a:off x="615434" y="3702469"/>
            <a:ext cx="1456242" cy="2322416"/>
            <a:chOff x="666720" y="4073944"/>
            <a:chExt cx="1577595" cy="2322416"/>
          </a:xfrm>
        </p:grpSpPr>
        <p:pic>
          <p:nvPicPr>
            <p:cNvPr id="66" name="Picture 58" descr="04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780772" y="4104355"/>
              <a:ext cx="1463543" cy="1204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" name="文字方塊 76"/>
            <p:cNvSpPr txBox="1">
              <a:spLocks noChangeArrowheads="1"/>
            </p:cNvSpPr>
            <p:nvPr/>
          </p:nvSpPr>
          <p:spPr bwMode="auto">
            <a:xfrm>
              <a:off x="666720" y="5380707"/>
              <a:ext cx="1571636" cy="1015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0" tIns="45715" rIns="91430" bIns="45715">
              <a:spAutoFit/>
            </a:bodyPr>
            <a:lstStyle/>
            <a:p>
              <a:pPr>
                <a:buClr>
                  <a:srgbClr val="FF0000"/>
                </a:buClr>
                <a:buFont typeface="Wingdings" pitchFamily="2" charset="2"/>
                <a:buChar char="l"/>
              </a:pPr>
              <a:r>
                <a:rPr lang="en-US" altLang="zh-TW" sz="1000" dirty="0">
                  <a:solidFill>
                    <a:srgbClr val="FF0000"/>
                  </a:solidFill>
                  <a:latin typeface="Trebuchet MS" pitchFamily="34" charset="0"/>
                </a:rPr>
                <a:t> </a:t>
              </a:r>
              <a:r>
                <a:rPr lang="en-US" altLang="zh-TW" sz="1000" dirty="0" smtClean="0">
                  <a:solidFill>
                    <a:srgbClr val="FF0000"/>
                  </a:solidFill>
                  <a:latin typeface="Trebuchet MS" pitchFamily="34" charset="0"/>
                </a:rPr>
                <a:t>Pine-View D525</a:t>
              </a:r>
              <a:endParaRPr lang="en-US" altLang="zh-TW" sz="1000" dirty="0">
                <a:solidFill>
                  <a:srgbClr val="FF0000"/>
                </a:solidFill>
                <a:latin typeface="Trebuchet MS" pitchFamily="34" charset="0"/>
              </a:endParaRPr>
            </a:p>
            <a:p>
              <a:pPr>
                <a:buClr>
                  <a:srgbClr val="FF0000"/>
                </a:buClr>
                <a:buFont typeface="Wingdings" pitchFamily="2" charset="2"/>
                <a:buChar char="l"/>
              </a:pPr>
              <a:r>
                <a:rPr lang="en-US" altLang="zh-TW" sz="1000" dirty="0">
                  <a:solidFill>
                    <a:srgbClr val="FF0000"/>
                  </a:solidFill>
                  <a:latin typeface="Trebuchet MS" pitchFamily="34" charset="0"/>
                </a:rPr>
                <a:t> </a:t>
              </a:r>
              <a:r>
                <a:rPr lang="en-US" altLang="zh-TW" sz="1000" dirty="0">
                  <a:latin typeface="Trebuchet MS" pitchFamily="34" charset="0"/>
                  <a:cs typeface="Calibri" pitchFamily="34" charset="0"/>
                </a:rPr>
                <a:t>Fan-less</a:t>
              </a:r>
            </a:p>
            <a:p>
              <a:pPr>
                <a:buClr>
                  <a:srgbClr val="FF0000"/>
                </a:buClr>
                <a:buFont typeface="Wingdings" pitchFamily="2" charset="2"/>
                <a:buChar char="l"/>
              </a:pPr>
              <a:r>
                <a:rPr lang="en-US" altLang="zh-TW" sz="1000" dirty="0">
                  <a:latin typeface="Trebuchet MS" pitchFamily="34" charset="0"/>
                  <a:cs typeface="Calibri" pitchFamily="34" charset="0"/>
                </a:rPr>
                <a:t> </a:t>
              </a:r>
              <a:r>
                <a:rPr lang="en-US" altLang="zh-TW" sz="1000" dirty="0" smtClean="0">
                  <a:latin typeface="Trebuchet MS" pitchFamily="34" charset="0"/>
                  <a:cs typeface="Calibri" pitchFamily="34" charset="0"/>
                </a:rPr>
                <a:t>15” 250nits, XGA</a:t>
              </a:r>
            </a:p>
            <a:p>
              <a:pPr>
                <a:buClr>
                  <a:srgbClr val="FF0000"/>
                </a:buClr>
                <a:buFont typeface="Wingdings" pitchFamily="2" charset="2"/>
                <a:buChar char="l"/>
              </a:pPr>
              <a:r>
                <a:rPr lang="en-US" altLang="zh-TW" sz="1000" dirty="0" smtClean="0">
                  <a:solidFill>
                    <a:srgbClr val="00B050"/>
                  </a:solidFill>
                  <a:latin typeface="Trebuchet MS" pitchFamily="34" charset="0"/>
                  <a:cs typeface="Calibri" pitchFamily="34" charset="0"/>
                </a:rPr>
                <a:t> </a:t>
              </a:r>
              <a:r>
                <a:rPr lang="en-US" altLang="zh-TW" sz="1000" dirty="0" smtClean="0">
                  <a:latin typeface="Trebuchet MS" pitchFamily="34" charset="0"/>
                  <a:cs typeface="Calibri" pitchFamily="34" charset="0"/>
                </a:rPr>
                <a:t>5W Resistive Touch</a:t>
              </a:r>
              <a:endParaRPr lang="en-US" altLang="zh-TW" sz="1000" dirty="0">
                <a:latin typeface="Trebuchet MS" pitchFamily="34" charset="0"/>
                <a:cs typeface="Calibri" pitchFamily="34" charset="0"/>
              </a:endParaRPr>
            </a:p>
            <a:p>
              <a:pPr>
                <a:buClr>
                  <a:srgbClr val="FF0000"/>
                </a:buClr>
                <a:buFont typeface="Wingdings" pitchFamily="2" charset="2"/>
                <a:buChar char="l"/>
              </a:pPr>
              <a:r>
                <a:rPr lang="en-US" altLang="zh-TW" sz="1000" dirty="0">
                  <a:latin typeface="Trebuchet MS" pitchFamily="34" charset="0"/>
                  <a:cs typeface="Calibri" pitchFamily="34" charset="0"/>
                </a:rPr>
                <a:t> </a:t>
              </a:r>
              <a:r>
                <a:rPr lang="en-US" altLang="zh-TW" sz="1000" dirty="0" smtClean="0">
                  <a:latin typeface="Trebuchet MS" pitchFamily="34" charset="0"/>
                  <a:cs typeface="Calibri" pitchFamily="34" charset="0"/>
                </a:rPr>
                <a:t>COM1~4 (5V/12V) </a:t>
              </a:r>
              <a:endParaRPr lang="en-US" altLang="zh-TW" sz="1000" dirty="0">
                <a:latin typeface="Trebuchet MS" pitchFamily="34" charset="0"/>
                <a:cs typeface="Calibri" pitchFamily="34" charset="0"/>
              </a:endParaRPr>
            </a:p>
            <a:p>
              <a:pPr>
                <a:buClr>
                  <a:srgbClr val="FF0000"/>
                </a:buClr>
                <a:buFont typeface="Wingdings" pitchFamily="2" charset="2"/>
                <a:buChar char="l"/>
              </a:pPr>
              <a:r>
                <a:rPr lang="en-US" altLang="zh-TW" sz="1000" dirty="0" smtClean="0">
                  <a:solidFill>
                    <a:srgbClr val="00B050"/>
                  </a:solidFill>
                  <a:latin typeface="Trebuchet MS" pitchFamily="34" charset="0"/>
                  <a:cs typeface="Calibri" pitchFamily="34" charset="0"/>
                </a:rPr>
                <a:t> </a:t>
              </a:r>
              <a:r>
                <a:rPr lang="en-US" altLang="zh-TW" sz="1000" dirty="0" smtClean="0">
                  <a:latin typeface="Trebuchet MS" pitchFamily="34" charset="0"/>
                  <a:cs typeface="Calibri" pitchFamily="34" charset="0"/>
                </a:rPr>
                <a:t>Line-out</a:t>
              </a:r>
              <a:endParaRPr lang="zh-TW" altLang="en-US" sz="1000" dirty="0">
                <a:latin typeface="Trebuchet MS" pitchFamily="34" charset="0"/>
                <a:cs typeface="Calibri" pitchFamily="34" charset="0"/>
              </a:endParaRPr>
            </a:p>
          </p:txBody>
        </p:sp>
        <p:sp>
          <p:nvSpPr>
            <p:cNvPr id="72" name="文字方塊 34"/>
            <p:cNvSpPr txBox="1">
              <a:spLocks noChangeArrowheads="1"/>
            </p:cNvSpPr>
            <p:nvPr/>
          </p:nvSpPr>
          <p:spPr bwMode="auto">
            <a:xfrm>
              <a:off x="1023909" y="4073944"/>
              <a:ext cx="1070799" cy="306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r>
                <a:rPr lang="en-US" altLang="zh-TW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NPT-1500</a:t>
              </a:r>
              <a:endParaRPr lang="zh-TW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" name="文字方塊 57"/>
            <p:cNvSpPr txBox="1">
              <a:spLocks noChangeArrowheads="1"/>
            </p:cNvSpPr>
            <p:nvPr/>
          </p:nvSpPr>
          <p:spPr bwMode="auto">
            <a:xfrm>
              <a:off x="864875" y="5040000"/>
              <a:ext cx="1302043" cy="275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50800" dir="5400000" algn="ctr" rotWithShape="0">
                <a:srgbClr val="FFCCFF"/>
              </a:outerShdw>
            </a:effectLst>
          </p:spPr>
          <p:txBody>
            <a:bodyPr wrap="none" lIns="90306" tIns="45153" rIns="90306" bIns="45153">
              <a:spAutoFit/>
            </a:bodyPr>
            <a:lstStyle/>
            <a:p>
              <a:r>
                <a:rPr lang="en-US" altLang="zh-TW" sz="1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Mass Production</a:t>
              </a:r>
              <a:endParaRPr lang="zh-TW" alt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  <p:pic>
          <p:nvPicPr>
            <p:cNvPr id="78" name="Picture 6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1170000" y="4392000"/>
              <a:ext cx="765965" cy="6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aphicFrame>
        <p:nvGraphicFramePr>
          <p:cNvPr id="79" name="Group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54873023"/>
              </p:ext>
            </p:extLst>
          </p:nvPr>
        </p:nvGraphicFramePr>
        <p:xfrm>
          <a:off x="180243" y="842947"/>
          <a:ext cx="433754" cy="553782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433754"/>
              </a:tblGrid>
              <a:tr h="278608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新細明體" pitchFamily="18" charset="-120"/>
                        </a:rPr>
                        <a:t>Высокая производительность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marL="83077" marR="83077" marT="46800" marB="46800" vert="eaVert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</a:tr>
              <a:tr h="27517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TW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新細明體" pitchFamily="18" charset="-120"/>
                        </a:rPr>
                        <a:t>Низкое энергопотребление</a:t>
                      </a:r>
                      <a:endParaRPr kumimoji="0" lang="en-US" altLang="zh-TW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marL="83077" marR="83077" marT="46800" marB="46800" vert="eaVert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FF0000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cxnSp>
        <p:nvCxnSpPr>
          <p:cNvPr id="80" name="直線接點 133"/>
          <p:cNvCxnSpPr/>
          <p:nvPr/>
        </p:nvCxnSpPr>
        <p:spPr>
          <a:xfrm>
            <a:off x="615434" y="3627441"/>
            <a:ext cx="8242846" cy="1588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群組 46"/>
          <p:cNvGrpSpPr/>
          <p:nvPr/>
        </p:nvGrpSpPr>
        <p:grpSpPr>
          <a:xfrm>
            <a:off x="6550284" y="3700468"/>
            <a:ext cx="1450739" cy="2544217"/>
            <a:chOff x="7804584" y="2562270"/>
            <a:chExt cx="1571635" cy="2544217"/>
          </a:xfrm>
        </p:grpSpPr>
        <p:grpSp>
          <p:nvGrpSpPr>
            <p:cNvPr id="82" name="群組 102"/>
            <p:cNvGrpSpPr/>
            <p:nvPr/>
          </p:nvGrpSpPr>
          <p:grpSpPr>
            <a:xfrm>
              <a:off x="7804584" y="2562270"/>
              <a:ext cx="1571635" cy="2544217"/>
              <a:chOff x="7804584" y="2562270"/>
              <a:chExt cx="1571635" cy="2544217"/>
            </a:xfrm>
          </p:grpSpPr>
          <p:pic>
            <p:nvPicPr>
              <p:cNvPr id="84" name="Picture 58" descr="04"/>
              <p:cNvPicPr>
                <a:picLocks noChangeAspect="1" noChangeArrowheads="1"/>
              </p:cNvPicPr>
              <p:nvPr/>
            </p:nvPicPr>
            <p:blipFill>
              <a:blip r:embed="rId8" cstate="screen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7881958" y="2571744"/>
                <a:ext cx="1463776" cy="12049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5" name="文字方塊 34"/>
              <p:cNvSpPr txBox="1">
                <a:spLocks noChangeArrowheads="1"/>
              </p:cNvSpPr>
              <p:nvPr/>
            </p:nvSpPr>
            <p:spPr bwMode="auto">
              <a:xfrm>
                <a:off x="8096272" y="2562270"/>
                <a:ext cx="1070799" cy="3066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306" tIns="45153" rIns="90306" bIns="45153">
                <a:spAutoFit/>
              </a:bodyPr>
              <a:lstStyle/>
              <a:p>
                <a:r>
                  <a:rPr lang="en-US" altLang="zh-TW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NPT-2550</a:t>
                </a:r>
                <a:endParaRPr lang="zh-TW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6" name="文字方塊 76"/>
              <p:cNvSpPr txBox="1">
                <a:spLocks noChangeArrowheads="1"/>
              </p:cNvSpPr>
              <p:nvPr/>
            </p:nvSpPr>
            <p:spPr bwMode="auto">
              <a:xfrm>
                <a:off x="7804584" y="3783058"/>
                <a:ext cx="1571635" cy="13234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1430" tIns="45715" rIns="91430" bIns="45715">
                <a:spAutoFit/>
              </a:bodyPr>
              <a:lstStyle/>
              <a:p>
                <a:pPr>
                  <a:buClr>
                    <a:srgbClr val="FF0000"/>
                  </a:buClr>
                  <a:buFont typeface="Wingdings" pitchFamily="2" charset="2"/>
                  <a:buChar char="l"/>
                  <a:defRPr/>
                </a:pPr>
                <a:r>
                  <a:rPr lang="en-US" altLang="zh-TW" sz="1000" dirty="0">
                    <a:solidFill>
                      <a:srgbClr val="FF0000"/>
                    </a:solidFill>
                    <a:latin typeface="Trebuchet MS" pitchFamily="34" charset="0"/>
                  </a:rPr>
                  <a:t> </a:t>
                </a:r>
                <a:r>
                  <a:rPr lang="en-US" altLang="zh-TW" sz="1000" dirty="0" smtClean="0">
                    <a:solidFill>
                      <a:srgbClr val="FF0000"/>
                    </a:solidFill>
                    <a:latin typeface="Trebuchet MS" pitchFamily="34" charset="0"/>
                  </a:rPr>
                  <a:t>Cedar-View D2550</a:t>
                </a:r>
              </a:p>
              <a:p>
                <a:pPr>
                  <a:buClr>
                    <a:srgbClr val="FF0000"/>
                  </a:buClr>
                  <a:buFont typeface="Wingdings" pitchFamily="2" charset="2"/>
                  <a:buChar char="l"/>
                  <a:defRPr/>
                </a:pPr>
                <a:r>
                  <a:rPr lang="en-US" altLang="zh-TW" sz="1000" dirty="0" smtClean="0">
                    <a:solidFill>
                      <a:srgbClr val="FF0000"/>
                    </a:solidFill>
                    <a:latin typeface="Trebuchet MS" pitchFamily="34" charset="0"/>
                  </a:rPr>
                  <a:t> </a:t>
                </a:r>
                <a:r>
                  <a:rPr lang="en-US" altLang="zh-TW" sz="1000" dirty="0" smtClean="0">
                    <a:cs typeface="Calibri" pitchFamily="34" charset="0"/>
                  </a:rPr>
                  <a:t>Fan-less / IP-65</a:t>
                </a:r>
                <a:endParaRPr lang="en-US" altLang="zh-TW" sz="1000" dirty="0" smtClean="0">
                  <a:latin typeface="Trebuchet MS" pitchFamily="34" charset="0"/>
                </a:endParaRPr>
              </a:p>
              <a:p>
                <a:pPr>
                  <a:buClr>
                    <a:srgbClr val="FF0000"/>
                  </a:buClr>
                  <a:buFont typeface="Wingdings" pitchFamily="2" charset="2"/>
                  <a:buChar char="l"/>
                  <a:defRPr/>
                </a:pPr>
                <a:r>
                  <a:rPr lang="en-US" altLang="zh-TW" sz="1000" dirty="0" smtClean="0">
                    <a:latin typeface="Trebuchet MS" pitchFamily="34" charset="0"/>
                  </a:rPr>
                  <a:t> 5W Resistive Touch</a:t>
                </a:r>
              </a:p>
              <a:p>
                <a:pPr>
                  <a:buClr>
                    <a:srgbClr val="FF0000"/>
                  </a:buClr>
                  <a:buFont typeface="Wingdings" pitchFamily="2" charset="2"/>
                  <a:buChar char="l"/>
                  <a:defRPr/>
                </a:pPr>
                <a:r>
                  <a:rPr lang="en-US" altLang="zh-TW" sz="1000" dirty="0" smtClean="0">
                    <a:latin typeface="Trebuchet MS" pitchFamily="34" charset="0"/>
                    <a:cs typeface="Calibri" pitchFamily="34" charset="0"/>
                  </a:rPr>
                  <a:t> 15” XGA, 250 nits</a:t>
                </a:r>
              </a:p>
              <a:p>
                <a:pPr>
                  <a:buClr>
                    <a:srgbClr val="FF0000"/>
                  </a:buClr>
                  <a:buFont typeface="Wingdings" pitchFamily="2" charset="2"/>
                  <a:buChar char="l"/>
                  <a:defRPr/>
                </a:pPr>
                <a:r>
                  <a:rPr lang="en-US" altLang="zh-TW" sz="1000" dirty="0" smtClean="0">
                    <a:latin typeface="Trebuchet MS" pitchFamily="34" charset="0"/>
                    <a:cs typeface="Calibri" pitchFamily="34" charset="0"/>
                  </a:rPr>
                  <a:t> VGA/ COM/ USB</a:t>
                </a:r>
              </a:p>
              <a:p>
                <a:pPr>
                  <a:buClr>
                    <a:srgbClr val="FF0000"/>
                  </a:buClr>
                  <a:buFont typeface="Wingdings" pitchFamily="2" charset="2"/>
                  <a:buChar char="l"/>
                  <a:defRPr/>
                </a:pPr>
                <a:r>
                  <a:rPr lang="en-US" altLang="zh-TW" sz="1000" dirty="0" smtClean="0">
                    <a:latin typeface="Trebuchet MS" pitchFamily="34" charset="0"/>
                    <a:cs typeface="Calibri" pitchFamily="34" charset="0"/>
                  </a:rPr>
                  <a:t> </a:t>
                </a:r>
                <a:r>
                  <a:rPr lang="en-US" altLang="zh-TW" sz="1000" dirty="0" smtClean="0">
                    <a:solidFill>
                      <a:srgbClr val="0000CC"/>
                    </a:solidFill>
                    <a:latin typeface="Trebuchet MS" pitchFamily="34" charset="0"/>
                    <a:cs typeface="Calibri" pitchFamily="34" charset="0"/>
                  </a:rPr>
                  <a:t>DC-19V 120W</a:t>
                </a:r>
              </a:p>
              <a:p>
                <a:pPr>
                  <a:buClr>
                    <a:srgbClr val="FF0000"/>
                  </a:buClr>
                  <a:defRPr/>
                </a:pPr>
                <a:endParaRPr lang="en-US" altLang="zh-TW" sz="1000" dirty="0">
                  <a:solidFill>
                    <a:srgbClr val="0000CC"/>
                  </a:solidFill>
                  <a:latin typeface="Trebuchet MS" pitchFamily="34" charset="0"/>
                  <a:cs typeface="Calibri" pitchFamily="34" charset="0"/>
                </a:endParaRPr>
              </a:p>
              <a:p>
                <a:pPr>
                  <a:buClr>
                    <a:srgbClr val="FF0000"/>
                  </a:buClr>
                  <a:defRPr/>
                </a:pPr>
                <a:endParaRPr lang="en-US" altLang="zh-TW" sz="1000" dirty="0">
                  <a:solidFill>
                    <a:srgbClr val="00B050"/>
                  </a:solidFill>
                  <a:latin typeface="Trebuchet MS" pitchFamily="34" charset="0"/>
                  <a:cs typeface="Calibri" pitchFamily="34" charset="0"/>
                </a:endParaRPr>
              </a:p>
            </p:txBody>
          </p:sp>
          <p:sp>
            <p:nvSpPr>
              <p:cNvPr id="87" name="文字方塊 57"/>
              <p:cNvSpPr txBox="1">
                <a:spLocks noChangeArrowheads="1"/>
              </p:cNvSpPr>
              <p:nvPr/>
            </p:nvSpPr>
            <p:spPr bwMode="auto">
              <a:xfrm>
                <a:off x="8035225" y="3276650"/>
                <a:ext cx="1156170" cy="2450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306" tIns="45153" rIns="90306" bIns="45153">
                <a:spAutoFit/>
              </a:bodyPr>
              <a:lstStyle/>
              <a:p>
                <a:r>
                  <a:rPr lang="en-US" altLang="zh-TW" sz="1000" b="1" dirty="0">
                    <a:solidFill>
                      <a:srgbClr val="FF0000"/>
                    </a:solidFill>
                  </a:rPr>
                  <a:t>NPP: </a:t>
                </a:r>
                <a:r>
                  <a:rPr lang="en-US" altLang="zh-TW" sz="1000" b="1" dirty="0" smtClean="0">
                    <a:solidFill>
                      <a:srgbClr val="FF0000"/>
                    </a:solidFill>
                  </a:rPr>
                  <a:t>8/E, 2012</a:t>
                </a:r>
                <a:endParaRPr lang="zh-TW" altLang="en-US" sz="10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3" name="文字方塊 57"/>
            <p:cNvSpPr txBox="1">
              <a:spLocks noChangeArrowheads="1"/>
            </p:cNvSpPr>
            <p:nvPr/>
          </p:nvSpPr>
          <p:spPr bwMode="auto">
            <a:xfrm>
              <a:off x="7828394" y="3571876"/>
              <a:ext cx="1547823" cy="229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306" tIns="45153" rIns="90306" bIns="45153">
              <a:spAutoFit/>
            </a:bodyPr>
            <a:lstStyle/>
            <a:p>
              <a:pPr marL="457200" indent="-457200" defTabSz="963613">
                <a:lnSpc>
                  <a:spcPct val="90000"/>
                </a:lnSpc>
              </a:pPr>
              <a:r>
                <a:rPr lang="en-US" altLang="zh-TW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pitchFamily="34" charset="0"/>
                </a:rPr>
                <a:t>ES:11/E,’12   MP:12/E,’12</a:t>
              </a:r>
            </a:p>
          </p:txBody>
        </p:sp>
      </p:grpSp>
      <p:grpSp>
        <p:nvGrpSpPr>
          <p:cNvPr id="88" name="群組 46"/>
          <p:cNvGrpSpPr/>
          <p:nvPr/>
        </p:nvGrpSpPr>
        <p:grpSpPr>
          <a:xfrm>
            <a:off x="6550284" y="842948"/>
            <a:ext cx="1522178" cy="2236441"/>
            <a:chOff x="7804581" y="2562270"/>
            <a:chExt cx="1649026" cy="2236441"/>
          </a:xfrm>
        </p:grpSpPr>
        <p:grpSp>
          <p:nvGrpSpPr>
            <p:cNvPr id="89" name="群組 102"/>
            <p:cNvGrpSpPr/>
            <p:nvPr/>
          </p:nvGrpSpPr>
          <p:grpSpPr>
            <a:xfrm>
              <a:off x="7804581" y="2562270"/>
              <a:ext cx="1649026" cy="2236441"/>
              <a:chOff x="7804581" y="2562270"/>
              <a:chExt cx="1649026" cy="2236441"/>
            </a:xfrm>
          </p:grpSpPr>
          <p:pic>
            <p:nvPicPr>
              <p:cNvPr id="91" name="Picture 58" descr="04"/>
              <p:cNvPicPr>
                <a:picLocks noChangeAspect="1" noChangeArrowheads="1"/>
              </p:cNvPicPr>
              <p:nvPr/>
            </p:nvPicPr>
            <p:blipFill>
              <a:blip r:embed="rId8" cstate="screen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7881958" y="2571744"/>
                <a:ext cx="1463776" cy="12049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" name="文字方塊 34"/>
              <p:cNvSpPr txBox="1">
                <a:spLocks noChangeArrowheads="1"/>
              </p:cNvSpPr>
              <p:nvPr/>
            </p:nvSpPr>
            <p:spPr bwMode="auto">
              <a:xfrm>
                <a:off x="8096272" y="2562270"/>
                <a:ext cx="1070799" cy="3066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306" tIns="45153" rIns="90306" bIns="45153">
                <a:spAutoFit/>
              </a:bodyPr>
              <a:lstStyle/>
              <a:p>
                <a:r>
                  <a:rPr lang="en-US" altLang="zh-TW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NPT-6850</a:t>
                </a:r>
                <a:endParaRPr lang="zh-TW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3" name="文字方塊 76"/>
              <p:cNvSpPr txBox="1">
                <a:spLocks noChangeArrowheads="1"/>
              </p:cNvSpPr>
              <p:nvPr/>
            </p:nvSpPr>
            <p:spPr bwMode="auto">
              <a:xfrm>
                <a:off x="7804581" y="3783058"/>
                <a:ext cx="1649026" cy="10156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1430" tIns="45715" rIns="91430" bIns="45715">
                <a:spAutoFit/>
              </a:bodyPr>
              <a:lstStyle/>
              <a:p>
                <a:pPr>
                  <a:buClr>
                    <a:srgbClr val="FF0000"/>
                  </a:buClr>
                  <a:buFont typeface="Wingdings" pitchFamily="2" charset="2"/>
                  <a:buChar char="l"/>
                  <a:defRPr/>
                </a:pPr>
                <a:r>
                  <a:rPr lang="en-US" altLang="zh-TW" sz="1000" dirty="0">
                    <a:solidFill>
                      <a:srgbClr val="FF0000"/>
                    </a:solidFill>
                    <a:latin typeface="Trebuchet MS" pitchFamily="34" charset="0"/>
                  </a:rPr>
                  <a:t> </a:t>
                </a:r>
                <a:r>
                  <a:rPr lang="en-US" altLang="zh-TW" sz="1000" dirty="0" err="1" smtClean="0">
                    <a:solidFill>
                      <a:srgbClr val="FF0000"/>
                    </a:solidFill>
                    <a:latin typeface="Trebuchet MS" pitchFamily="34" charset="0"/>
                  </a:rPr>
                  <a:t>Haswell</a:t>
                </a:r>
                <a:r>
                  <a:rPr lang="en-US" altLang="zh-TW" sz="1000" dirty="0" smtClean="0">
                    <a:solidFill>
                      <a:srgbClr val="FF0000"/>
                    </a:solidFill>
                    <a:latin typeface="Trebuchet MS" pitchFamily="34" charset="0"/>
                  </a:rPr>
                  <a:t> DT platform</a:t>
                </a:r>
                <a:endParaRPr lang="en-US" altLang="zh-TW" sz="1000" dirty="0" smtClean="0">
                  <a:latin typeface="Trebuchet MS" pitchFamily="34" charset="0"/>
                </a:endParaRPr>
              </a:p>
              <a:p>
                <a:pPr>
                  <a:buClr>
                    <a:srgbClr val="FF0000"/>
                  </a:buClr>
                  <a:buFont typeface="Wingdings" pitchFamily="2" charset="2"/>
                  <a:buChar char="l"/>
                  <a:defRPr/>
                </a:pPr>
                <a:r>
                  <a:rPr lang="en-US" altLang="zh-TW" sz="1000" dirty="0" smtClean="0">
                    <a:latin typeface="Trebuchet MS" pitchFamily="34" charset="0"/>
                  </a:rPr>
                  <a:t> 5W Resistive Touch</a:t>
                </a:r>
                <a:endParaRPr lang="en-US" altLang="zh-TW" sz="1000" dirty="0">
                  <a:latin typeface="Trebuchet MS" pitchFamily="34" charset="0"/>
                </a:endParaRPr>
              </a:p>
              <a:p>
                <a:pPr>
                  <a:buClr>
                    <a:srgbClr val="FF0000"/>
                  </a:buClr>
                  <a:buFont typeface="Wingdings" pitchFamily="2" charset="2"/>
                  <a:buChar char="l"/>
                  <a:defRPr/>
                </a:pPr>
                <a:r>
                  <a:rPr lang="en-US" altLang="zh-TW" sz="1000" dirty="0">
                    <a:latin typeface="Trebuchet MS" pitchFamily="34" charset="0"/>
                    <a:cs typeface="Calibri" pitchFamily="34" charset="0"/>
                  </a:rPr>
                  <a:t> </a:t>
                </a:r>
                <a:r>
                  <a:rPr lang="en-US" altLang="zh-TW" sz="1000" dirty="0" smtClean="0">
                    <a:latin typeface="Trebuchet MS" pitchFamily="34" charset="0"/>
                    <a:cs typeface="Calibri" pitchFamily="34" charset="0"/>
                  </a:rPr>
                  <a:t>15” XGA, 250 nits</a:t>
                </a:r>
                <a:endParaRPr lang="en-US" altLang="zh-TW" sz="1000" dirty="0">
                  <a:latin typeface="Trebuchet MS" pitchFamily="34" charset="0"/>
                  <a:cs typeface="Calibri" pitchFamily="34" charset="0"/>
                </a:endParaRPr>
              </a:p>
              <a:p>
                <a:pPr>
                  <a:buClr>
                    <a:srgbClr val="FF0000"/>
                  </a:buClr>
                  <a:buFont typeface="Wingdings" pitchFamily="2" charset="2"/>
                  <a:buChar char="l"/>
                  <a:defRPr/>
                </a:pPr>
                <a:r>
                  <a:rPr lang="en-US" altLang="zh-TW" sz="1000" dirty="0">
                    <a:latin typeface="Trebuchet MS" pitchFamily="34" charset="0"/>
                    <a:cs typeface="Calibri" pitchFamily="34" charset="0"/>
                  </a:rPr>
                  <a:t> </a:t>
                </a:r>
                <a:r>
                  <a:rPr lang="en-US" altLang="zh-TW" sz="1000" dirty="0" smtClean="0">
                    <a:latin typeface="Trebuchet MS" pitchFamily="34" charset="0"/>
                    <a:cs typeface="Calibri" pitchFamily="34" charset="0"/>
                  </a:rPr>
                  <a:t>VGA/ COM/ USB</a:t>
                </a:r>
                <a:endParaRPr lang="en-US" altLang="zh-TW" sz="1000" dirty="0">
                  <a:latin typeface="Trebuchet MS" pitchFamily="34" charset="0"/>
                  <a:cs typeface="Calibri" pitchFamily="34" charset="0"/>
                </a:endParaRPr>
              </a:p>
              <a:p>
                <a:pPr>
                  <a:buClr>
                    <a:srgbClr val="FF0000"/>
                  </a:buClr>
                  <a:buFont typeface="Wingdings" pitchFamily="2" charset="2"/>
                  <a:buChar char="l"/>
                  <a:defRPr/>
                </a:pPr>
                <a:r>
                  <a:rPr lang="en-US" altLang="zh-TW" sz="1000" dirty="0">
                    <a:latin typeface="Trebuchet MS" pitchFamily="34" charset="0"/>
                    <a:cs typeface="Calibri" pitchFamily="34" charset="0"/>
                  </a:rPr>
                  <a:t> </a:t>
                </a:r>
                <a:r>
                  <a:rPr lang="en-US" altLang="zh-TW" sz="1000" dirty="0" smtClean="0">
                    <a:solidFill>
                      <a:srgbClr val="0000CC"/>
                    </a:solidFill>
                    <a:latin typeface="Trebuchet MS" pitchFamily="34" charset="0"/>
                    <a:cs typeface="Calibri" pitchFamily="34" charset="0"/>
                  </a:rPr>
                  <a:t>DC-19V 180W</a:t>
                </a:r>
              </a:p>
              <a:p>
                <a:pPr>
                  <a:buClr>
                    <a:srgbClr val="FF0000"/>
                  </a:buClr>
                  <a:buFont typeface="Wingdings" pitchFamily="2" charset="2"/>
                  <a:buChar char="l"/>
                  <a:defRPr/>
                </a:pPr>
                <a:endParaRPr lang="en-US" altLang="zh-TW" sz="1000" dirty="0">
                  <a:solidFill>
                    <a:srgbClr val="00B050"/>
                  </a:solidFill>
                  <a:latin typeface="Trebuchet MS" pitchFamily="34" charset="0"/>
                  <a:cs typeface="Calibri" pitchFamily="34" charset="0"/>
                </a:endParaRPr>
              </a:p>
            </p:txBody>
          </p:sp>
          <p:sp>
            <p:nvSpPr>
              <p:cNvPr id="94" name="文字方塊 57"/>
              <p:cNvSpPr txBox="1">
                <a:spLocks noChangeArrowheads="1"/>
              </p:cNvSpPr>
              <p:nvPr/>
            </p:nvSpPr>
            <p:spPr bwMode="auto">
              <a:xfrm>
                <a:off x="8035220" y="3276650"/>
                <a:ext cx="1156169" cy="2450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306" tIns="45153" rIns="90306" bIns="45153">
                <a:spAutoFit/>
              </a:bodyPr>
              <a:lstStyle/>
              <a:p>
                <a:r>
                  <a:rPr lang="en-US" altLang="zh-TW" sz="1000" b="1" dirty="0">
                    <a:solidFill>
                      <a:srgbClr val="FF0000"/>
                    </a:solidFill>
                  </a:rPr>
                  <a:t>NPP: </a:t>
                </a:r>
                <a:r>
                  <a:rPr lang="en-US" altLang="zh-TW" sz="1000" b="1" dirty="0" smtClean="0">
                    <a:solidFill>
                      <a:srgbClr val="FF0000"/>
                    </a:solidFill>
                  </a:rPr>
                  <a:t>9/E, 2012</a:t>
                </a:r>
                <a:endParaRPr lang="zh-TW" altLang="en-US" sz="10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0" name="文字方塊 57"/>
            <p:cNvSpPr txBox="1">
              <a:spLocks noChangeArrowheads="1"/>
            </p:cNvSpPr>
            <p:nvPr/>
          </p:nvSpPr>
          <p:spPr bwMode="auto">
            <a:xfrm>
              <a:off x="7845440" y="3562402"/>
              <a:ext cx="1541870" cy="229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306" tIns="45153" rIns="90306" bIns="45153">
              <a:spAutoFit/>
            </a:bodyPr>
            <a:lstStyle/>
            <a:p>
              <a:pPr marL="457200" indent="-457200" defTabSz="963613">
                <a:lnSpc>
                  <a:spcPct val="90000"/>
                </a:lnSpc>
              </a:pPr>
              <a:r>
                <a:rPr lang="en-US" altLang="zh-TW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ES:1/E,’13   MP:2/E,’13</a:t>
              </a:r>
            </a:p>
          </p:txBody>
        </p:sp>
      </p:grpSp>
      <p:grpSp>
        <p:nvGrpSpPr>
          <p:cNvPr id="95" name="群組 96"/>
          <p:cNvGrpSpPr/>
          <p:nvPr/>
        </p:nvGrpSpPr>
        <p:grpSpPr>
          <a:xfrm>
            <a:off x="3516915" y="822068"/>
            <a:ext cx="1483712" cy="2806962"/>
            <a:chOff x="3516915" y="1193543"/>
            <a:chExt cx="1483712" cy="2806962"/>
          </a:xfrm>
        </p:grpSpPr>
        <p:pic>
          <p:nvPicPr>
            <p:cNvPr id="96" name="Picture 58" descr="04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3643306" y="1214422"/>
              <a:ext cx="1350963" cy="1204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7" name="群組 93"/>
            <p:cNvGrpSpPr/>
            <p:nvPr/>
          </p:nvGrpSpPr>
          <p:grpSpPr>
            <a:xfrm>
              <a:off x="3516915" y="1193543"/>
              <a:ext cx="1483712" cy="2806962"/>
              <a:chOff x="3809992" y="1193542"/>
              <a:chExt cx="1607355" cy="2806962"/>
            </a:xfrm>
          </p:grpSpPr>
          <p:grpSp>
            <p:nvGrpSpPr>
              <p:cNvPr id="98" name="群組 112"/>
              <p:cNvGrpSpPr/>
              <p:nvPr/>
            </p:nvGrpSpPr>
            <p:grpSpPr>
              <a:xfrm>
                <a:off x="3809992" y="1193542"/>
                <a:ext cx="1607355" cy="2806962"/>
                <a:chOff x="3781169" y="2610434"/>
                <a:chExt cx="1607355" cy="2806962"/>
              </a:xfrm>
            </p:grpSpPr>
            <p:sp>
              <p:nvSpPr>
                <p:cNvPr id="100" name="文字方塊 34"/>
                <p:cNvSpPr txBox="1">
                  <a:spLocks noChangeArrowheads="1"/>
                </p:cNvSpPr>
                <p:nvPr/>
              </p:nvSpPr>
              <p:spPr bwMode="auto">
                <a:xfrm>
                  <a:off x="4150266" y="2610434"/>
                  <a:ext cx="1070799" cy="3066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306" tIns="45153" rIns="90306" bIns="45153">
                  <a:spAutoFit/>
                </a:bodyPr>
                <a:lstStyle/>
                <a:p>
                  <a:r>
                    <a:rPr lang="en-US" altLang="zh-TW" sz="14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NPT-5851</a:t>
                  </a:r>
                  <a:endParaRPr lang="zh-TW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1" name="文字方塊 57"/>
                <p:cNvSpPr txBox="1">
                  <a:spLocks noChangeArrowheads="1"/>
                </p:cNvSpPr>
                <p:nvPr/>
              </p:nvSpPr>
              <p:spPr bwMode="auto">
                <a:xfrm>
                  <a:off x="3917149" y="3616072"/>
                  <a:ext cx="1471375" cy="2296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90306" tIns="45153" rIns="90306" bIns="45153">
                  <a:spAutoFit/>
                </a:bodyPr>
                <a:lstStyle/>
                <a:p>
                  <a:pPr marL="457200" indent="-457200" defTabSz="963613">
                    <a:lnSpc>
                      <a:spcPct val="90000"/>
                    </a:lnSpc>
                  </a:pPr>
                  <a:r>
                    <a:rPr lang="en-US" altLang="zh-TW" sz="1000" b="1" dirty="0" smtClean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34" charset="0"/>
                    </a:rPr>
                    <a:t>ES: 3/E   </a:t>
                  </a:r>
                  <a:r>
                    <a:rPr lang="en-US" altLang="zh-TW" sz="1000" b="1" dirty="0" smtClean="0">
                      <a:solidFill>
                        <a:srgbClr val="00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34" charset="0"/>
                    </a:rPr>
                    <a:t>MP:4/E,’12</a:t>
                  </a:r>
                </a:p>
              </p:txBody>
            </p:sp>
            <p:sp>
              <p:nvSpPr>
                <p:cNvPr id="102" name="文字方塊 76"/>
                <p:cNvSpPr txBox="1">
                  <a:spLocks noChangeArrowheads="1"/>
                </p:cNvSpPr>
                <p:nvPr/>
              </p:nvSpPr>
              <p:spPr bwMode="auto">
                <a:xfrm>
                  <a:off x="3781169" y="3786190"/>
                  <a:ext cx="1571636" cy="16312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91430" tIns="45715" rIns="91430" bIns="45715">
                  <a:spAutoFit/>
                </a:bodyPr>
                <a:lstStyle/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>
                      <a:solidFill>
                        <a:srgbClr val="FF0000"/>
                      </a:solidFill>
                      <a:latin typeface="Trebuchet MS" pitchFamily="34" charset="0"/>
                    </a:rPr>
                    <a:t> </a:t>
                  </a:r>
                  <a:r>
                    <a:rPr lang="en-US" altLang="zh-TW" sz="1000" dirty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Sandy Bridge HM65</a:t>
                  </a: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 </a:t>
                  </a: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Fan-less / IP65</a:t>
                  </a:r>
                  <a:endParaRPr lang="en-US" altLang="zh-TW" sz="1000" dirty="0">
                    <a:latin typeface="Trebuchet MS" pitchFamily="34" charset="0"/>
                    <a:cs typeface="Calibri" pitchFamily="34" charset="0"/>
                  </a:endParaRP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>
                      <a:latin typeface="Trebuchet MS" pitchFamily="34" charset="0"/>
                      <a:cs typeface="Calibri" pitchFamily="34" charset="0"/>
                    </a:rPr>
                    <a:t> </a:t>
                  </a: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15” 250nits, XGA</a:t>
                  </a: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 smtClean="0">
                      <a:solidFill>
                        <a:srgbClr val="00B050"/>
                      </a:solidFill>
                      <a:latin typeface="Trebuchet MS" pitchFamily="34" charset="0"/>
                      <a:cs typeface="Calibri" pitchFamily="34" charset="0"/>
                    </a:rPr>
                    <a:t> </a:t>
                  </a:r>
                  <a:r>
                    <a:rPr lang="en-US" altLang="zh-TW" sz="1000" i="1" dirty="0" smtClean="0">
                      <a:solidFill>
                        <a:srgbClr val="0000FF"/>
                      </a:solidFill>
                      <a:latin typeface="Trebuchet MS" pitchFamily="34" charset="0"/>
                      <a:cs typeface="Calibri" pitchFamily="34" charset="0"/>
                    </a:rPr>
                    <a:t>Zero Bezel !!</a:t>
                  </a: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 5W Resistive Touch</a:t>
                  </a:r>
                  <a:endParaRPr lang="en-US" altLang="zh-TW" sz="1000" dirty="0">
                    <a:latin typeface="Trebuchet MS" pitchFamily="34" charset="0"/>
                    <a:cs typeface="Calibri" pitchFamily="34" charset="0"/>
                  </a:endParaRP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>
                      <a:latin typeface="Trebuchet MS" pitchFamily="34" charset="0"/>
                      <a:cs typeface="Calibri" pitchFamily="34" charset="0"/>
                    </a:rPr>
                    <a:t> </a:t>
                  </a: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COM1~4 (5V/12V) </a:t>
                  </a:r>
                  <a:endParaRPr lang="en-US" altLang="zh-TW" sz="1000" dirty="0">
                    <a:latin typeface="Trebuchet MS" pitchFamily="34" charset="0"/>
                    <a:cs typeface="Calibri" pitchFamily="34" charset="0"/>
                  </a:endParaRP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 smtClean="0">
                      <a:solidFill>
                        <a:srgbClr val="00B050"/>
                      </a:solidFill>
                      <a:latin typeface="Trebuchet MS" pitchFamily="34" charset="0"/>
                      <a:cs typeface="Calibri" pitchFamily="34" charset="0"/>
                    </a:rPr>
                    <a:t> </a:t>
                  </a: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Line-out</a:t>
                  </a: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 </a:t>
                  </a:r>
                  <a:r>
                    <a:rPr lang="en-US" altLang="zh-TW" sz="1000" dirty="0" smtClean="0">
                      <a:solidFill>
                        <a:srgbClr val="0000FF"/>
                      </a:solidFill>
                      <a:latin typeface="Trebuchet MS" pitchFamily="34" charset="0"/>
                      <a:cs typeface="Calibri" pitchFamily="34" charset="0"/>
                    </a:rPr>
                    <a:t>DC-19V 120W</a:t>
                  </a: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 </a:t>
                  </a:r>
                  <a:r>
                    <a:rPr lang="en-US" altLang="zh-TW" sz="1000" dirty="0" smtClean="0">
                      <a:solidFill>
                        <a:srgbClr val="0000FF"/>
                      </a:solidFill>
                      <a:latin typeface="Trebuchet MS" pitchFamily="34" charset="0"/>
                      <a:cs typeface="Calibri" pitchFamily="34" charset="0"/>
                    </a:rPr>
                    <a:t>Optional MSR/ VFD </a:t>
                  </a:r>
                </a:p>
                <a:p>
                  <a:pPr>
                    <a:buClr>
                      <a:srgbClr val="FF0000"/>
                    </a:buClr>
                  </a:pPr>
                  <a:r>
                    <a:rPr lang="en-US" altLang="zh-TW" sz="1000" dirty="0" smtClean="0">
                      <a:solidFill>
                        <a:srgbClr val="0000FF"/>
                      </a:solidFill>
                      <a:latin typeface="Trebuchet MS" pitchFamily="34" charset="0"/>
                      <a:cs typeface="Calibri" pitchFamily="34" charset="0"/>
                    </a:rPr>
                    <a:t>    Module</a:t>
                  </a:r>
                  <a:endParaRPr lang="zh-TW" altLang="en-US" sz="1000" dirty="0" smtClean="0">
                    <a:solidFill>
                      <a:srgbClr val="0000FF"/>
                    </a:solidFill>
                    <a:latin typeface="Trebuchet MS" pitchFamily="34" charset="0"/>
                    <a:cs typeface="Calibri" pitchFamily="34" charset="0"/>
                  </a:endParaRPr>
                </a:p>
              </p:txBody>
            </p:sp>
          </p:grpSp>
          <p:pic>
            <p:nvPicPr>
              <p:cNvPr id="99" name="圖片 77" descr="NPT51-L45.jpg"/>
              <p:cNvPicPr>
                <a:picLocks noChangeAspect="1"/>
              </p:cNvPicPr>
              <p:nvPr/>
            </p:nvPicPr>
            <p:blipFill>
              <a:blip r:embed="rId10" cstate="screen"/>
              <a:stretch>
                <a:fillRect/>
              </a:stretch>
            </p:blipFill>
            <p:spPr>
              <a:xfrm>
                <a:off x="4333872" y="1528867"/>
                <a:ext cx="760376" cy="61424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03" name="群組 94"/>
          <p:cNvGrpSpPr/>
          <p:nvPr/>
        </p:nvGrpSpPr>
        <p:grpSpPr>
          <a:xfrm>
            <a:off x="2071670" y="822068"/>
            <a:ext cx="1445246" cy="2806962"/>
            <a:chOff x="2071670" y="1193543"/>
            <a:chExt cx="1445246" cy="2806962"/>
          </a:xfrm>
        </p:grpSpPr>
        <p:pic>
          <p:nvPicPr>
            <p:cNvPr id="104" name="Picture 58" descr="04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2143108" y="1214422"/>
              <a:ext cx="1350963" cy="1204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5" name="群組 91"/>
            <p:cNvGrpSpPr/>
            <p:nvPr/>
          </p:nvGrpSpPr>
          <p:grpSpPr>
            <a:xfrm>
              <a:off x="2071670" y="1193543"/>
              <a:ext cx="1445246" cy="2806962"/>
              <a:chOff x="2238356" y="1193542"/>
              <a:chExt cx="1571636" cy="2806962"/>
            </a:xfrm>
          </p:grpSpPr>
          <p:grpSp>
            <p:nvGrpSpPr>
              <p:cNvPr id="106" name="群組 106"/>
              <p:cNvGrpSpPr/>
              <p:nvPr/>
            </p:nvGrpSpPr>
            <p:grpSpPr>
              <a:xfrm>
                <a:off x="2238356" y="1193542"/>
                <a:ext cx="1571636" cy="2806962"/>
                <a:chOff x="2095480" y="2610434"/>
                <a:chExt cx="1571636" cy="2806962"/>
              </a:xfrm>
            </p:grpSpPr>
            <p:sp>
              <p:nvSpPr>
                <p:cNvPr id="108" name="文字方塊 34"/>
                <p:cNvSpPr txBox="1">
                  <a:spLocks noChangeArrowheads="1"/>
                </p:cNvSpPr>
                <p:nvPr/>
              </p:nvSpPr>
              <p:spPr bwMode="auto">
                <a:xfrm>
                  <a:off x="2406222" y="2610434"/>
                  <a:ext cx="1070799" cy="3066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306" tIns="45153" rIns="90306" bIns="45153">
                  <a:spAutoFit/>
                </a:bodyPr>
                <a:lstStyle/>
                <a:p>
                  <a:r>
                    <a:rPr lang="en-US" altLang="zh-TW" sz="14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NPT-5850</a:t>
                  </a:r>
                  <a:endParaRPr lang="zh-TW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9" name="文字方塊 57"/>
                <p:cNvSpPr txBox="1">
                  <a:spLocks noChangeArrowheads="1"/>
                </p:cNvSpPr>
                <p:nvPr/>
              </p:nvSpPr>
              <p:spPr bwMode="auto">
                <a:xfrm>
                  <a:off x="2166918" y="3616072"/>
                  <a:ext cx="1500198" cy="2296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90306" tIns="45153" rIns="90306" bIns="45153">
                  <a:spAutoFit/>
                </a:bodyPr>
                <a:lstStyle/>
                <a:p>
                  <a:pPr marL="457200" indent="-457200" defTabSz="963613">
                    <a:lnSpc>
                      <a:spcPct val="90000"/>
                    </a:lnSpc>
                  </a:pPr>
                  <a:r>
                    <a:rPr lang="en-US" altLang="zh-TW" sz="1000" b="1" dirty="0" smtClean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34" charset="0"/>
                    </a:rPr>
                    <a:t>ES: 3/E   </a:t>
                  </a:r>
                  <a:r>
                    <a:rPr lang="en-US" altLang="zh-TW" sz="1000" b="1" dirty="0" smtClean="0">
                      <a:solidFill>
                        <a:srgbClr val="00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34" charset="0"/>
                    </a:rPr>
                    <a:t>MP:4/E,’12</a:t>
                  </a:r>
                </a:p>
              </p:txBody>
            </p:sp>
            <p:sp>
              <p:nvSpPr>
                <p:cNvPr id="110" name="文字方塊 76"/>
                <p:cNvSpPr txBox="1">
                  <a:spLocks noChangeArrowheads="1"/>
                </p:cNvSpPr>
                <p:nvPr/>
              </p:nvSpPr>
              <p:spPr bwMode="auto">
                <a:xfrm>
                  <a:off x="2095480" y="3786190"/>
                  <a:ext cx="1571636" cy="16312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91430" tIns="45715" rIns="91430" bIns="45715">
                  <a:spAutoFit/>
                </a:bodyPr>
                <a:lstStyle/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>
                      <a:solidFill>
                        <a:srgbClr val="FF0000"/>
                      </a:solidFill>
                      <a:latin typeface="Trebuchet MS" pitchFamily="34" charset="0"/>
                    </a:rPr>
                    <a:t> </a:t>
                  </a:r>
                  <a:r>
                    <a:rPr lang="en-US" altLang="zh-TW" sz="1000" dirty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Sandy Bridge HM65</a:t>
                  </a:r>
                  <a:endParaRPr lang="en-US" altLang="zh-TW" sz="1000" dirty="0">
                    <a:solidFill>
                      <a:srgbClr val="FF0000"/>
                    </a:solidFill>
                    <a:latin typeface="Trebuchet MS" pitchFamily="34" charset="0"/>
                  </a:endParaRP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>
                      <a:solidFill>
                        <a:srgbClr val="FF0000"/>
                      </a:solidFill>
                      <a:latin typeface="Trebuchet MS" pitchFamily="34" charset="0"/>
                    </a:rPr>
                    <a:t> </a:t>
                  </a: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Fan-less / IP65</a:t>
                  </a:r>
                  <a:endParaRPr lang="en-US" altLang="zh-TW" sz="1000" dirty="0">
                    <a:latin typeface="Trebuchet MS" pitchFamily="34" charset="0"/>
                    <a:cs typeface="Calibri" pitchFamily="34" charset="0"/>
                  </a:endParaRP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>
                      <a:latin typeface="Trebuchet MS" pitchFamily="34" charset="0"/>
                      <a:cs typeface="Calibri" pitchFamily="34" charset="0"/>
                    </a:rPr>
                    <a:t> </a:t>
                  </a: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15” 250nits, XGA</a:t>
                  </a: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 smtClean="0">
                      <a:solidFill>
                        <a:srgbClr val="00B050"/>
                      </a:solidFill>
                      <a:latin typeface="Trebuchet MS" pitchFamily="34" charset="0"/>
                      <a:cs typeface="Calibri" pitchFamily="34" charset="0"/>
                    </a:rPr>
                    <a:t> </a:t>
                  </a: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5W Resistive Touch</a:t>
                  </a:r>
                  <a:endParaRPr lang="en-US" altLang="zh-TW" sz="1000" dirty="0">
                    <a:latin typeface="Trebuchet MS" pitchFamily="34" charset="0"/>
                    <a:cs typeface="Calibri" pitchFamily="34" charset="0"/>
                  </a:endParaRP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>
                      <a:latin typeface="Trebuchet MS" pitchFamily="34" charset="0"/>
                      <a:cs typeface="Calibri" pitchFamily="34" charset="0"/>
                    </a:rPr>
                    <a:t> </a:t>
                  </a: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COM1~4 (5V/12V) </a:t>
                  </a:r>
                  <a:endParaRPr lang="en-US" altLang="zh-TW" sz="1000" dirty="0">
                    <a:latin typeface="Trebuchet MS" pitchFamily="34" charset="0"/>
                    <a:cs typeface="Calibri" pitchFamily="34" charset="0"/>
                  </a:endParaRP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 smtClean="0">
                      <a:solidFill>
                        <a:srgbClr val="00B050"/>
                      </a:solidFill>
                      <a:latin typeface="Trebuchet MS" pitchFamily="34" charset="0"/>
                      <a:cs typeface="Calibri" pitchFamily="34" charset="0"/>
                    </a:rPr>
                    <a:t> </a:t>
                  </a: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Line-out</a:t>
                  </a: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 </a:t>
                  </a:r>
                  <a:r>
                    <a:rPr lang="en-US" altLang="zh-TW" sz="1000" dirty="0" smtClean="0">
                      <a:solidFill>
                        <a:srgbClr val="0000FF"/>
                      </a:solidFill>
                      <a:latin typeface="Trebuchet MS" pitchFamily="34" charset="0"/>
                      <a:cs typeface="Calibri" pitchFamily="34" charset="0"/>
                    </a:rPr>
                    <a:t>DC-19V 120W</a:t>
                  </a: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 </a:t>
                  </a:r>
                  <a:r>
                    <a:rPr lang="en-US" altLang="zh-TW" sz="1000" dirty="0" smtClean="0">
                      <a:solidFill>
                        <a:srgbClr val="0000FF"/>
                      </a:solidFill>
                      <a:latin typeface="Trebuchet MS" pitchFamily="34" charset="0"/>
                      <a:cs typeface="Calibri" pitchFamily="34" charset="0"/>
                    </a:rPr>
                    <a:t>Optional MSR/ VFD </a:t>
                  </a:r>
                </a:p>
                <a:p>
                  <a:pPr>
                    <a:buClr>
                      <a:srgbClr val="FF0000"/>
                    </a:buClr>
                  </a:pPr>
                  <a:r>
                    <a:rPr lang="en-US" altLang="zh-TW" sz="1000" dirty="0" smtClean="0">
                      <a:solidFill>
                        <a:srgbClr val="0000FF"/>
                      </a:solidFill>
                      <a:latin typeface="Trebuchet MS" pitchFamily="34" charset="0"/>
                      <a:cs typeface="Calibri" pitchFamily="34" charset="0"/>
                    </a:rPr>
                    <a:t>    Module</a:t>
                  </a:r>
                </a:p>
                <a:p>
                  <a:pPr>
                    <a:buClr>
                      <a:srgbClr val="FF0000"/>
                    </a:buClr>
                  </a:pPr>
                  <a:endParaRPr lang="zh-TW" altLang="en-US" sz="1000" dirty="0">
                    <a:solidFill>
                      <a:srgbClr val="0000FF"/>
                    </a:solidFill>
                    <a:latin typeface="Trebuchet MS" pitchFamily="34" charset="0"/>
                    <a:cs typeface="Calibri" pitchFamily="34" charset="0"/>
                  </a:endParaRPr>
                </a:p>
              </p:txBody>
            </p:sp>
          </p:grpSp>
          <p:pic>
            <p:nvPicPr>
              <p:cNvPr id="107" name="圖片 78" descr="NPT1550-R45.jpg"/>
              <p:cNvPicPr>
                <a:picLocks noChangeAspect="1"/>
              </p:cNvPicPr>
              <p:nvPr/>
            </p:nvPicPr>
            <p:blipFill>
              <a:blip r:embed="rId11" cstate="screen"/>
              <a:stretch>
                <a:fillRect/>
              </a:stretch>
            </p:blipFill>
            <p:spPr>
              <a:xfrm>
                <a:off x="2680111" y="1500173"/>
                <a:ext cx="701253" cy="64294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11" name="群組 102"/>
          <p:cNvGrpSpPr/>
          <p:nvPr/>
        </p:nvGrpSpPr>
        <p:grpSpPr>
          <a:xfrm>
            <a:off x="3516916" y="3702469"/>
            <a:ext cx="1450741" cy="2712642"/>
            <a:chOff x="3809992" y="4073944"/>
            <a:chExt cx="1571636" cy="2712642"/>
          </a:xfrm>
        </p:grpSpPr>
        <p:pic>
          <p:nvPicPr>
            <p:cNvPr id="112" name="Picture 58" descr="04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3913200" y="4104000"/>
              <a:ext cx="1463543" cy="1204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3" name="群組 100"/>
            <p:cNvGrpSpPr/>
            <p:nvPr/>
          </p:nvGrpSpPr>
          <p:grpSpPr>
            <a:xfrm>
              <a:off x="3809992" y="4073944"/>
              <a:ext cx="1571636" cy="2712642"/>
              <a:chOff x="3781169" y="2550865"/>
              <a:chExt cx="1571636" cy="2712642"/>
            </a:xfrm>
          </p:grpSpPr>
          <p:sp>
            <p:nvSpPr>
              <p:cNvPr id="115" name="文字方塊 34"/>
              <p:cNvSpPr txBox="1">
                <a:spLocks noChangeArrowheads="1"/>
              </p:cNvSpPr>
              <p:nvPr/>
            </p:nvSpPr>
            <p:spPr bwMode="auto">
              <a:xfrm>
                <a:off x="4147177" y="2550865"/>
                <a:ext cx="1070799" cy="3066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306" tIns="45153" rIns="90306" bIns="45153">
                <a:spAutoFit/>
              </a:bodyPr>
              <a:lstStyle/>
              <a:p>
                <a:r>
                  <a:rPr lang="en-US" altLang="zh-TW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NPT-1551</a:t>
                </a:r>
                <a:endParaRPr lang="zh-TW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6" name="文字方塊 57"/>
              <p:cNvSpPr txBox="1">
                <a:spLocks noChangeArrowheads="1"/>
              </p:cNvSpPr>
              <p:nvPr/>
            </p:nvSpPr>
            <p:spPr bwMode="auto">
              <a:xfrm>
                <a:off x="3881430" y="3552921"/>
                <a:ext cx="1471375" cy="2296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0306" tIns="45153" rIns="90306" bIns="45153">
                <a:spAutoFit/>
              </a:bodyPr>
              <a:lstStyle/>
              <a:p>
                <a:pPr marL="457200" indent="-457200" defTabSz="963613">
                  <a:lnSpc>
                    <a:spcPct val="90000"/>
                  </a:lnSpc>
                </a:pPr>
                <a:r>
                  <a:rPr lang="en-US" altLang="zh-TW" sz="10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rPr>
                  <a:t>ES: 1/E  </a:t>
                </a:r>
                <a:r>
                  <a:rPr lang="en-US" altLang="zh-TW" sz="1000" b="1" dirty="0" smtClean="0">
                    <a:solidFill>
                      <a:srgbClr val="66FF3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rPr>
                  <a:t>MP:3/M,’12</a:t>
                </a:r>
              </a:p>
            </p:txBody>
          </p:sp>
          <p:sp>
            <p:nvSpPr>
              <p:cNvPr id="117" name="文字方塊 76"/>
              <p:cNvSpPr txBox="1">
                <a:spLocks noChangeArrowheads="1"/>
              </p:cNvSpPr>
              <p:nvPr/>
            </p:nvSpPr>
            <p:spPr bwMode="auto">
              <a:xfrm>
                <a:off x="3781169" y="3786190"/>
                <a:ext cx="1571636" cy="1477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1430" tIns="45715" rIns="91430" bIns="45715">
                <a:spAutoFit/>
              </a:bodyPr>
              <a:lstStyle/>
              <a:p>
                <a:pPr>
                  <a:buClr>
                    <a:srgbClr val="FF0000"/>
                  </a:buClr>
                  <a:buFont typeface="Wingdings" pitchFamily="2" charset="2"/>
                  <a:buChar char="l"/>
                </a:pPr>
                <a:r>
                  <a:rPr lang="en-US" altLang="zh-TW" sz="1000" dirty="0">
                    <a:solidFill>
                      <a:srgbClr val="FF0000"/>
                    </a:solidFill>
                    <a:latin typeface="Trebuchet MS" pitchFamily="34" charset="0"/>
                  </a:rPr>
                  <a:t> </a:t>
                </a:r>
                <a:r>
                  <a:rPr lang="en-US" altLang="zh-TW" sz="1000" dirty="0" smtClean="0">
                    <a:solidFill>
                      <a:srgbClr val="FF0000"/>
                    </a:solidFill>
                    <a:latin typeface="Trebuchet MS" pitchFamily="34" charset="0"/>
                  </a:rPr>
                  <a:t>Pine-View D525</a:t>
                </a:r>
                <a:endParaRPr lang="en-US" altLang="zh-TW" sz="1000" dirty="0">
                  <a:solidFill>
                    <a:srgbClr val="FF0000"/>
                  </a:solidFill>
                  <a:latin typeface="Trebuchet MS" pitchFamily="34" charset="0"/>
                </a:endParaRPr>
              </a:p>
              <a:p>
                <a:pPr>
                  <a:buClr>
                    <a:srgbClr val="FF0000"/>
                  </a:buClr>
                  <a:buFont typeface="Wingdings" pitchFamily="2" charset="2"/>
                  <a:buChar char="l"/>
                </a:pPr>
                <a:r>
                  <a:rPr lang="en-US" altLang="zh-TW" sz="1000" dirty="0">
                    <a:solidFill>
                      <a:srgbClr val="FF0000"/>
                    </a:solidFill>
                    <a:latin typeface="Trebuchet MS" pitchFamily="34" charset="0"/>
                  </a:rPr>
                  <a:t> </a:t>
                </a:r>
                <a:r>
                  <a:rPr lang="en-US" altLang="zh-TW" sz="1000" dirty="0" smtClean="0">
                    <a:latin typeface="Trebuchet MS" pitchFamily="34" charset="0"/>
                    <a:cs typeface="Calibri" pitchFamily="34" charset="0"/>
                  </a:rPr>
                  <a:t>Fan-less / IP-65</a:t>
                </a:r>
                <a:endParaRPr lang="en-US" altLang="zh-TW" sz="1000" dirty="0">
                  <a:latin typeface="Trebuchet MS" pitchFamily="34" charset="0"/>
                  <a:cs typeface="Calibri" pitchFamily="34" charset="0"/>
                </a:endParaRPr>
              </a:p>
              <a:p>
                <a:pPr>
                  <a:buClr>
                    <a:srgbClr val="FF0000"/>
                  </a:buClr>
                  <a:buFont typeface="Wingdings" pitchFamily="2" charset="2"/>
                  <a:buChar char="l"/>
                </a:pPr>
                <a:r>
                  <a:rPr lang="en-US" altLang="zh-TW" sz="1000" dirty="0">
                    <a:latin typeface="Trebuchet MS" pitchFamily="34" charset="0"/>
                    <a:cs typeface="Calibri" pitchFamily="34" charset="0"/>
                  </a:rPr>
                  <a:t> </a:t>
                </a:r>
                <a:r>
                  <a:rPr lang="en-US" altLang="zh-TW" sz="1000" dirty="0" smtClean="0">
                    <a:latin typeface="Trebuchet MS" pitchFamily="34" charset="0"/>
                    <a:cs typeface="Calibri" pitchFamily="34" charset="0"/>
                  </a:rPr>
                  <a:t>15” 250nits, XGA</a:t>
                </a:r>
              </a:p>
              <a:p>
                <a:pPr>
                  <a:buClr>
                    <a:srgbClr val="FF0000"/>
                  </a:buClr>
                  <a:buFont typeface="Wingdings" pitchFamily="2" charset="2"/>
                  <a:buChar char="l"/>
                </a:pPr>
                <a:r>
                  <a:rPr lang="en-US" altLang="zh-TW" sz="1000" dirty="0" smtClean="0">
                    <a:solidFill>
                      <a:srgbClr val="00B050"/>
                    </a:solidFill>
                    <a:latin typeface="Trebuchet MS" pitchFamily="34" charset="0"/>
                    <a:cs typeface="Calibri" pitchFamily="34" charset="0"/>
                  </a:rPr>
                  <a:t> </a:t>
                </a:r>
                <a:r>
                  <a:rPr lang="en-US" altLang="zh-TW" sz="1000" i="1" dirty="0" smtClean="0">
                    <a:solidFill>
                      <a:srgbClr val="0000FF"/>
                    </a:solidFill>
                    <a:latin typeface="Trebuchet MS" pitchFamily="34" charset="0"/>
                    <a:cs typeface="Calibri" pitchFamily="34" charset="0"/>
                  </a:rPr>
                  <a:t>Zero Bezel !!</a:t>
                </a:r>
              </a:p>
              <a:p>
                <a:pPr>
                  <a:buClr>
                    <a:srgbClr val="FF0000"/>
                  </a:buClr>
                  <a:buFont typeface="Wingdings" pitchFamily="2" charset="2"/>
                  <a:buChar char="l"/>
                </a:pPr>
                <a:r>
                  <a:rPr lang="en-US" altLang="zh-TW" sz="1000" dirty="0" smtClean="0">
                    <a:latin typeface="Trebuchet MS" pitchFamily="34" charset="0"/>
                    <a:cs typeface="Calibri" pitchFamily="34" charset="0"/>
                  </a:rPr>
                  <a:t> 5W Resistive Touch</a:t>
                </a:r>
                <a:endParaRPr lang="en-US" altLang="zh-TW" sz="1000" dirty="0">
                  <a:latin typeface="Trebuchet MS" pitchFamily="34" charset="0"/>
                  <a:cs typeface="Calibri" pitchFamily="34" charset="0"/>
                </a:endParaRPr>
              </a:p>
              <a:p>
                <a:pPr>
                  <a:buClr>
                    <a:srgbClr val="FF0000"/>
                  </a:buClr>
                  <a:buFont typeface="Wingdings" pitchFamily="2" charset="2"/>
                  <a:buChar char="l"/>
                </a:pPr>
                <a:r>
                  <a:rPr lang="en-US" altLang="zh-TW" sz="1000" dirty="0">
                    <a:latin typeface="Trebuchet MS" pitchFamily="34" charset="0"/>
                    <a:cs typeface="Calibri" pitchFamily="34" charset="0"/>
                  </a:rPr>
                  <a:t> </a:t>
                </a:r>
                <a:r>
                  <a:rPr lang="en-US" altLang="zh-TW" sz="1000" dirty="0" smtClean="0">
                    <a:latin typeface="Trebuchet MS" pitchFamily="34" charset="0"/>
                    <a:cs typeface="Calibri" pitchFamily="34" charset="0"/>
                  </a:rPr>
                  <a:t>COM1~4 (5V/12V) </a:t>
                </a:r>
                <a:endParaRPr lang="en-US" altLang="zh-TW" sz="1000" dirty="0">
                  <a:latin typeface="Trebuchet MS" pitchFamily="34" charset="0"/>
                  <a:cs typeface="Calibri" pitchFamily="34" charset="0"/>
                </a:endParaRPr>
              </a:p>
              <a:p>
                <a:pPr>
                  <a:buClr>
                    <a:srgbClr val="FF0000"/>
                  </a:buClr>
                  <a:buFont typeface="Wingdings" pitchFamily="2" charset="2"/>
                  <a:buChar char="l"/>
                </a:pPr>
                <a:r>
                  <a:rPr lang="en-US" altLang="zh-TW" sz="1000" dirty="0" smtClean="0">
                    <a:solidFill>
                      <a:srgbClr val="00B050"/>
                    </a:solidFill>
                    <a:latin typeface="Trebuchet MS" pitchFamily="34" charset="0"/>
                    <a:cs typeface="Calibri" pitchFamily="34" charset="0"/>
                  </a:rPr>
                  <a:t> </a:t>
                </a:r>
                <a:r>
                  <a:rPr lang="en-US" altLang="zh-TW" sz="1000" dirty="0" smtClean="0">
                    <a:latin typeface="Trebuchet MS" pitchFamily="34" charset="0"/>
                    <a:cs typeface="Calibri" pitchFamily="34" charset="0"/>
                  </a:rPr>
                  <a:t>Line-out</a:t>
                </a:r>
              </a:p>
              <a:p>
                <a:pPr>
                  <a:buClr>
                    <a:srgbClr val="FF0000"/>
                  </a:buClr>
                  <a:buFont typeface="Wingdings" pitchFamily="2" charset="2"/>
                  <a:buChar char="l"/>
                </a:pPr>
                <a:r>
                  <a:rPr lang="en-US" altLang="zh-TW" sz="1000" dirty="0" smtClean="0">
                    <a:latin typeface="Trebuchet MS" pitchFamily="34" charset="0"/>
                    <a:cs typeface="Calibri" pitchFamily="34" charset="0"/>
                  </a:rPr>
                  <a:t> </a:t>
                </a:r>
                <a:r>
                  <a:rPr lang="en-US" altLang="zh-TW" sz="1000" dirty="0" smtClean="0">
                    <a:solidFill>
                      <a:srgbClr val="0000FF"/>
                    </a:solidFill>
                    <a:latin typeface="Trebuchet MS" pitchFamily="34" charset="0"/>
                    <a:cs typeface="Calibri" pitchFamily="34" charset="0"/>
                  </a:rPr>
                  <a:t>Optional MSR/ VFD </a:t>
                </a:r>
              </a:p>
              <a:p>
                <a:pPr>
                  <a:buClr>
                    <a:srgbClr val="FF0000"/>
                  </a:buClr>
                </a:pPr>
                <a:r>
                  <a:rPr lang="en-US" altLang="zh-TW" sz="1000" dirty="0" smtClean="0">
                    <a:solidFill>
                      <a:srgbClr val="0000FF"/>
                    </a:solidFill>
                    <a:latin typeface="Trebuchet MS" pitchFamily="34" charset="0"/>
                    <a:cs typeface="Calibri" pitchFamily="34" charset="0"/>
                  </a:rPr>
                  <a:t>    Module</a:t>
                </a:r>
                <a:endParaRPr lang="zh-TW" altLang="en-US" sz="1000" dirty="0" smtClean="0">
                  <a:solidFill>
                    <a:srgbClr val="0000FF"/>
                  </a:solidFill>
                  <a:latin typeface="Trebuchet MS" pitchFamily="34" charset="0"/>
                  <a:cs typeface="Calibri" pitchFamily="34" charset="0"/>
                </a:endParaRPr>
              </a:p>
            </p:txBody>
          </p:sp>
        </p:grpSp>
        <p:pic>
          <p:nvPicPr>
            <p:cNvPr id="114" name="圖片 80" descr="NPT51-L45.jpg"/>
            <p:cNvPicPr>
              <a:picLocks noChangeAspect="1"/>
            </p:cNvPicPr>
            <p:nvPr/>
          </p:nvPicPr>
          <p:blipFill>
            <a:blip r:embed="rId12" cstate="screen"/>
            <a:stretch>
              <a:fillRect/>
            </a:stretch>
          </p:blipFill>
          <p:spPr>
            <a:xfrm>
              <a:off x="4296931" y="4428000"/>
              <a:ext cx="713028" cy="576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8" name="群組 101"/>
          <p:cNvGrpSpPr/>
          <p:nvPr/>
        </p:nvGrpSpPr>
        <p:grpSpPr>
          <a:xfrm>
            <a:off x="2066175" y="3702469"/>
            <a:ext cx="1450741" cy="2558754"/>
            <a:chOff x="2238356" y="4073944"/>
            <a:chExt cx="1571636" cy="2558754"/>
          </a:xfrm>
        </p:grpSpPr>
        <p:pic>
          <p:nvPicPr>
            <p:cNvPr id="119" name="Picture 58" descr="04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2346449" y="4104000"/>
              <a:ext cx="1463543" cy="1204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0" name="文字方塊 34"/>
            <p:cNvSpPr txBox="1">
              <a:spLocks noChangeArrowheads="1"/>
            </p:cNvSpPr>
            <p:nvPr/>
          </p:nvSpPr>
          <p:spPr bwMode="auto">
            <a:xfrm>
              <a:off x="2592000" y="4073944"/>
              <a:ext cx="1070799" cy="306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r>
                <a:rPr lang="en-US" altLang="zh-TW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NPT-1550</a:t>
              </a:r>
              <a:endParaRPr lang="zh-TW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1" name="文字方塊 57"/>
            <p:cNvSpPr txBox="1">
              <a:spLocks noChangeArrowheads="1"/>
            </p:cNvSpPr>
            <p:nvPr/>
          </p:nvSpPr>
          <p:spPr bwMode="auto">
            <a:xfrm>
              <a:off x="2338617" y="5076000"/>
              <a:ext cx="1471375" cy="229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306" tIns="45153" rIns="90306" bIns="45153">
              <a:spAutoFit/>
            </a:bodyPr>
            <a:lstStyle/>
            <a:p>
              <a:pPr marL="457200" indent="-457200" defTabSz="963613">
                <a:lnSpc>
                  <a:spcPct val="90000"/>
                </a:lnSpc>
              </a:pPr>
              <a:r>
                <a:rPr lang="en-US" altLang="zh-TW" sz="10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ES: 1/E  </a:t>
              </a:r>
              <a:r>
                <a:rPr lang="en-US" altLang="zh-TW" sz="1000" b="1" dirty="0" smtClean="0">
                  <a:solidFill>
                    <a:srgbClr val="66FF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MP:3/M,’12</a:t>
              </a:r>
            </a:p>
          </p:txBody>
        </p:sp>
        <p:sp>
          <p:nvSpPr>
            <p:cNvPr id="122" name="文字方塊 76"/>
            <p:cNvSpPr txBox="1">
              <a:spLocks noChangeArrowheads="1"/>
            </p:cNvSpPr>
            <p:nvPr/>
          </p:nvSpPr>
          <p:spPr bwMode="auto">
            <a:xfrm>
              <a:off x="2238356" y="5309269"/>
              <a:ext cx="1571636" cy="1323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0" tIns="45715" rIns="91430" bIns="45715">
              <a:spAutoFit/>
            </a:bodyPr>
            <a:lstStyle/>
            <a:p>
              <a:pPr>
                <a:buClr>
                  <a:srgbClr val="FF0000"/>
                </a:buClr>
                <a:buFont typeface="Wingdings" pitchFamily="2" charset="2"/>
                <a:buChar char="l"/>
              </a:pPr>
              <a:r>
                <a:rPr lang="en-US" altLang="zh-TW" sz="1000" dirty="0">
                  <a:solidFill>
                    <a:srgbClr val="FF0000"/>
                  </a:solidFill>
                  <a:latin typeface="Trebuchet MS" pitchFamily="34" charset="0"/>
                </a:rPr>
                <a:t> </a:t>
              </a:r>
              <a:r>
                <a:rPr lang="en-US" altLang="zh-TW" sz="1000" dirty="0" smtClean="0">
                  <a:solidFill>
                    <a:srgbClr val="FF0000"/>
                  </a:solidFill>
                  <a:latin typeface="Trebuchet MS" pitchFamily="34" charset="0"/>
                </a:rPr>
                <a:t>Pine-View D525</a:t>
              </a:r>
              <a:endParaRPr lang="en-US" altLang="zh-TW" sz="1000" dirty="0">
                <a:solidFill>
                  <a:srgbClr val="FF0000"/>
                </a:solidFill>
                <a:latin typeface="Trebuchet MS" pitchFamily="34" charset="0"/>
              </a:endParaRPr>
            </a:p>
            <a:p>
              <a:pPr>
                <a:buClr>
                  <a:srgbClr val="FF0000"/>
                </a:buClr>
                <a:buFont typeface="Wingdings" pitchFamily="2" charset="2"/>
                <a:buChar char="l"/>
              </a:pPr>
              <a:r>
                <a:rPr lang="en-US" altLang="zh-TW" sz="1000" dirty="0">
                  <a:solidFill>
                    <a:srgbClr val="FF0000"/>
                  </a:solidFill>
                  <a:latin typeface="Trebuchet MS" pitchFamily="34" charset="0"/>
                </a:rPr>
                <a:t> </a:t>
              </a:r>
              <a:r>
                <a:rPr lang="en-US" altLang="zh-TW" sz="1000" dirty="0" smtClean="0">
                  <a:latin typeface="Trebuchet MS" pitchFamily="34" charset="0"/>
                  <a:cs typeface="Calibri" pitchFamily="34" charset="0"/>
                </a:rPr>
                <a:t>Fan-less / IP-65</a:t>
              </a:r>
              <a:endParaRPr lang="en-US" altLang="zh-TW" sz="1000" dirty="0">
                <a:latin typeface="Trebuchet MS" pitchFamily="34" charset="0"/>
                <a:cs typeface="Calibri" pitchFamily="34" charset="0"/>
              </a:endParaRPr>
            </a:p>
            <a:p>
              <a:pPr>
                <a:buClr>
                  <a:srgbClr val="FF0000"/>
                </a:buClr>
                <a:buFont typeface="Wingdings" pitchFamily="2" charset="2"/>
                <a:buChar char="l"/>
              </a:pPr>
              <a:r>
                <a:rPr lang="en-US" altLang="zh-TW" sz="1000" dirty="0">
                  <a:latin typeface="Trebuchet MS" pitchFamily="34" charset="0"/>
                  <a:cs typeface="Calibri" pitchFamily="34" charset="0"/>
                </a:rPr>
                <a:t> </a:t>
              </a:r>
              <a:r>
                <a:rPr lang="en-US" altLang="zh-TW" sz="1000" dirty="0" smtClean="0">
                  <a:latin typeface="Trebuchet MS" pitchFamily="34" charset="0"/>
                  <a:cs typeface="Calibri" pitchFamily="34" charset="0"/>
                </a:rPr>
                <a:t>15” 250nits, XGA</a:t>
              </a:r>
            </a:p>
            <a:p>
              <a:pPr>
                <a:buClr>
                  <a:srgbClr val="FF0000"/>
                </a:buClr>
                <a:buFont typeface="Wingdings" pitchFamily="2" charset="2"/>
                <a:buChar char="l"/>
              </a:pPr>
              <a:r>
                <a:rPr lang="en-US" altLang="zh-TW" sz="1000" dirty="0" smtClean="0">
                  <a:solidFill>
                    <a:srgbClr val="00B050"/>
                  </a:solidFill>
                  <a:latin typeface="Trebuchet MS" pitchFamily="34" charset="0"/>
                  <a:cs typeface="Calibri" pitchFamily="34" charset="0"/>
                </a:rPr>
                <a:t> </a:t>
              </a:r>
              <a:r>
                <a:rPr lang="en-US" altLang="zh-TW" sz="1000" dirty="0" smtClean="0">
                  <a:latin typeface="Trebuchet MS" pitchFamily="34" charset="0"/>
                  <a:cs typeface="Calibri" pitchFamily="34" charset="0"/>
                </a:rPr>
                <a:t>5W Resistive Touch</a:t>
              </a:r>
              <a:endParaRPr lang="en-US" altLang="zh-TW" sz="1000" dirty="0">
                <a:latin typeface="Trebuchet MS" pitchFamily="34" charset="0"/>
                <a:cs typeface="Calibri" pitchFamily="34" charset="0"/>
              </a:endParaRPr>
            </a:p>
            <a:p>
              <a:pPr>
                <a:buClr>
                  <a:srgbClr val="FF0000"/>
                </a:buClr>
                <a:buFont typeface="Wingdings" pitchFamily="2" charset="2"/>
                <a:buChar char="l"/>
              </a:pPr>
              <a:r>
                <a:rPr lang="en-US" altLang="zh-TW" sz="1000" dirty="0">
                  <a:latin typeface="Trebuchet MS" pitchFamily="34" charset="0"/>
                  <a:cs typeface="Calibri" pitchFamily="34" charset="0"/>
                </a:rPr>
                <a:t> </a:t>
              </a:r>
              <a:r>
                <a:rPr lang="en-US" altLang="zh-TW" sz="1000" dirty="0" smtClean="0">
                  <a:latin typeface="Trebuchet MS" pitchFamily="34" charset="0"/>
                  <a:cs typeface="Calibri" pitchFamily="34" charset="0"/>
                </a:rPr>
                <a:t>COM1~4 (5V/12V) </a:t>
              </a:r>
              <a:endParaRPr lang="en-US" altLang="zh-TW" sz="1000" dirty="0">
                <a:latin typeface="Trebuchet MS" pitchFamily="34" charset="0"/>
                <a:cs typeface="Calibri" pitchFamily="34" charset="0"/>
              </a:endParaRPr>
            </a:p>
            <a:p>
              <a:pPr>
                <a:buClr>
                  <a:srgbClr val="FF0000"/>
                </a:buClr>
                <a:buFont typeface="Wingdings" pitchFamily="2" charset="2"/>
                <a:buChar char="l"/>
              </a:pPr>
              <a:r>
                <a:rPr lang="en-US" altLang="zh-TW" sz="1000" dirty="0" smtClean="0">
                  <a:solidFill>
                    <a:srgbClr val="00B050"/>
                  </a:solidFill>
                  <a:latin typeface="Trebuchet MS" pitchFamily="34" charset="0"/>
                  <a:cs typeface="Calibri" pitchFamily="34" charset="0"/>
                </a:rPr>
                <a:t> </a:t>
              </a:r>
              <a:r>
                <a:rPr lang="en-US" altLang="zh-TW" sz="1000" dirty="0" smtClean="0">
                  <a:latin typeface="Trebuchet MS" pitchFamily="34" charset="0"/>
                  <a:cs typeface="Calibri" pitchFamily="34" charset="0"/>
                </a:rPr>
                <a:t>Line-out</a:t>
              </a:r>
            </a:p>
            <a:p>
              <a:pPr>
                <a:buClr>
                  <a:srgbClr val="FF0000"/>
                </a:buClr>
                <a:buFont typeface="Wingdings" pitchFamily="2" charset="2"/>
                <a:buChar char="l"/>
              </a:pPr>
              <a:r>
                <a:rPr lang="en-US" altLang="zh-TW" sz="1000" dirty="0" smtClean="0">
                  <a:latin typeface="Trebuchet MS" pitchFamily="34" charset="0"/>
                  <a:cs typeface="Calibri" pitchFamily="34" charset="0"/>
                </a:rPr>
                <a:t> </a:t>
              </a:r>
              <a:r>
                <a:rPr lang="en-US" altLang="zh-TW" sz="1000" dirty="0" smtClean="0">
                  <a:solidFill>
                    <a:srgbClr val="0000FF"/>
                  </a:solidFill>
                  <a:latin typeface="Trebuchet MS" pitchFamily="34" charset="0"/>
                  <a:cs typeface="Calibri" pitchFamily="34" charset="0"/>
                </a:rPr>
                <a:t>Optional MSR/ VFD </a:t>
              </a:r>
            </a:p>
            <a:p>
              <a:pPr>
                <a:buClr>
                  <a:srgbClr val="FF0000"/>
                </a:buClr>
              </a:pPr>
              <a:r>
                <a:rPr lang="en-US" altLang="zh-TW" sz="1000" dirty="0" smtClean="0">
                  <a:solidFill>
                    <a:srgbClr val="0000FF"/>
                  </a:solidFill>
                  <a:latin typeface="Trebuchet MS" pitchFamily="34" charset="0"/>
                  <a:cs typeface="Calibri" pitchFamily="34" charset="0"/>
                </a:rPr>
                <a:t>    Module</a:t>
              </a:r>
              <a:endParaRPr lang="zh-TW" altLang="en-US" sz="1000" dirty="0">
                <a:solidFill>
                  <a:srgbClr val="0000FF"/>
                </a:solidFill>
                <a:latin typeface="Trebuchet MS" pitchFamily="34" charset="0"/>
                <a:cs typeface="Calibri" pitchFamily="34" charset="0"/>
              </a:endParaRPr>
            </a:p>
          </p:txBody>
        </p:sp>
        <p:pic>
          <p:nvPicPr>
            <p:cNvPr id="123" name="圖片 81" descr="NPT1550-R45.jpg"/>
            <p:cNvPicPr>
              <a:picLocks noChangeAspect="1"/>
            </p:cNvPicPr>
            <p:nvPr/>
          </p:nvPicPr>
          <p:blipFill>
            <a:blip r:embed="rId13" cstate="screen"/>
            <a:stretch>
              <a:fillRect/>
            </a:stretch>
          </p:blipFill>
          <p:spPr>
            <a:xfrm>
              <a:off x="2808000" y="4428000"/>
              <a:ext cx="628239" cy="576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群組 99"/>
          <p:cNvGrpSpPr/>
          <p:nvPr/>
        </p:nvGrpSpPr>
        <p:grpSpPr>
          <a:xfrm>
            <a:off x="4967657" y="822068"/>
            <a:ext cx="1455372" cy="2806962"/>
            <a:chOff x="4967657" y="1193543"/>
            <a:chExt cx="1455372" cy="2806962"/>
          </a:xfrm>
        </p:grpSpPr>
        <p:pic>
          <p:nvPicPr>
            <p:cNvPr id="125" name="Picture 58" descr="04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5072066" y="1214422"/>
              <a:ext cx="1350963" cy="1204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6" name="群組 103"/>
            <p:cNvGrpSpPr/>
            <p:nvPr/>
          </p:nvGrpSpPr>
          <p:grpSpPr>
            <a:xfrm>
              <a:off x="4967657" y="1193543"/>
              <a:ext cx="1450741" cy="2806962"/>
              <a:chOff x="5381628" y="1193542"/>
              <a:chExt cx="1571636" cy="2806962"/>
            </a:xfrm>
          </p:grpSpPr>
          <p:grpSp>
            <p:nvGrpSpPr>
              <p:cNvPr id="127" name="群組 118"/>
              <p:cNvGrpSpPr/>
              <p:nvPr/>
            </p:nvGrpSpPr>
            <p:grpSpPr>
              <a:xfrm>
                <a:off x="5381628" y="1193542"/>
                <a:ext cx="1571636" cy="2806962"/>
                <a:chOff x="5495681" y="2610434"/>
                <a:chExt cx="1571636" cy="2806962"/>
              </a:xfrm>
            </p:grpSpPr>
            <p:sp>
              <p:nvSpPr>
                <p:cNvPr id="129" name="文字方塊 34"/>
                <p:cNvSpPr txBox="1">
                  <a:spLocks noChangeArrowheads="1"/>
                </p:cNvSpPr>
                <p:nvPr/>
              </p:nvSpPr>
              <p:spPr bwMode="auto">
                <a:xfrm>
                  <a:off x="5840964" y="2610434"/>
                  <a:ext cx="1070799" cy="3066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306" tIns="45153" rIns="90306" bIns="45153">
                  <a:spAutoFit/>
                </a:bodyPr>
                <a:lstStyle/>
                <a:p>
                  <a:r>
                    <a:rPr lang="en-US" altLang="zh-TW" sz="14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NPT-5852</a:t>
                  </a:r>
                  <a:endParaRPr lang="zh-TW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0" name="文字方塊 57"/>
                <p:cNvSpPr txBox="1">
                  <a:spLocks noChangeArrowheads="1"/>
                </p:cNvSpPr>
                <p:nvPr/>
              </p:nvSpPr>
              <p:spPr bwMode="auto">
                <a:xfrm>
                  <a:off x="5595942" y="3616072"/>
                  <a:ext cx="1471375" cy="2296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90306" tIns="45153" rIns="90306" bIns="45153">
                  <a:spAutoFit/>
                </a:bodyPr>
                <a:lstStyle/>
                <a:p>
                  <a:pPr marL="457200" indent="-457200" defTabSz="963613">
                    <a:lnSpc>
                      <a:spcPct val="90000"/>
                    </a:lnSpc>
                  </a:pPr>
                  <a:r>
                    <a:rPr lang="en-US" altLang="zh-TW" sz="1000" b="1" dirty="0" smtClean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34" charset="0"/>
                    </a:rPr>
                    <a:t>ES: 3/E   </a:t>
                  </a:r>
                  <a:r>
                    <a:rPr lang="en-US" altLang="zh-TW" sz="1000" b="1" dirty="0" smtClean="0">
                      <a:solidFill>
                        <a:srgbClr val="00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34" charset="0"/>
                    </a:rPr>
                    <a:t>MP:5/E,’12</a:t>
                  </a:r>
                </a:p>
              </p:txBody>
            </p:sp>
            <p:sp>
              <p:nvSpPr>
                <p:cNvPr id="131" name="文字方塊 76"/>
                <p:cNvSpPr txBox="1">
                  <a:spLocks noChangeArrowheads="1"/>
                </p:cNvSpPr>
                <p:nvPr/>
              </p:nvSpPr>
              <p:spPr bwMode="auto">
                <a:xfrm>
                  <a:off x="5495681" y="3786190"/>
                  <a:ext cx="1571636" cy="16312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91430" tIns="45715" rIns="91430" bIns="45715">
                  <a:spAutoFit/>
                </a:bodyPr>
                <a:lstStyle/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>
                      <a:solidFill>
                        <a:srgbClr val="FF0000"/>
                      </a:solidFill>
                      <a:latin typeface="Trebuchet MS" pitchFamily="34" charset="0"/>
                    </a:rPr>
                    <a:t> </a:t>
                  </a:r>
                  <a:r>
                    <a:rPr lang="en-US" altLang="zh-TW" sz="1000" dirty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Sandy Bridge HM65</a:t>
                  </a: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 </a:t>
                  </a: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Fan-less / IP65</a:t>
                  </a:r>
                  <a:endParaRPr lang="en-US" altLang="zh-TW" sz="1000" dirty="0">
                    <a:latin typeface="Trebuchet MS" pitchFamily="34" charset="0"/>
                    <a:cs typeface="Calibri" pitchFamily="34" charset="0"/>
                  </a:endParaRP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>
                      <a:latin typeface="Trebuchet MS" pitchFamily="34" charset="0"/>
                      <a:cs typeface="Calibri" pitchFamily="34" charset="0"/>
                    </a:rPr>
                    <a:t> </a:t>
                  </a: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15” 250nits, XGA</a:t>
                  </a: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 </a:t>
                  </a:r>
                  <a:r>
                    <a:rPr lang="en-US" altLang="zh-TW" sz="1000" i="1" dirty="0" smtClean="0">
                      <a:solidFill>
                        <a:srgbClr val="0000FF"/>
                      </a:solidFill>
                      <a:latin typeface="Trebuchet MS" pitchFamily="34" charset="0"/>
                      <a:cs typeface="Calibri" pitchFamily="34" charset="0"/>
                    </a:rPr>
                    <a:t>Zero Bezel !!</a:t>
                  </a:r>
                  <a:endParaRPr lang="en-US" altLang="zh-TW" sz="1000" dirty="0" smtClean="0">
                    <a:latin typeface="Trebuchet MS" pitchFamily="34" charset="0"/>
                    <a:cs typeface="Calibri" pitchFamily="34" charset="0"/>
                  </a:endParaRP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 smtClean="0">
                      <a:solidFill>
                        <a:srgbClr val="00B050"/>
                      </a:solidFill>
                      <a:latin typeface="Trebuchet MS" pitchFamily="34" charset="0"/>
                      <a:cs typeface="Calibri" pitchFamily="34" charset="0"/>
                    </a:rPr>
                    <a:t> </a:t>
                  </a:r>
                  <a:r>
                    <a:rPr lang="en-US" altLang="zh-TW" sz="1000" i="1" dirty="0" smtClean="0">
                      <a:solidFill>
                        <a:srgbClr val="0000FF"/>
                      </a:solidFill>
                      <a:latin typeface="Trebuchet MS" pitchFamily="34" charset="0"/>
                      <a:cs typeface="Calibri" pitchFamily="34" charset="0"/>
                    </a:rPr>
                    <a:t>PCT Touch</a:t>
                  </a:r>
                  <a:endParaRPr lang="en-US" altLang="zh-TW" sz="1000" i="1" dirty="0">
                    <a:solidFill>
                      <a:srgbClr val="0000FF"/>
                    </a:solidFill>
                    <a:latin typeface="Trebuchet MS" pitchFamily="34" charset="0"/>
                    <a:cs typeface="Calibri" pitchFamily="34" charset="0"/>
                  </a:endParaRP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>
                      <a:latin typeface="Trebuchet MS" pitchFamily="34" charset="0"/>
                      <a:cs typeface="Calibri" pitchFamily="34" charset="0"/>
                    </a:rPr>
                    <a:t> </a:t>
                  </a: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COM1~4 (5V/12V) </a:t>
                  </a:r>
                  <a:endParaRPr lang="en-US" altLang="zh-TW" sz="1000" dirty="0">
                    <a:latin typeface="Trebuchet MS" pitchFamily="34" charset="0"/>
                    <a:cs typeface="Calibri" pitchFamily="34" charset="0"/>
                  </a:endParaRP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 smtClean="0">
                      <a:solidFill>
                        <a:srgbClr val="00B050"/>
                      </a:solidFill>
                      <a:latin typeface="Trebuchet MS" pitchFamily="34" charset="0"/>
                      <a:cs typeface="Calibri" pitchFamily="34" charset="0"/>
                    </a:rPr>
                    <a:t> </a:t>
                  </a: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Line-out</a:t>
                  </a: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 </a:t>
                  </a:r>
                  <a:r>
                    <a:rPr lang="en-US" altLang="zh-TW" sz="1000" dirty="0" smtClean="0">
                      <a:solidFill>
                        <a:srgbClr val="0000FF"/>
                      </a:solidFill>
                      <a:latin typeface="Trebuchet MS" pitchFamily="34" charset="0"/>
                      <a:cs typeface="Calibri" pitchFamily="34" charset="0"/>
                    </a:rPr>
                    <a:t>DC-19V 120W</a:t>
                  </a: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 </a:t>
                  </a:r>
                  <a:r>
                    <a:rPr lang="en-US" altLang="zh-TW" sz="1000" dirty="0" smtClean="0">
                      <a:solidFill>
                        <a:srgbClr val="0000FF"/>
                      </a:solidFill>
                      <a:latin typeface="Trebuchet MS" pitchFamily="34" charset="0"/>
                      <a:cs typeface="Calibri" pitchFamily="34" charset="0"/>
                    </a:rPr>
                    <a:t>Optional MSR/ VFD </a:t>
                  </a:r>
                </a:p>
                <a:p>
                  <a:pPr>
                    <a:buClr>
                      <a:srgbClr val="FF0000"/>
                    </a:buClr>
                  </a:pPr>
                  <a:r>
                    <a:rPr lang="en-US" altLang="zh-TW" sz="1000" dirty="0" smtClean="0">
                      <a:solidFill>
                        <a:srgbClr val="0000FF"/>
                      </a:solidFill>
                      <a:latin typeface="Trebuchet MS" pitchFamily="34" charset="0"/>
                      <a:cs typeface="Calibri" pitchFamily="34" charset="0"/>
                    </a:rPr>
                    <a:t>    Module</a:t>
                  </a:r>
                  <a:endParaRPr lang="zh-TW" altLang="en-US" sz="1000" dirty="0" smtClean="0">
                    <a:solidFill>
                      <a:srgbClr val="0000FF"/>
                    </a:solidFill>
                    <a:latin typeface="Trebuchet MS" pitchFamily="34" charset="0"/>
                    <a:cs typeface="Calibri" pitchFamily="34" charset="0"/>
                  </a:endParaRPr>
                </a:p>
              </p:txBody>
            </p:sp>
          </p:grpSp>
          <p:pic>
            <p:nvPicPr>
              <p:cNvPr id="128" name="圖片 83" descr="NPT1552-L45-W.png"/>
              <p:cNvPicPr>
                <a:picLocks noChangeAspect="1"/>
              </p:cNvPicPr>
              <p:nvPr/>
            </p:nvPicPr>
            <p:blipFill>
              <a:blip r:embed="rId14" cstate="screen"/>
              <a:stretch>
                <a:fillRect/>
              </a:stretch>
            </p:blipFill>
            <p:spPr>
              <a:xfrm>
                <a:off x="5844284" y="1500173"/>
                <a:ext cx="811321" cy="668124"/>
              </a:xfrm>
              <a:prstGeom prst="rect">
                <a:avLst/>
              </a:prstGeom>
            </p:spPr>
          </p:pic>
        </p:grpSp>
      </p:grpSp>
      <p:grpSp>
        <p:nvGrpSpPr>
          <p:cNvPr id="132" name="群組 101"/>
          <p:cNvGrpSpPr/>
          <p:nvPr/>
        </p:nvGrpSpPr>
        <p:grpSpPr>
          <a:xfrm>
            <a:off x="4967656" y="3700467"/>
            <a:ext cx="1516684" cy="2714644"/>
            <a:chOff x="4967656" y="4071942"/>
            <a:chExt cx="1516684" cy="2714644"/>
          </a:xfrm>
        </p:grpSpPr>
        <p:pic>
          <p:nvPicPr>
            <p:cNvPr id="133" name="Picture 58" descr="04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5072066" y="4071942"/>
              <a:ext cx="1350963" cy="1204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4" name="群組 99"/>
            <p:cNvGrpSpPr/>
            <p:nvPr/>
          </p:nvGrpSpPr>
          <p:grpSpPr>
            <a:xfrm>
              <a:off x="4967656" y="4073944"/>
              <a:ext cx="1516684" cy="2712642"/>
              <a:chOff x="5381628" y="4073944"/>
              <a:chExt cx="1643074" cy="2712642"/>
            </a:xfrm>
          </p:grpSpPr>
          <p:grpSp>
            <p:nvGrpSpPr>
              <p:cNvPr id="135" name="群組 101"/>
              <p:cNvGrpSpPr/>
              <p:nvPr/>
            </p:nvGrpSpPr>
            <p:grpSpPr>
              <a:xfrm>
                <a:off x="5381628" y="4073944"/>
                <a:ext cx="1643074" cy="2712642"/>
                <a:chOff x="5495681" y="2550865"/>
                <a:chExt cx="1643074" cy="2712642"/>
              </a:xfrm>
            </p:grpSpPr>
            <p:sp>
              <p:nvSpPr>
                <p:cNvPr id="137" name="文字方塊 34"/>
                <p:cNvSpPr txBox="1">
                  <a:spLocks noChangeArrowheads="1"/>
                </p:cNvSpPr>
                <p:nvPr/>
              </p:nvSpPr>
              <p:spPr bwMode="auto">
                <a:xfrm>
                  <a:off x="5810256" y="2550865"/>
                  <a:ext cx="1070799" cy="3066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306" tIns="45153" rIns="90306" bIns="45153">
                  <a:spAutoFit/>
                </a:bodyPr>
                <a:lstStyle/>
                <a:p>
                  <a:r>
                    <a:rPr lang="en-US" altLang="zh-TW" sz="14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NPT-1552</a:t>
                  </a:r>
                  <a:endParaRPr lang="zh-TW" alt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8" name="文字方塊 57"/>
                <p:cNvSpPr txBox="1">
                  <a:spLocks noChangeArrowheads="1"/>
                </p:cNvSpPr>
                <p:nvPr/>
              </p:nvSpPr>
              <p:spPr bwMode="auto">
                <a:xfrm>
                  <a:off x="5595942" y="3541714"/>
                  <a:ext cx="1471375" cy="2296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90306" tIns="45153" rIns="90306" bIns="45153">
                  <a:spAutoFit/>
                </a:bodyPr>
                <a:lstStyle/>
                <a:p>
                  <a:pPr marL="457200" indent="-457200" defTabSz="963613">
                    <a:lnSpc>
                      <a:spcPct val="90000"/>
                    </a:lnSpc>
                  </a:pPr>
                  <a:r>
                    <a:rPr lang="en-US" altLang="zh-TW" sz="1000" b="1" dirty="0" smtClean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34" charset="0"/>
                    </a:rPr>
                    <a:t>ES: 1/E   </a:t>
                  </a:r>
                  <a:r>
                    <a:rPr lang="en-US" altLang="zh-TW" sz="1000" b="1" dirty="0" smtClean="0">
                      <a:solidFill>
                        <a:srgbClr val="00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itchFamily="34" charset="0"/>
                    </a:rPr>
                    <a:t>MP:5/E,’12</a:t>
                  </a:r>
                </a:p>
              </p:txBody>
            </p:sp>
            <p:sp>
              <p:nvSpPr>
                <p:cNvPr id="139" name="文字方塊 76"/>
                <p:cNvSpPr txBox="1">
                  <a:spLocks noChangeArrowheads="1"/>
                </p:cNvSpPr>
                <p:nvPr/>
              </p:nvSpPr>
              <p:spPr bwMode="auto">
                <a:xfrm>
                  <a:off x="5495681" y="3786190"/>
                  <a:ext cx="1643074" cy="14773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91430" tIns="45715" rIns="91430" bIns="45715">
                  <a:spAutoFit/>
                </a:bodyPr>
                <a:lstStyle/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>
                      <a:solidFill>
                        <a:srgbClr val="FF0000"/>
                      </a:solidFill>
                      <a:latin typeface="Trebuchet MS" pitchFamily="34" charset="0"/>
                    </a:rPr>
                    <a:t> </a:t>
                  </a:r>
                  <a:r>
                    <a:rPr lang="en-US" altLang="zh-TW" sz="1000" dirty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Pine-View D525</a:t>
                  </a:r>
                  <a:endParaRPr lang="en-US" altLang="zh-TW" sz="1000" dirty="0">
                    <a:solidFill>
                      <a:srgbClr val="FF0000"/>
                    </a:solidFill>
                    <a:latin typeface="Trebuchet MS" pitchFamily="34" charset="0"/>
                  </a:endParaRP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>
                      <a:solidFill>
                        <a:srgbClr val="FF0000"/>
                      </a:solidFill>
                      <a:latin typeface="Trebuchet MS" pitchFamily="34" charset="0"/>
                    </a:rPr>
                    <a:t> </a:t>
                  </a: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Fan-less / IP-65</a:t>
                  </a:r>
                  <a:endParaRPr lang="en-US" altLang="zh-TW" sz="1000" dirty="0">
                    <a:latin typeface="Trebuchet MS" pitchFamily="34" charset="0"/>
                    <a:cs typeface="Calibri" pitchFamily="34" charset="0"/>
                  </a:endParaRP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>
                      <a:latin typeface="Trebuchet MS" pitchFamily="34" charset="0"/>
                      <a:cs typeface="Calibri" pitchFamily="34" charset="0"/>
                    </a:rPr>
                    <a:t> </a:t>
                  </a: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15” 250nits, XGA</a:t>
                  </a: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 </a:t>
                  </a:r>
                  <a:r>
                    <a:rPr lang="en-US" altLang="zh-TW" sz="1000" i="1" dirty="0" smtClean="0">
                      <a:solidFill>
                        <a:srgbClr val="0000FF"/>
                      </a:solidFill>
                      <a:latin typeface="Trebuchet MS" pitchFamily="34" charset="0"/>
                      <a:cs typeface="Calibri" pitchFamily="34" charset="0"/>
                    </a:rPr>
                    <a:t>Zero Bezel !!</a:t>
                  </a:r>
                  <a:endParaRPr lang="en-US" altLang="zh-TW" sz="1000" dirty="0" smtClean="0">
                    <a:latin typeface="Trebuchet MS" pitchFamily="34" charset="0"/>
                    <a:cs typeface="Calibri" pitchFamily="34" charset="0"/>
                  </a:endParaRP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 smtClean="0">
                      <a:solidFill>
                        <a:srgbClr val="00B050"/>
                      </a:solidFill>
                      <a:latin typeface="Trebuchet MS" pitchFamily="34" charset="0"/>
                      <a:cs typeface="Calibri" pitchFamily="34" charset="0"/>
                    </a:rPr>
                    <a:t> </a:t>
                  </a:r>
                  <a:r>
                    <a:rPr lang="en-US" altLang="zh-TW" sz="1000" i="1" dirty="0" smtClean="0">
                      <a:solidFill>
                        <a:srgbClr val="0000FF"/>
                      </a:solidFill>
                      <a:latin typeface="Trebuchet MS" pitchFamily="34" charset="0"/>
                      <a:cs typeface="Calibri" pitchFamily="34" charset="0"/>
                    </a:rPr>
                    <a:t>PCT Touch</a:t>
                  </a:r>
                  <a:endParaRPr lang="en-US" altLang="zh-TW" sz="1000" i="1" dirty="0">
                    <a:solidFill>
                      <a:srgbClr val="0000FF"/>
                    </a:solidFill>
                    <a:latin typeface="Trebuchet MS" pitchFamily="34" charset="0"/>
                    <a:cs typeface="Calibri" pitchFamily="34" charset="0"/>
                  </a:endParaRP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>
                      <a:latin typeface="Trebuchet MS" pitchFamily="34" charset="0"/>
                      <a:cs typeface="Calibri" pitchFamily="34" charset="0"/>
                    </a:rPr>
                    <a:t> </a:t>
                  </a: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COM1~4 (5V/12V) </a:t>
                  </a:r>
                  <a:endParaRPr lang="en-US" altLang="zh-TW" sz="1000" dirty="0">
                    <a:latin typeface="Trebuchet MS" pitchFamily="34" charset="0"/>
                    <a:cs typeface="Calibri" pitchFamily="34" charset="0"/>
                  </a:endParaRP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 smtClean="0">
                      <a:solidFill>
                        <a:srgbClr val="00B050"/>
                      </a:solidFill>
                      <a:latin typeface="Trebuchet MS" pitchFamily="34" charset="0"/>
                      <a:cs typeface="Calibri" pitchFamily="34" charset="0"/>
                    </a:rPr>
                    <a:t> </a:t>
                  </a: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Line-out</a:t>
                  </a:r>
                </a:p>
                <a:p>
                  <a:pPr>
                    <a:buClr>
                      <a:srgbClr val="FF0000"/>
                    </a:buClr>
                    <a:buFont typeface="Wingdings" pitchFamily="2" charset="2"/>
                    <a:buChar char="l"/>
                  </a:pPr>
                  <a:r>
                    <a:rPr lang="en-US" altLang="zh-TW" sz="1000" dirty="0" smtClean="0">
                      <a:latin typeface="Trebuchet MS" pitchFamily="34" charset="0"/>
                      <a:cs typeface="Calibri" pitchFamily="34" charset="0"/>
                    </a:rPr>
                    <a:t> </a:t>
                  </a:r>
                  <a:r>
                    <a:rPr lang="en-US" altLang="zh-TW" sz="1000" dirty="0" smtClean="0">
                      <a:solidFill>
                        <a:srgbClr val="0000FF"/>
                      </a:solidFill>
                      <a:latin typeface="Trebuchet MS" pitchFamily="34" charset="0"/>
                      <a:cs typeface="Calibri" pitchFamily="34" charset="0"/>
                    </a:rPr>
                    <a:t>Optional MSR/ VFD </a:t>
                  </a:r>
                </a:p>
                <a:p>
                  <a:pPr>
                    <a:buClr>
                      <a:srgbClr val="FF0000"/>
                    </a:buClr>
                  </a:pPr>
                  <a:r>
                    <a:rPr lang="en-US" altLang="zh-TW" sz="1000" dirty="0" smtClean="0">
                      <a:solidFill>
                        <a:srgbClr val="0000FF"/>
                      </a:solidFill>
                      <a:latin typeface="Trebuchet MS" pitchFamily="34" charset="0"/>
                      <a:cs typeface="Calibri" pitchFamily="34" charset="0"/>
                    </a:rPr>
                    <a:t>    Module</a:t>
                  </a:r>
                  <a:endParaRPr lang="zh-TW" altLang="en-US" sz="1000" dirty="0" smtClean="0">
                    <a:solidFill>
                      <a:srgbClr val="0000FF"/>
                    </a:solidFill>
                    <a:latin typeface="Trebuchet MS" pitchFamily="34" charset="0"/>
                    <a:cs typeface="Calibri" pitchFamily="34" charset="0"/>
                  </a:endParaRPr>
                </a:p>
              </p:txBody>
            </p:sp>
          </p:grpSp>
          <p:pic>
            <p:nvPicPr>
              <p:cNvPr id="136" name="圖片 97" descr="NPT1552-L45-W.png"/>
              <p:cNvPicPr>
                <a:picLocks noChangeAspect="1"/>
              </p:cNvPicPr>
              <p:nvPr/>
            </p:nvPicPr>
            <p:blipFill>
              <a:blip r:embed="rId15" cstate="screen"/>
              <a:stretch>
                <a:fillRect/>
              </a:stretch>
            </p:blipFill>
            <p:spPr>
              <a:xfrm>
                <a:off x="5889001" y="4357694"/>
                <a:ext cx="743169" cy="612000"/>
              </a:xfrm>
              <a:prstGeom prst="rect">
                <a:avLst/>
              </a:prstGeom>
            </p:spPr>
          </p:pic>
        </p:grpSp>
      </p:grpSp>
      <p:pic>
        <p:nvPicPr>
          <p:cNvPr id="140" name="Picture 1" descr="D:\Nexcom_all_111010\0_Nexcom_PJ_111010\0_NPB-3550_112011\ID\NEXPOS_0504.jpg"/>
          <p:cNvPicPr>
            <a:picLocks noChangeAspect="1" noChangeArrowheads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7000892" y="4057657"/>
            <a:ext cx="571503" cy="361295"/>
          </a:xfrm>
          <a:prstGeom prst="rect">
            <a:avLst/>
          </a:prstGeom>
          <a:noFill/>
        </p:spPr>
      </p:pic>
      <p:pic>
        <p:nvPicPr>
          <p:cNvPr id="141" name="Picture 1" descr="D:\Nexcom_all_111010\0_Nexcom_PJ_111010\0_NPB-3550_112011\ID\NEXPOS_0504.jpg"/>
          <p:cNvPicPr>
            <a:picLocks noChangeAspect="1" noChangeArrowheads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7000892" y="1200137"/>
            <a:ext cx="571503" cy="3612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70286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8309" name="Rectangle 4"/>
          <p:cNvSpPr>
            <a:spLocks noChangeArrowheads="1"/>
          </p:cNvSpPr>
          <p:nvPr/>
        </p:nvSpPr>
        <p:spPr bwMode="auto">
          <a:xfrm>
            <a:off x="1385888" y="5187950"/>
            <a:ext cx="6519862" cy="30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400">
                <a:solidFill>
                  <a:srgbClr val="C40505"/>
                </a:solidFill>
              </a:rPr>
              <a:t> </a:t>
            </a:r>
          </a:p>
        </p:txBody>
      </p:sp>
      <p:sp>
        <p:nvSpPr>
          <p:cNvPr id="98310" name="Text Box 5"/>
          <p:cNvSpPr txBox="1">
            <a:spLocks noChangeArrowheads="1"/>
          </p:cNvSpPr>
          <p:nvPr/>
        </p:nvSpPr>
        <p:spPr bwMode="auto">
          <a:xfrm>
            <a:off x="1871663" y="3095625"/>
            <a:ext cx="5688012" cy="1944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91440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400" b="1" i="1">
                <a:solidFill>
                  <a:srgbClr val="000000"/>
                </a:solidFill>
                <a:latin typeface="Calibri" pitchFamily="34" charset="0"/>
              </a:rPr>
              <a:t>Спасибо за внимание</a:t>
            </a:r>
            <a:r>
              <a:rPr lang="en-GB" sz="4400" b="1" i="1">
                <a:solidFill>
                  <a:srgbClr val="000000"/>
                </a:solidFill>
                <a:latin typeface="Calibri" pitchFamily="34" charset="0"/>
              </a:rPr>
              <a:t>!</a:t>
            </a:r>
          </a:p>
        </p:txBody>
      </p:sp>
      <p:pic>
        <p:nvPicPr>
          <p:cNvPr id="7" name="Picture 2" descr="C:\Users\User\Desktop\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287816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2427" y="3294734"/>
            <a:ext cx="4857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631902" y="389535"/>
            <a:ext cx="7313032" cy="65303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 smtClean="0"/>
              <a:t>NISE Roadmap </a:t>
            </a:r>
            <a:r>
              <a:rPr lang="ru-RU" altLang="zh-TW" sz="3200" dirty="0" smtClean="0"/>
              <a:t>2013</a:t>
            </a:r>
            <a:endParaRPr lang="zh-TW" altLang="en-US" sz="3200" dirty="0"/>
          </a:p>
        </p:txBody>
      </p:sp>
      <p:grpSp>
        <p:nvGrpSpPr>
          <p:cNvPr id="10" name="群組 71"/>
          <p:cNvGrpSpPr/>
          <p:nvPr/>
        </p:nvGrpSpPr>
        <p:grpSpPr>
          <a:xfrm>
            <a:off x="5954718" y="5284415"/>
            <a:ext cx="3205447" cy="654742"/>
            <a:chOff x="6956425" y="497889"/>
            <a:chExt cx="3205447" cy="654742"/>
          </a:xfrm>
        </p:grpSpPr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9099834" y="868469"/>
              <a:ext cx="1062038" cy="284162"/>
            </a:xfrm>
            <a:prstGeom prst="rect">
              <a:avLst/>
            </a:prstGeom>
            <a:solidFill>
              <a:srgbClr val="99CC00"/>
            </a:solidFill>
            <a:ln w="9525" algn="ctr">
              <a:noFill/>
              <a:miter lim="800000"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lIns="90301" tIns="45151" rIns="90301" bIns="45151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zh-TW" sz="1200" b="1" i="1" dirty="0" smtClean="0"/>
                <a:t>МП</a:t>
              </a:r>
              <a:endParaRPr lang="en-US" altLang="zh-TW" sz="1200" b="1" i="1" dirty="0"/>
            </a:p>
          </p:txBody>
        </p: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6956425" y="858838"/>
              <a:ext cx="1135063" cy="284162"/>
            </a:xfrm>
            <a:prstGeom prst="rect">
              <a:avLst/>
            </a:prstGeom>
            <a:solidFill>
              <a:srgbClr val="FF9900"/>
            </a:solidFill>
            <a:ln w="9525" algn="ctr">
              <a:noFill/>
              <a:miter lim="800000"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lIns="90301" tIns="45151" rIns="90301" bIns="45151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zh-TW" sz="1200" b="1" i="1" dirty="0" smtClean="0"/>
                <a:t>Разработка</a:t>
              </a:r>
              <a:endParaRPr lang="en-US" altLang="zh-TW" sz="1200" b="1" i="1" dirty="0"/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8121243" y="497889"/>
              <a:ext cx="1062037" cy="64518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algn="ctr">
              <a:noFill/>
              <a:miter lim="800000"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lIns="90301" tIns="45151" rIns="90301" bIns="45151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altLang="zh-TW" sz="1200" b="1" i="1" dirty="0" smtClean="0"/>
                <a:t>Плановая дата выхода</a:t>
              </a:r>
              <a:endParaRPr lang="en-US" altLang="zh-TW" sz="1200" b="1" i="1" dirty="0"/>
            </a:p>
          </p:txBody>
        </p:sp>
      </p:grpSp>
      <p:grpSp>
        <p:nvGrpSpPr>
          <p:cNvPr id="14" name="群組 144"/>
          <p:cNvGrpSpPr/>
          <p:nvPr/>
        </p:nvGrpSpPr>
        <p:grpSpPr>
          <a:xfrm>
            <a:off x="-4209" y="1024899"/>
            <a:ext cx="9073008" cy="1732182"/>
            <a:chOff x="35496" y="1196752"/>
            <a:chExt cx="9073008" cy="1732182"/>
          </a:xfrm>
        </p:grpSpPr>
        <p:pic>
          <p:nvPicPr>
            <p:cNvPr id="15" name="Picture 7" descr="icon_Planning_project"/>
            <p:cNvPicPr preferRelativeResize="0">
              <a:picLocks noChangeAspect="1" noChangeArrowheads="1"/>
            </p:cNvPicPr>
            <p:nvPr/>
          </p:nvPicPr>
          <p:blipFill>
            <a:blip r:embed="rId7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>
              <a:off x="7884504" y="1556792"/>
              <a:ext cx="1224000" cy="1251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9" descr="icon_Planning_project"/>
            <p:cNvPicPr preferRelativeResize="0">
              <a:picLocks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6660232" y="1556791"/>
              <a:ext cx="1173600" cy="126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8" descr="04"/>
            <p:cNvPicPr preferRelativeResize="0">
              <a:picLocks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5488137" y="1556792"/>
              <a:ext cx="1172095" cy="1265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圓角矩形 7"/>
            <p:cNvSpPr/>
            <p:nvPr/>
          </p:nvSpPr>
          <p:spPr>
            <a:xfrm>
              <a:off x="35496" y="1214422"/>
              <a:ext cx="500066" cy="171451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ru-RU" altLang="zh-TW" sz="1400" b="1" dirty="0" smtClean="0"/>
                <a:t>Высоко-производительные</a:t>
              </a:r>
              <a:endParaRPr lang="zh-TW" altLang="en-US" sz="1400" b="1" dirty="0"/>
            </a:p>
          </p:txBody>
        </p:sp>
        <p:pic>
          <p:nvPicPr>
            <p:cNvPr id="19" name="Picture 8" descr="04"/>
            <p:cNvPicPr preferRelativeResize="0">
              <a:picLocks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1835832" y="1556792"/>
              <a:ext cx="1224000" cy="12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 descr="NISE3140-front透明背景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1987812" y="1905169"/>
              <a:ext cx="890715" cy="558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41"/>
            <p:cNvSpPr txBox="1">
              <a:spLocks noChangeArrowheads="1"/>
            </p:cNvSpPr>
            <p:nvPr/>
          </p:nvSpPr>
          <p:spPr bwMode="auto">
            <a:xfrm>
              <a:off x="2021472" y="1528128"/>
              <a:ext cx="819344" cy="4605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/>
              <a:r>
                <a:rPr lang="en-US" altLang="zh-TW" sz="1200" b="1" dirty="0" smtClean="0">
                  <a:solidFill>
                    <a:srgbClr val="002060"/>
                  </a:solidFill>
                </a:rPr>
                <a:t>NISE</a:t>
              </a:r>
              <a:r>
                <a:rPr lang="ru-RU" altLang="zh-TW" sz="1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TW" sz="1200" b="1" dirty="0" smtClean="0">
                  <a:solidFill>
                    <a:srgbClr val="002060"/>
                  </a:solidFill>
                </a:rPr>
                <a:t>3140</a:t>
              </a:r>
              <a:endParaRPr lang="en-US" altLang="zh-TW" sz="1200" b="1" dirty="0">
                <a:solidFill>
                  <a:srgbClr val="002060"/>
                </a:solidFill>
              </a:endParaRPr>
            </a:p>
            <a:p>
              <a:pPr algn="ctr"/>
              <a:r>
                <a:rPr lang="en-US" altLang="zh-TW" sz="1200" b="1" dirty="0" smtClean="0">
                  <a:solidFill>
                    <a:srgbClr val="002060"/>
                  </a:solidFill>
                </a:rPr>
                <a:t>NISE</a:t>
              </a:r>
              <a:r>
                <a:rPr lang="ru-RU" altLang="zh-TW" sz="1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TW" sz="1200" b="1" dirty="0" smtClean="0">
                  <a:solidFill>
                    <a:srgbClr val="002060"/>
                  </a:solidFill>
                </a:rPr>
                <a:t>3142</a:t>
              </a:r>
              <a:endParaRPr lang="en-US" altLang="zh-TW" sz="1200" b="1" dirty="0">
                <a:solidFill>
                  <a:srgbClr val="002060"/>
                </a:solidFill>
              </a:endParaRPr>
            </a:p>
          </p:txBody>
        </p:sp>
        <p:sp>
          <p:nvSpPr>
            <p:cNvPr id="22" name="Text Box 44"/>
            <p:cNvSpPr txBox="1">
              <a:spLocks noChangeArrowheads="1"/>
            </p:cNvSpPr>
            <p:nvPr/>
          </p:nvSpPr>
          <p:spPr bwMode="auto">
            <a:xfrm>
              <a:off x="1955267" y="2490523"/>
              <a:ext cx="1003113" cy="275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/>
              <a:r>
                <a:rPr lang="en-US" altLang="zh-TW" sz="1200" b="1" dirty="0">
                  <a:solidFill>
                    <a:srgbClr val="002060"/>
                  </a:solidFill>
                </a:rPr>
                <a:t>Core 2 Duo</a:t>
              </a:r>
            </a:p>
          </p:txBody>
        </p:sp>
        <p:pic>
          <p:nvPicPr>
            <p:cNvPr id="23" name="Picture 8" descr="04"/>
            <p:cNvPicPr preferRelativeResize="0">
              <a:picLocks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3129856" y="1556792"/>
              <a:ext cx="1154112" cy="1266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3" descr="NISE3500M-front_large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3238667" y="1897015"/>
              <a:ext cx="917572" cy="609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 Box 41"/>
            <p:cNvSpPr txBox="1">
              <a:spLocks noChangeArrowheads="1"/>
            </p:cNvSpPr>
            <p:nvPr/>
          </p:nvSpPr>
          <p:spPr bwMode="auto">
            <a:xfrm>
              <a:off x="3238487" y="1556792"/>
              <a:ext cx="925505" cy="3066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/>
              <a:r>
                <a:rPr lang="en-US" altLang="zh-TW" sz="1400" b="1" dirty="0" smtClean="0">
                  <a:solidFill>
                    <a:srgbClr val="002060"/>
                  </a:solidFill>
                </a:rPr>
                <a:t>NISE</a:t>
              </a:r>
              <a:r>
                <a:rPr lang="ru-RU" altLang="zh-TW" sz="14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TW" sz="1400" b="1" dirty="0" smtClean="0">
                  <a:solidFill>
                    <a:srgbClr val="002060"/>
                  </a:solidFill>
                </a:rPr>
                <a:t>3500</a:t>
              </a:r>
              <a:endParaRPr lang="en-US" altLang="zh-TW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26" name="Text Box 44"/>
            <p:cNvSpPr txBox="1">
              <a:spLocks noChangeArrowheads="1"/>
            </p:cNvSpPr>
            <p:nvPr/>
          </p:nvSpPr>
          <p:spPr bwMode="auto">
            <a:xfrm>
              <a:off x="3337087" y="2492896"/>
              <a:ext cx="874873" cy="275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/>
              <a:r>
                <a:rPr lang="en-US" altLang="zh-TW" sz="1200" b="1" dirty="0">
                  <a:solidFill>
                    <a:srgbClr val="002060"/>
                  </a:solidFill>
                </a:rPr>
                <a:t>Core i5/i7</a:t>
              </a:r>
            </a:p>
          </p:txBody>
        </p:sp>
        <p:sp>
          <p:nvSpPr>
            <p:cNvPr id="27" name="Text Box 41"/>
            <p:cNvSpPr txBox="1">
              <a:spLocks noChangeArrowheads="1"/>
            </p:cNvSpPr>
            <p:nvPr/>
          </p:nvSpPr>
          <p:spPr bwMode="auto">
            <a:xfrm>
              <a:off x="5564733" y="1584359"/>
              <a:ext cx="925505" cy="3066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/>
              <a:r>
                <a:rPr lang="en-US" altLang="zh-TW" sz="1400" b="1" dirty="0" smtClean="0">
                  <a:solidFill>
                    <a:srgbClr val="002060"/>
                  </a:solidFill>
                </a:rPr>
                <a:t>NISE</a:t>
              </a:r>
              <a:r>
                <a:rPr lang="ru-RU" altLang="zh-TW" sz="14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TW" sz="1400" b="1" dirty="0" smtClean="0">
                  <a:solidFill>
                    <a:srgbClr val="002060"/>
                  </a:solidFill>
                </a:rPr>
                <a:t>3600</a:t>
              </a:r>
            </a:p>
          </p:txBody>
        </p:sp>
        <p:sp>
          <p:nvSpPr>
            <p:cNvPr id="28" name="Text Box 44"/>
            <p:cNvSpPr txBox="1">
              <a:spLocks noChangeArrowheads="1"/>
            </p:cNvSpPr>
            <p:nvPr/>
          </p:nvSpPr>
          <p:spPr bwMode="auto">
            <a:xfrm>
              <a:off x="5563216" y="2492896"/>
              <a:ext cx="926679" cy="275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/>
              <a:r>
                <a:rPr lang="en-US" altLang="zh-TW" sz="1200" b="1" dirty="0">
                  <a:solidFill>
                    <a:srgbClr val="002060"/>
                  </a:solidFill>
                </a:rPr>
                <a:t>Ivy Bridge</a:t>
              </a:r>
            </a:p>
          </p:txBody>
        </p:sp>
        <p:grpSp>
          <p:nvGrpSpPr>
            <p:cNvPr id="29" name="群組 76"/>
            <p:cNvGrpSpPr>
              <a:grpSpLocks/>
            </p:cNvGrpSpPr>
            <p:nvPr/>
          </p:nvGrpSpPr>
          <p:grpSpPr bwMode="auto">
            <a:xfrm>
              <a:off x="4283968" y="1556792"/>
              <a:ext cx="1172095" cy="1265214"/>
              <a:chOff x="6519863" y="1643063"/>
              <a:chExt cx="1333500" cy="1265237"/>
            </a:xfrm>
          </p:grpSpPr>
          <p:pic>
            <p:nvPicPr>
              <p:cNvPr id="47" name="Picture 8" descr="04"/>
              <p:cNvPicPr preferRelativeResize="0">
                <a:picLocks noChangeArrowheads="1"/>
              </p:cNvPicPr>
              <p:nvPr/>
            </p:nvPicPr>
            <p:blipFill>
              <a:blip r:embed="rId9" cstate="email"/>
              <a:srcRect/>
              <a:stretch>
                <a:fillRect/>
              </a:stretch>
            </p:blipFill>
            <p:spPr bwMode="auto">
              <a:xfrm>
                <a:off x="6519863" y="1643063"/>
                <a:ext cx="1333500" cy="1265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" name="Text Box 41"/>
              <p:cNvSpPr txBox="1">
                <a:spLocks noChangeArrowheads="1"/>
              </p:cNvSpPr>
              <p:nvPr/>
            </p:nvSpPr>
            <p:spPr bwMode="auto">
              <a:xfrm>
                <a:off x="6636205" y="1643063"/>
                <a:ext cx="1052953" cy="30663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90306" tIns="45153" rIns="90306" bIns="45153">
                <a:spAutoFit/>
              </a:bodyPr>
              <a:lstStyle/>
              <a:p>
                <a:pPr algn="ctr"/>
                <a:r>
                  <a:rPr lang="en-US" altLang="zh-TW" sz="1400" b="1" dirty="0" smtClean="0">
                    <a:solidFill>
                      <a:srgbClr val="002060"/>
                    </a:solidFill>
                  </a:rPr>
                  <a:t>NISE</a:t>
                </a:r>
                <a:r>
                  <a:rPr lang="ru-RU" altLang="zh-TW" sz="1400" b="1" dirty="0" smtClean="0">
                    <a:solidFill>
                      <a:srgbClr val="002060"/>
                    </a:solidFill>
                  </a:rPr>
                  <a:t> </a:t>
                </a:r>
                <a:r>
                  <a:rPr lang="en-US" altLang="zh-TW" sz="1400" b="1" dirty="0" smtClean="0">
                    <a:solidFill>
                      <a:srgbClr val="002060"/>
                    </a:solidFill>
                  </a:rPr>
                  <a:t>3520</a:t>
                </a:r>
                <a:endParaRPr lang="en-US" altLang="zh-TW" sz="14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9" name="Text Box 44"/>
              <p:cNvSpPr txBox="1">
                <a:spLocks noChangeArrowheads="1"/>
              </p:cNvSpPr>
              <p:nvPr/>
            </p:nvSpPr>
            <p:spPr bwMode="auto">
              <a:xfrm>
                <a:off x="6683711" y="2591362"/>
                <a:ext cx="995349" cy="2758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306" tIns="45153" rIns="90306" bIns="45153">
                <a:spAutoFit/>
              </a:bodyPr>
              <a:lstStyle/>
              <a:p>
                <a:pPr algn="ctr"/>
                <a:r>
                  <a:rPr lang="en-US" altLang="zh-TW" sz="1200" b="1" dirty="0">
                    <a:solidFill>
                      <a:srgbClr val="002060"/>
                    </a:solidFill>
                  </a:rPr>
                  <a:t>Core i5/i7</a:t>
                </a:r>
              </a:p>
            </p:txBody>
          </p:sp>
          <p:pic>
            <p:nvPicPr>
              <p:cNvPr id="50" name="Picture 80" descr="H:\NEXCOM\40G 隨身碟\NEXCOM product picture\Marcom picture\NISE3520\JPG\Small\NISE3520_Front_s.jpg"/>
              <p:cNvPicPr>
                <a:picLocks noChangeAspect="1" noChangeArrowheads="1"/>
              </p:cNvPicPr>
              <p:nvPr/>
            </p:nvPicPr>
            <p:blipFill>
              <a:blip r:embed="rId13" cstate="email"/>
              <a:srcRect/>
              <a:stretch>
                <a:fillRect/>
              </a:stretch>
            </p:blipFill>
            <p:spPr bwMode="auto">
              <a:xfrm>
                <a:off x="6561780" y="1983292"/>
                <a:ext cx="1105755" cy="5798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0" name="Picture 6" descr="04"/>
            <p:cNvPicPr preferRelativeResize="0">
              <a:picLocks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539552" y="1556792"/>
              <a:ext cx="1224136" cy="1250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17" descr="NISE3100e-front-small透明背景"/>
            <p:cNvPicPr>
              <a:picLocks noChangeAspect="1" noChangeArrowheads="1"/>
            </p:cNvPicPr>
            <p:nvPr/>
          </p:nvPicPr>
          <p:blipFill>
            <a:blip r:embed="rId14" cstate="email"/>
            <a:srcRect/>
            <a:stretch>
              <a:fillRect/>
            </a:stretch>
          </p:blipFill>
          <p:spPr bwMode="auto">
            <a:xfrm>
              <a:off x="664521" y="1897500"/>
              <a:ext cx="883144" cy="581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 Box 39"/>
            <p:cNvSpPr txBox="1">
              <a:spLocks noChangeArrowheads="1"/>
            </p:cNvSpPr>
            <p:nvPr/>
          </p:nvSpPr>
          <p:spPr bwMode="auto">
            <a:xfrm>
              <a:off x="685295" y="1556793"/>
              <a:ext cx="1015937" cy="3066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/>
              <a:r>
                <a:rPr lang="en-US" altLang="zh-TW" sz="1400" b="1" dirty="0" smtClean="0">
                  <a:solidFill>
                    <a:srgbClr val="002060"/>
                  </a:solidFill>
                </a:rPr>
                <a:t>NISE</a:t>
              </a:r>
              <a:r>
                <a:rPr lang="ru-RU" altLang="zh-TW" sz="14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TW" sz="1400" b="1" dirty="0" smtClean="0">
                  <a:solidFill>
                    <a:srgbClr val="002060"/>
                  </a:solidFill>
                </a:rPr>
                <a:t>3100e</a:t>
              </a:r>
              <a:endParaRPr lang="en-US" altLang="zh-TW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33" name="Text Box 46"/>
            <p:cNvSpPr txBox="1">
              <a:spLocks noChangeArrowheads="1"/>
            </p:cNvSpPr>
            <p:nvPr/>
          </p:nvSpPr>
          <p:spPr bwMode="auto">
            <a:xfrm>
              <a:off x="642615" y="2485192"/>
              <a:ext cx="969450" cy="275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/>
              <a:r>
                <a:rPr lang="en-US" altLang="zh-TW" sz="1200" b="1" dirty="0">
                  <a:solidFill>
                    <a:srgbClr val="002060"/>
                  </a:solidFill>
                </a:rPr>
                <a:t>Pentium-M</a:t>
              </a:r>
            </a:p>
          </p:txBody>
        </p:sp>
        <p:sp>
          <p:nvSpPr>
            <p:cNvPr id="34" name="Text Box 41"/>
            <p:cNvSpPr txBox="1">
              <a:spLocks noChangeArrowheads="1"/>
            </p:cNvSpPr>
            <p:nvPr/>
          </p:nvSpPr>
          <p:spPr bwMode="auto">
            <a:xfrm>
              <a:off x="6788915" y="1584359"/>
              <a:ext cx="925505" cy="306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/>
              <a:r>
                <a:rPr lang="en-US" altLang="zh-TW" sz="1400" b="1" dirty="0" smtClean="0">
                  <a:solidFill>
                    <a:srgbClr val="002060"/>
                  </a:solidFill>
                </a:rPr>
                <a:t>NISE</a:t>
              </a:r>
              <a:r>
                <a:rPr lang="ru-RU" altLang="zh-TW" sz="14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TW" sz="1400" b="1" dirty="0" smtClean="0">
                  <a:solidFill>
                    <a:srgbClr val="002060"/>
                  </a:solidFill>
                </a:rPr>
                <a:t>3640</a:t>
              </a:r>
            </a:p>
          </p:txBody>
        </p:sp>
        <p:sp>
          <p:nvSpPr>
            <p:cNvPr id="35" name="Text Box 44"/>
            <p:cNvSpPr txBox="1">
              <a:spLocks noChangeArrowheads="1"/>
            </p:cNvSpPr>
            <p:nvPr/>
          </p:nvSpPr>
          <p:spPr bwMode="auto">
            <a:xfrm>
              <a:off x="6787398" y="2492896"/>
              <a:ext cx="926679" cy="275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/>
              <a:r>
                <a:rPr lang="en-US" altLang="zh-TW" sz="1200" b="1" dirty="0">
                  <a:solidFill>
                    <a:srgbClr val="002060"/>
                  </a:solidFill>
                </a:rPr>
                <a:t>Ivy Bridge</a:t>
              </a:r>
            </a:p>
          </p:txBody>
        </p:sp>
        <p:sp>
          <p:nvSpPr>
            <p:cNvPr id="36" name="圓角矩形 101"/>
            <p:cNvSpPr/>
            <p:nvPr/>
          </p:nvSpPr>
          <p:spPr>
            <a:xfrm>
              <a:off x="6767056" y="1268760"/>
              <a:ext cx="934711" cy="331200"/>
            </a:xfrm>
            <a:prstGeom prst="roundRect">
              <a:avLst/>
            </a:prstGeom>
            <a:solidFill>
              <a:srgbClr val="9966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37">
                <a:defRPr/>
              </a:pPr>
              <a:r>
                <a:rPr lang="ru-RU" altLang="zh-TW" sz="1100" b="1" dirty="0" smtClean="0">
                  <a:solidFill>
                    <a:srgbClr val="FFFF00"/>
                  </a:solidFill>
                </a:rPr>
                <a:t>МП</a:t>
              </a:r>
              <a:r>
                <a:rPr lang="en-US" altLang="zh-TW" sz="1100" b="1" dirty="0" smtClean="0">
                  <a:solidFill>
                    <a:srgbClr val="FFFF00"/>
                  </a:solidFill>
                </a:rPr>
                <a:t>:</a:t>
              </a:r>
              <a:r>
                <a:rPr lang="ru-RU" altLang="zh-TW" sz="1100" b="1" dirty="0" smtClean="0">
                  <a:solidFill>
                    <a:srgbClr val="FFFF00"/>
                  </a:solidFill>
                </a:rPr>
                <a:t> конец года</a:t>
              </a:r>
              <a:r>
                <a:rPr lang="en-US" altLang="zh-TW" sz="1100" b="1" dirty="0" smtClean="0">
                  <a:solidFill>
                    <a:srgbClr val="FFFF00"/>
                  </a:solidFill>
                </a:rPr>
                <a:t> </a:t>
              </a:r>
              <a:endParaRPr lang="zh-TW" altLang="en-US" sz="1100" b="1" dirty="0">
                <a:solidFill>
                  <a:srgbClr val="FFFF00"/>
                </a:solidFill>
              </a:endParaRPr>
            </a:p>
          </p:txBody>
        </p:sp>
        <p:pic>
          <p:nvPicPr>
            <p:cNvPr id="37" name="Picture 2" descr="H:\NEXCOM\40G 隨身碟\NEXCOM product picture\Marcom picture\NISE3600E\JPG\Small\NISE-3600E-L45.jpg"/>
            <p:cNvPicPr>
              <a:picLocks noChangeAspect="1" noChangeArrowheads="1"/>
            </p:cNvPicPr>
            <p:nvPr/>
          </p:nvPicPr>
          <p:blipFill>
            <a:blip r:embed="rId1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451162" y="1916832"/>
              <a:ext cx="1091768" cy="593922"/>
            </a:xfrm>
            <a:prstGeom prst="rect">
              <a:avLst/>
            </a:prstGeom>
            <a:noFill/>
          </p:spPr>
        </p:pic>
        <p:pic>
          <p:nvPicPr>
            <p:cNvPr id="38" name="Picture 2" descr="H:\NEXCOM\40G 隨身碟\NEXCOM product picture\Marcom picture\NISE3600E\JPG\Small\NISE-3600E-L45.jpg"/>
            <p:cNvPicPr>
              <a:picLocks noChangeAspect="1" noChangeArrowheads="1"/>
            </p:cNvPicPr>
            <p:nvPr/>
          </p:nvPicPr>
          <p:blipFill>
            <a:blip r:embed="rId1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60232" y="1916832"/>
              <a:ext cx="1091768" cy="593922"/>
            </a:xfrm>
            <a:prstGeom prst="rect">
              <a:avLst/>
            </a:prstGeom>
            <a:noFill/>
          </p:spPr>
        </p:pic>
        <p:pic>
          <p:nvPicPr>
            <p:cNvPr id="39" name="Picture 59"/>
            <p:cNvPicPr>
              <a:picLocks noChangeAspect="1" noChangeArrowheads="1"/>
            </p:cNvPicPr>
            <p:nvPr/>
          </p:nvPicPr>
          <p:blipFill>
            <a:blip r:embed="rId1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08350" y="1772816"/>
              <a:ext cx="576018" cy="847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pic>
          <p:nvPicPr>
            <p:cNvPr id="40" name="Picture 2" descr="http://www.sitram.fr/sites/default/files/UL%20logo_0.JPG"/>
            <p:cNvPicPr>
              <a:picLocks noChangeAspect="1" noChangeArrowheads="1"/>
            </p:cNvPicPr>
            <p:nvPr/>
          </p:nvPicPr>
          <p:blipFill>
            <a:blip r:embed="rId17" cstate="email"/>
            <a:srcRect/>
            <a:stretch>
              <a:fillRect/>
            </a:stretch>
          </p:blipFill>
          <p:spPr bwMode="auto">
            <a:xfrm>
              <a:off x="3737469" y="1196752"/>
              <a:ext cx="357189" cy="357189"/>
            </a:xfrm>
            <a:prstGeom prst="rect">
              <a:avLst/>
            </a:prstGeom>
            <a:noFill/>
          </p:spPr>
        </p:pic>
        <p:pic>
          <p:nvPicPr>
            <p:cNvPr id="41" name="Picture 4" descr="http://www.atshz.com/logo/xe13.jpg"/>
            <p:cNvPicPr>
              <a:picLocks noChangeAspect="1" noChangeArrowheads="1"/>
            </p:cNvPicPr>
            <p:nvPr/>
          </p:nvPicPr>
          <p:blipFill>
            <a:blip r:embed="rId1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79942" y="1201523"/>
              <a:ext cx="386088" cy="352418"/>
            </a:xfrm>
            <a:prstGeom prst="rect">
              <a:avLst/>
            </a:prstGeom>
            <a:noFill/>
          </p:spPr>
        </p:pic>
        <p:pic>
          <p:nvPicPr>
            <p:cNvPr id="42" name="Picture 2" descr="http://www.sitram.fr/sites/default/files/UL%20logo_0.JPG"/>
            <p:cNvPicPr>
              <a:picLocks noChangeAspect="1" noChangeArrowheads="1"/>
            </p:cNvPicPr>
            <p:nvPr/>
          </p:nvPicPr>
          <p:blipFill>
            <a:blip r:embed="rId17" cstate="email"/>
            <a:srcRect/>
            <a:stretch>
              <a:fillRect/>
            </a:stretch>
          </p:blipFill>
          <p:spPr bwMode="auto">
            <a:xfrm>
              <a:off x="5870995" y="1199603"/>
              <a:ext cx="357189" cy="357189"/>
            </a:xfrm>
            <a:prstGeom prst="rect">
              <a:avLst/>
            </a:prstGeom>
            <a:noFill/>
          </p:spPr>
        </p:pic>
        <p:sp>
          <p:nvSpPr>
            <p:cNvPr id="43" name="Text Box 41"/>
            <p:cNvSpPr txBox="1">
              <a:spLocks noChangeArrowheads="1"/>
            </p:cNvSpPr>
            <p:nvPr/>
          </p:nvSpPr>
          <p:spPr bwMode="auto">
            <a:xfrm>
              <a:off x="7993577" y="1561399"/>
              <a:ext cx="925505" cy="3066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/>
              <a:r>
                <a:rPr lang="en-US" altLang="zh-TW" sz="1400" b="1" dirty="0" smtClean="0">
                  <a:solidFill>
                    <a:srgbClr val="002060"/>
                  </a:solidFill>
                </a:rPr>
                <a:t>NISE</a:t>
              </a:r>
              <a:r>
                <a:rPr lang="ru-RU" altLang="zh-TW" sz="14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TW" sz="1400" b="1" dirty="0" smtClean="0">
                  <a:solidFill>
                    <a:srgbClr val="002060"/>
                  </a:solidFill>
                </a:rPr>
                <a:t>3700</a:t>
              </a:r>
            </a:p>
          </p:txBody>
        </p:sp>
        <p:pic>
          <p:nvPicPr>
            <p:cNvPr id="44" name="Picture 2" descr="H:\NEXCOM\40G 隨身碟\NEXCOM product picture\Marcom picture\NISE3600E\JPG\Small\NISE-3600E-L45.jpg"/>
            <p:cNvPicPr>
              <a:picLocks noChangeAspect="1" noChangeArrowheads="1"/>
            </p:cNvPicPr>
            <p:nvPr/>
          </p:nvPicPr>
          <p:blipFill>
            <a:blip r:embed="rId1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974663" y="1893872"/>
              <a:ext cx="1091768" cy="593922"/>
            </a:xfrm>
            <a:prstGeom prst="rect">
              <a:avLst/>
            </a:prstGeom>
            <a:noFill/>
          </p:spPr>
        </p:pic>
        <p:sp>
          <p:nvSpPr>
            <p:cNvPr id="45" name="Text Box 44"/>
            <p:cNvSpPr txBox="1">
              <a:spLocks noChangeArrowheads="1"/>
            </p:cNvSpPr>
            <p:nvPr/>
          </p:nvSpPr>
          <p:spPr bwMode="auto">
            <a:xfrm>
              <a:off x="8137832" y="2492896"/>
              <a:ext cx="754648" cy="275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/>
              <a:r>
                <a:rPr lang="en-US" altLang="zh-TW" sz="1200" b="1" dirty="0" smtClean="0">
                  <a:solidFill>
                    <a:srgbClr val="002060"/>
                  </a:solidFill>
                </a:rPr>
                <a:t>Haswell</a:t>
              </a:r>
              <a:endParaRPr lang="en-US" altLang="zh-TW" sz="1200" b="1" dirty="0">
                <a:solidFill>
                  <a:srgbClr val="002060"/>
                </a:solidFill>
              </a:endParaRPr>
            </a:p>
          </p:txBody>
        </p:sp>
        <p:sp>
          <p:nvSpPr>
            <p:cNvPr id="46" name="圓角矩形 129"/>
            <p:cNvSpPr/>
            <p:nvPr/>
          </p:nvSpPr>
          <p:spPr>
            <a:xfrm>
              <a:off x="8029777" y="1268760"/>
              <a:ext cx="934711" cy="324000"/>
            </a:xfrm>
            <a:prstGeom prst="roundRect">
              <a:avLst/>
            </a:prstGeom>
            <a:solidFill>
              <a:srgbClr val="9966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37">
                <a:defRPr/>
              </a:pPr>
              <a:r>
                <a:rPr lang="ru-RU" altLang="zh-TW" sz="1100" b="1" dirty="0" smtClean="0">
                  <a:solidFill>
                    <a:srgbClr val="FFFF00"/>
                  </a:solidFill>
                </a:rPr>
                <a:t>План</a:t>
              </a:r>
              <a:r>
                <a:rPr lang="en-US" altLang="zh-TW" sz="1100" b="1" dirty="0" smtClean="0">
                  <a:solidFill>
                    <a:srgbClr val="FFFF00"/>
                  </a:solidFill>
                </a:rPr>
                <a:t>: </a:t>
              </a:r>
              <a:r>
                <a:rPr lang="ru-RU" altLang="zh-TW" sz="1100" b="1" dirty="0" smtClean="0">
                  <a:solidFill>
                    <a:srgbClr val="FFFF00"/>
                  </a:solidFill>
                </a:rPr>
                <a:t>2013</a:t>
              </a:r>
              <a:endParaRPr lang="zh-TW" altLang="en-US" sz="11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1" name="群組 143"/>
          <p:cNvGrpSpPr/>
          <p:nvPr/>
        </p:nvGrpSpPr>
        <p:grpSpPr>
          <a:xfrm>
            <a:off x="-10619" y="2637739"/>
            <a:ext cx="9114913" cy="1775943"/>
            <a:chOff x="83312" y="2996952"/>
            <a:chExt cx="9025192" cy="1800200"/>
          </a:xfrm>
        </p:grpSpPr>
        <p:sp>
          <p:nvSpPr>
            <p:cNvPr id="52" name="圓角矩形 8"/>
            <p:cNvSpPr/>
            <p:nvPr/>
          </p:nvSpPr>
          <p:spPr>
            <a:xfrm>
              <a:off x="83312" y="3133216"/>
              <a:ext cx="504056" cy="1663936"/>
            </a:xfrm>
            <a:prstGeom prst="roundRect">
              <a:avLst/>
            </a:prstGeom>
            <a:solidFill>
              <a:srgbClr val="00B050"/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0">
              <a:schemeClr val="accent2"/>
            </a:lnRef>
            <a:fillRef idx="1003">
              <a:schemeClr val="l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ru-RU" altLang="zh-TW" sz="1600" b="1" dirty="0" smtClean="0"/>
                <a:t>Энерго-эффективные</a:t>
              </a:r>
              <a:endParaRPr lang="zh-TW" altLang="en-US" sz="1600" b="1" dirty="0"/>
            </a:p>
          </p:txBody>
        </p:sp>
        <p:pic>
          <p:nvPicPr>
            <p:cNvPr id="53" name="Picture 9" descr="icon_Planning_project"/>
            <p:cNvPicPr preferRelativeResize="0">
              <a:picLocks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6516262" y="3429001"/>
              <a:ext cx="1249933" cy="1224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4" name="群組 87"/>
            <p:cNvGrpSpPr/>
            <p:nvPr/>
          </p:nvGrpSpPr>
          <p:grpSpPr>
            <a:xfrm>
              <a:off x="696321" y="3428558"/>
              <a:ext cx="4339836" cy="1214888"/>
              <a:chOff x="875107" y="3357562"/>
              <a:chExt cx="4339836" cy="1214888"/>
            </a:xfrm>
          </p:grpSpPr>
          <p:pic>
            <p:nvPicPr>
              <p:cNvPr id="72" name="Picture 36" descr="04"/>
              <p:cNvPicPr>
                <a:picLocks noChangeAspect="1" noChangeArrowheads="1"/>
              </p:cNvPicPr>
              <p:nvPr/>
            </p:nvPicPr>
            <p:blipFill>
              <a:blip r:embed="rId19" cstate="email"/>
              <a:srcRect/>
              <a:stretch>
                <a:fillRect/>
              </a:stretch>
            </p:blipFill>
            <p:spPr bwMode="auto">
              <a:xfrm>
                <a:off x="875107" y="3357570"/>
                <a:ext cx="1439145" cy="1214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" name="Picture 36" descr="04"/>
              <p:cNvPicPr>
                <a:picLocks noChangeAspect="1" noChangeArrowheads="1"/>
              </p:cNvPicPr>
              <p:nvPr/>
            </p:nvPicPr>
            <p:blipFill>
              <a:blip r:embed="rId20" cstate="email"/>
              <a:stretch>
                <a:fillRect/>
              </a:stretch>
            </p:blipFill>
            <p:spPr bwMode="auto">
              <a:xfrm>
                <a:off x="2408685" y="3373444"/>
                <a:ext cx="1306060" cy="1198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4" name="Picture 16" descr="NISE2000-front-small"/>
              <p:cNvPicPr>
                <a:picLocks noChangeAspect="1" noChangeArrowheads="1"/>
              </p:cNvPicPr>
              <p:nvPr/>
            </p:nvPicPr>
            <p:blipFill>
              <a:blip r:embed="rId21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000100" y="3643314"/>
                <a:ext cx="1167344" cy="5508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5" name="Text Box 26"/>
              <p:cNvSpPr txBox="1">
                <a:spLocks noChangeArrowheads="1"/>
              </p:cNvSpPr>
              <p:nvPr/>
            </p:nvSpPr>
            <p:spPr bwMode="auto">
              <a:xfrm>
                <a:off x="2463799" y="4297371"/>
                <a:ext cx="1179507" cy="274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306" tIns="45153" rIns="90306" bIns="45153">
                <a:spAutoFit/>
              </a:bodyPr>
              <a:lstStyle/>
              <a:p>
                <a:pPr algn="ctr"/>
                <a:r>
                  <a:rPr lang="en-US" altLang="zh-TW" sz="1400" b="1" dirty="0">
                    <a:solidFill>
                      <a:srgbClr val="002060"/>
                    </a:solidFill>
                  </a:rPr>
                  <a:t>ATOM, D525</a:t>
                </a:r>
              </a:p>
            </p:txBody>
          </p:sp>
          <p:sp>
            <p:nvSpPr>
              <p:cNvPr id="76" name="Text Box 37"/>
              <p:cNvSpPr txBox="1">
                <a:spLocks noChangeArrowheads="1"/>
              </p:cNvSpPr>
              <p:nvPr/>
            </p:nvSpPr>
            <p:spPr bwMode="auto">
              <a:xfrm>
                <a:off x="1198749" y="3368683"/>
                <a:ext cx="916395" cy="31081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90306" tIns="45153" rIns="90306" bIns="45153">
                <a:spAutoFit/>
              </a:bodyPr>
              <a:lstStyle/>
              <a:p>
                <a:pPr algn="ctr"/>
                <a:r>
                  <a:rPr lang="en-US" altLang="zh-TW" sz="1400" b="1" dirty="0" smtClean="0">
                    <a:solidFill>
                      <a:srgbClr val="002060"/>
                    </a:solidFill>
                  </a:rPr>
                  <a:t>NISE</a:t>
                </a:r>
                <a:r>
                  <a:rPr lang="ru-RU" altLang="zh-TW" sz="1400" b="1" dirty="0" smtClean="0">
                    <a:solidFill>
                      <a:srgbClr val="002060"/>
                    </a:solidFill>
                  </a:rPr>
                  <a:t> </a:t>
                </a:r>
                <a:r>
                  <a:rPr lang="en-US" altLang="zh-TW" sz="1400" b="1" dirty="0" smtClean="0">
                    <a:solidFill>
                      <a:srgbClr val="002060"/>
                    </a:solidFill>
                  </a:rPr>
                  <a:t>2000</a:t>
                </a:r>
                <a:endParaRPr lang="en-US" altLang="zh-TW" sz="14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77" name="Text Box 38"/>
              <p:cNvSpPr txBox="1">
                <a:spLocks noChangeArrowheads="1"/>
              </p:cNvSpPr>
              <p:nvPr/>
            </p:nvSpPr>
            <p:spPr bwMode="auto">
              <a:xfrm>
                <a:off x="1000100" y="4300546"/>
                <a:ext cx="1187445" cy="271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306" tIns="45153" rIns="90306" bIns="45153">
                <a:spAutoFit/>
              </a:bodyPr>
              <a:lstStyle/>
              <a:p>
                <a:pPr algn="ctr"/>
                <a:r>
                  <a:rPr lang="en-US" altLang="zh-TW" sz="1400" b="1" dirty="0">
                    <a:solidFill>
                      <a:srgbClr val="002060"/>
                    </a:solidFill>
                  </a:rPr>
                  <a:t>ATOM, N270</a:t>
                </a:r>
              </a:p>
            </p:txBody>
          </p:sp>
          <p:sp>
            <p:nvSpPr>
              <p:cNvPr id="78" name="Text Box 47"/>
              <p:cNvSpPr txBox="1">
                <a:spLocks noChangeArrowheads="1"/>
              </p:cNvSpPr>
              <p:nvPr/>
            </p:nvSpPr>
            <p:spPr bwMode="auto">
              <a:xfrm>
                <a:off x="2634247" y="3368683"/>
                <a:ext cx="916395" cy="31081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90306" tIns="45153" rIns="90306" bIns="45153">
                <a:spAutoFit/>
              </a:bodyPr>
              <a:lstStyle/>
              <a:p>
                <a:pPr algn="ctr"/>
                <a:r>
                  <a:rPr lang="en-US" altLang="zh-TW" sz="1400" b="1" dirty="0" smtClean="0">
                    <a:solidFill>
                      <a:srgbClr val="002060"/>
                    </a:solidFill>
                  </a:rPr>
                  <a:t>NISE</a:t>
                </a:r>
                <a:r>
                  <a:rPr lang="ru-RU" altLang="zh-TW" sz="1400" b="1" dirty="0" smtClean="0">
                    <a:solidFill>
                      <a:srgbClr val="002060"/>
                    </a:solidFill>
                  </a:rPr>
                  <a:t> </a:t>
                </a:r>
                <a:r>
                  <a:rPr lang="en-US" altLang="zh-TW" sz="1400" b="1" dirty="0" smtClean="0">
                    <a:solidFill>
                      <a:srgbClr val="002060"/>
                    </a:solidFill>
                  </a:rPr>
                  <a:t>2100</a:t>
                </a:r>
                <a:endParaRPr lang="en-US" altLang="zh-TW" sz="1400" b="1" dirty="0">
                  <a:solidFill>
                    <a:srgbClr val="002060"/>
                  </a:solidFill>
                </a:endParaRPr>
              </a:p>
            </p:txBody>
          </p:sp>
          <p:pic>
            <p:nvPicPr>
              <p:cNvPr id="79" name="Picture 71" descr="F:\NEXCOM\40G 隨身碟\NEXCOM product picture\Marcom picture\NISE_2100\JPG\Small\NISE2100_front_s.jpg"/>
              <p:cNvPicPr>
                <a:picLocks noChangeAspect="1" noChangeArrowheads="1"/>
              </p:cNvPicPr>
              <p:nvPr/>
            </p:nvPicPr>
            <p:blipFill>
              <a:blip r:embed="rId2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500298" y="3643314"/>
                <a:ext cx="1217221" cy="515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" name="Picture 36" descr="04"/>
              <p:cNvPicPr>
                <a:picLocks noChangeAspect="1" noChangeArrowheads="1"/>
              </p:cNvPicPr>
              <p:nvPr/>
            </p:nvPicPr>
            <p:blipFill>
              <a:blip r:embed="rId19" cstate="email"/>
              <a:srcRect/>
              <a:stretch>
                <a:fillRect/>
              </a:stretch>
            </p:blipFill>
            <p:spPr bwMode="auto">
              <a:xfrm>
                <a:off x="3857620" y="3357562"/>
                <a:ext cx="1357323" cy="1214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1" name="Text Box 26"/>
              <p:cNvSpPr txBox="1">
                <a:spLocks noChangeArrowheads="1"/>
              </p:cNvSpPr>
              <p:nvPr/>
            </p:nvSpPr>
            <p:spPr bwMode="auto">
              <a:xfrm>
                <a:off x="3963996" y="4297371"/>
                <a:ext cx="1179508" cy="274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306" tIns="45153" rIns="90306" bIns="45153">
                <a:spAutoFit/>
              </a:bodyPr>
              <a:lstStyle/>
              <a:p>
                <a:pPr algn="ctr"/>
                <a:r>
                  <a:rPr lang="en-US" altLang="zh-TW" sz="1400" b="1" dirty="0">
                    <a:solidFill>
                      <a:srgbClr val="002060"/>
                    </a:solidFill>
                  </a:rPr>
                  <a:t>ATOM, D525</a:t>
                </a:r>
              </a:p>
            </p:txBody>
          </p:sp>
          <p:sp>
            <p:nvSpPr>
              <p:cNvPr id="82" name="Text Box 47"/>
              <p:cNvSpPr txBox="1">
                <a:spLocks noChangeArrowheads="1"/>
              </p:cNvSpPr>
              <p:nvPr/>
            </p:nvSpPr>
            <p:spPr bwMode="auto">
              <a:xfrm>
                <a:off x="4029339" y="3373445"/>
                <a:ext cx="1031332" cy="31081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90306" tIns="45153" rIns="90306" bIns="45153">
                <a:spAutoFit/>
              </a:bodyPr>
              <a:lstStyle/>
              <a:p>
                <a:pPr algn="ctr"/>
                <a:r>
                  <a:rPr lang="en-US" altLang="zh-TW" sz="1400" b="1" dirty="0" smtClean="0">
                    <a:solidFill>
                      <a:srgbClr val="002060"/>
                    </a:solidFill>
                  </a:rPr>
                  <a:t>NISE</a:t>
                </a:r>
                <a:r>
                  <a:rPr lang="ru-RU" altLang="zh-TW" sz="1400" b="1" dirty="0" smtClean="0">
                    <a:solidFill>
                      <a:srgbClr val="002060"/>
                    </a:solidFill>
                  </a:rPr>
                  <a:t> </a:t>
                </a:r>
                <a:r>
                  <a:rPr lang="en-US" altLang="zh-TW" sz="1400" b="1" dirty="0" smtClean="0">
                    <a:solidFill>
                      <a:srgbClr val="002060"/>
                    </a:solidFill>
                  </a:rPr>
                  <a:t>2100A</a:t>
                </a:r>
                <a:endParaRPr lang="en-US" altLang="zh-TW" sz="1400" b="1" dirty="0">
                  <a:solidFill>
                    <a:srgbClr val="002060"/>
                  </a:solidFill>
                </a:endParaRPr>
              </a:p>
            </p:txBody>
          </p:sp>
          <p:pic>
            <p:nvPicPr>
              <p:cNvPr id="83" name="Picture 72" descr="F:\NEXCOM\40G 隨身碟\NEXCOM product picture\Marcom picture\NISE_2100A\JPG\Small\NISE2100A_front_s.jpg"/>
              <p:cNvPicPr>
                <a:picLocks noChangeAspect="1" noChangeArrowheads="1"/>
              </p:cNvPicPr>
              <p:nvPr/>
            </p:nvPicPr>
            <p:blipFill>
              <a:blip r:embed="rId23" cstate="email"/>
              <a:srcRect/>
              <a:stretch>
                <a:fillRect/>
              </a:stretch>
            </p:blipFill>
            <p:spPr bwMode="auto">
              <a:xfrm>
                <a:off x="3929058" y="3714752"/>
                <a:ext cx="1209808" cy="484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5" name="Picture 59"/>
            <p:cNvPicPr>
              <a:picLocks noChangeAspect="1" noChangeArrowheads="1"/>
            </p:cNvPicPr>
            <p:nvPr/>
          </p:nvPicPr>
          <p:blipFill>
            <a:blip r:embed="rId2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97895" y="3717032"/>
              <a:ext cx="478161" cy="703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sp>
          <p:nvSpPr>
            <p:cNvPr id="56" name="Text Box 41"/>
            <p:cNvSpPr txBox="1">
              <a:spLocks noChangeArrowheads="1"/>
            </p:cNvSpPr>
            <p:nvPr/>
          </p:nvSpPr>
          <p:spPr bwMode="auto">
            <a:xfrm>
              <a:off x="6710924" y="3410645"/>
              <a:ext cx="916395" cy="3108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/>
              <a:r>
                <a:rPr lang="en-US" altLang="zh-TW" sz="1400" b="1" dirty="0" smtClean="0">
                  <a:solidFill>
                    <a:srgbClr val="002060"/>
                  </a:solidFill>
                </a:rPr>
                <a:t>NISE</a:t>
              </a:r>
              <a:r>
                <a:rPr lang="ru-RU" altLang="zh-TW" sz="14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TW" sz="1400" b="1" dirty="0" smtClean="0">
                  <a:solidFill>
                    <a:srgbClr val="002060"/>
                  </a:solidFill>
                </a:rPr>
                <a:t>2300</a:t>
              </a:r>
              <a:endParaRPr lang="en-US" altLang="zh-TW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57" name="Text Box 44"/>
            <p:cNvSpPr txBox="1">
              <a:spLocks noChangeArrowheads="1"/>
            </p:cNvSpPr>
            <p:nvPr/>
          </p:nvSpPr>
          <p:spPr bwMode="auto">
            <a:xfrm>
              <a:off x="6507139" y="4357677"/>
              <a:ext cx="1319931" cy="306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/>
              <a:r>
                <a:rPr lang="en-US" altLang="zh-TW" sz="1400" b="1" dirty="0" smtClean="0">
                  <a:solidFill>
                    <a:srgbClr val="002060"/>
                  </a:solidFill>
                </a:rPr>
                <a:t>ATOM, D2550</a:t>
              </a:r>
              <a:endParaRPr lang="en-US" altLang="zh-TW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58" name="圓角矩形 88"/>
            <p:cNvSpPr/>
            <p:nvPr/>
          </p:nvSpPr>
          <p:spPr>
            <a:xfrm>
              <a:off x="6660336" y="3068961"/>
              <a:ext cx="936000" cy="331200"/>
            </a:xfrm>
            <a:prstGeom prst="roundRect">
              <a:avLst/>
            </a:prstGeom>
            <a:solidFill>
              <a:srgbClr val="9966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37">
                <a:defRPr/>
              </a:pPr>
              <a:r>
                <a:rPr lang="ru-RU" altLang="zh-TW" sz="1100" b="1" dirty="0" smtClean="0">
                  <a:solidFill>
                    <a:srgbClr val="FFFF00"/>
                  </a:solidFill>
                </a:rPr>
                <a:t>МП</a:t>
              </a:r>
              <a:r>
                <a:rPr lang="en-US" altLang="zh-TW" sz="1100" b="1" dirty="0" smtClean="0">
                  <a:solidFill>
                    <a:srgbClr val="FFFF00"/>
                  </a:solidFill>
                </a:rPr>
                <a:t>: </a:t>
              </a:r>
              <a:r>
                <a:rPr lang="ru-RU" altLang="zh-TW" sz="1100" b="1" dirty="0" err="1" smtClean="0">
                  <a:solidFill>
                    <a:srgbClr val="FFFF00"/>
                  </a:solidFill>
                </a:rPr>
                <a:t>Янв</a:t>
              </a:r>
              <a:r>
                <a:rPr lang="en-US" altLang="zh-TW" sz="1100" b="1" dirty="0" smtClean="0">
                  <a:solidFill>
                    <a:srgbClr val="FFFF00"/>
                  </a:solidFill>
                </a:rPr>
                <a:t>.</a:t>
              </a:r>
              <a:endParaRPr lang="zh-TW" altLang="en-US" sz="1100" b="1" dirty="0">
                <a:solidFill>
                  <a:srgbClr val="FFFF00"/>
                </a:solidFill>
              </a:endParaRPr>
            </a:p>
          </p:txBody>
        </p:sp>
        <p:pic>
          <p:nvPicPr>
            <p:cNvPr id="59" name="Picture 2" descr="D:\NEXCOM document\NISE2200\Render from mark\NISE-2200-2.png"/>
            <p:cNvPicPr>
              <a:picLocks noChangeAspect="1" noChangeArrowheads="1"/>
            </p:cNvPicPr>
            <p:nvPr/>
          </p:nvPicPr>
          <p:blipFill>
            <a:blip r:embed="rId25" cstate="email"/>
            <a:srcRect/>
            <a:stretch>
              <a:fillRect/>
            </a:stretch>
          </p:blipFill>
          <p:spPr bwMode="auto">
            <a:xfrm>
              <a:off x="6444208" y="3645025"/>
              <a:ext cx="1331640" cy="701192"/>
            </a:xfrm>
            <a:prstGeom prst="rect">
              <a:avLst/>
            </a:prstGeom>
            <a:noFill/>
          </p:spPr>
        </p:pic>
        <p:pic>
          <p:nvPicPr>
            <p:cNvPr id="60" name="Picture 4" descr="http://www.atshz.com/logo/xe13.jpg"/>
            <p:cNvPicPr>
              <a:picLocks noChangeAspect="1" noChangeArrowheads="1"/>
            </p:cNvPicPr>
            <p:nvPr/>
          </p:nvPicPr>
          <p:blipFill>
            <a:blip r:embed="rId26" cstate="email"/>
            <a:srcRect/>
            <a:stretch>
              <a:fillRect/>
            </a:stretch>
          </p:blipFill>
          <p:spPr bwMode="auto">
            <a:xfrm>
              <a:off x="4067944" y="2996952"/>
              <a:ext cx="464351" cy="423856"/>
            </a:xfrm>
            <a:prstGeom prst="rect">
              <a:avLst/>
            </a:prstGeom>
            <a:noFill/>
          </p:spPr>
        </p:pic>
        <p:pic>
          <p:nvPicPr>
            <p:cNvPr id="61" name="Picture 4" descr="http://www.atshz.com/logo/xe13.jpg"/>
            <p:cNvPicPr>
              <a:picLocks noChangeAspect="1" noChangeArrowheads="1"/>
            </p:cNvPicPr>
            <p:nvPr/>
          </p:nvPicPr>
          <p:blipFill>
            <a:blip r:embed="rId26" cstate="email"/>
            <a:srcRect/>
            <a:stretch>
              <a:fillRect/>
            </a:stretch>
          </p:blipFill>
          <p:spPr bwMode="auto">
            <a:xfrm>
              <a:off x="2699792" y="2996952"/>
              <a:ext cx="464351" cy="423856"/>
            </a:xfrm>
            <a:prstGeom prst="rect">
              <a:avLst/>
            </a:prstGeom>
            <a:noFill/>
          </p:spPr>
        </p:pic>
        <p:pic>
          <p:nvPicPr>
            <p:cNvPr id="62" name="Picture 9" descr="icon_Planning_project"/>
            <p:cNvPicPr preferRelativeResize="0">
              <a:picLocks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5148110" y="3429001"/>
              <a:ext cx="1249933" cy="1224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Text Box 41"/>
            <p:cNvSpPr txBox="1">
              <a:spLocks noChangeArrowheads="1"/>
            </p:cNvSpPr>
            <p:nvPr/>
          </p:nvSpPr>
          <p:spPr bwMode="auto">
            <a:xfrm>
              <a:off x="5342772" y="3410645"/>
              <a:ext cx="916395" cy="3108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/>
              <a:r>
                <a:rPr lang="en-US" altLang="zh-TW" sz="1400" b="1" dirty="0" smtClean="0">
                  <a:solidFill>
                    <a:srgbClr val="002060"/>
                  </a:solidFill>
                </a:rPr>
                <a:t>NISE</a:t>
              </a:r>
              <a:r>
                <a:rPr lang="ru-RU" altLang="zh-TW" sz="14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TW" sz="1400" b="1" dirty="0" smtClean="0">
                  <a:solidFill>
                    <a:srgbClr val="002060"/>
                  </a:solidFill>
                </a:rPr>
                <a:t>2200</a:t>
              </a:r>
              <a:endParaRPr lang="en-US" altLang="zh-TW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64" name="Text Box 44"/>
            <p:cNvSpPr txBox="1">
              <a:spLocks noChangeArrowheads="1"/>
            </p:cNvSpPr>
            <p:nvPr/>
          </p:nvSpPr>
          <p:spPr bwMode="auto">
            <a:xfrm>
              <a:off x="5138987" y="4357677"/>
              <a:ext cx="1319931" cy="306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/>
              <a:r>
                <a:rPr lang="en-US" altLang="zh-TW" sz="1400" b="1" dirty="0" smtClean="0">
                  <a:solidFill>
                    <a:srgbClr val="002060"/>
                  </a:solidFill>
                </a:rPr>
                <a:t>ATOM, D2550</a:t>
              </a:r>
              <a:endParaRPr lang="en-US" altLang="zh-TW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65" name="圓角矩形 118"/>
            <p:cNvSpPr/>
            <p:nvPr/>
          </p:nvSpPr>
          <p:spPr>
            <a:xfrm>
              <a:off x="5292184" y="3068961"/>
              <a:ext cx="936000" cy="331200"/>
            </a:xfrm>
            <a:prstGeom prst="roundRect">
              <a:avLst/>
            </a:prstGeom>
            <a:solidFill>
              <a:srgbClr val="9966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37">
                <a:defRPr/>
              </a:pPr>
              <a:r>
                <a:rPr lang="ru-RU" altLang="zh-TW" sz="1100" b="1" dirty="0" smtClean="0">
                  <a:solidFill>
                    <a:srgbClr val="FFFF00"/>
                  </a:solidFill>
                </a:rPr>
                <a:t>МП</a:t>
              </a:r>
              <a:r>
                <a:rPr lang="en-US" altLang="zh-TW" sz="1100" b="1" dirty="0" smtClean="0">
                  <a:solidFill>
                    <a:srgbClr val="FFFF00"/>
                  </a:solidFill>
                </a:rPr>
                <a:t>: </a:t>
              </a:r>
              <a:r>
                <a:rPr lang="ru-RU" altLang="zh-TW" sz="1100" b="1" dirty="0" err="1" smtClean="0">
                  <a:solidFill>
                    <a:srgbClr val="FFFF00"/>
                  </a:solidFill>
                </a:rPr>
                <a:t>Янв</a:t>
              </a:r>
              <a:r>
                <a:rPr lang="en-US" altLang="zh-TW" sz="1100" b="1" dirty="0" smtClean="0">
                  <a:solidFill>
                    <a:srgbClr val="FFFF00"/>
                  </a:solidFill>
                </a:rPr>
                <a:t>.</a:t>
              </a:r>
              <a:endParaRPr lang="zh-TW" altLang="en-US" sz="1100" b="1" dirty="0">
                <a:solidFill>
                  <a:srgbClr val="FFFF00"/>
                </a:solidFill>
              </a:endParaRPr>
            </a:p>
          </p:txBody>
        </p:sp>
        <p:pic>
          <p:nvPicPr>
            <p:cNvPr id="66" name="Picture 2" descr="D:\NEXCOM document\NISE2200\Render from mark\NISE-2200-2.png"/>
            <p:cNvPicPr>
              <a:picLocks noChangeAspect="1" noChangeArrowheads="1"/>
            </p:cNvPicPr>
            <p:nvPr/>
          </p:nvPicPr>
          <p:blipFill>
            <a:blip r:embed="rId25" cstate="email"/>
            <a:srcRect/>
            <a:stretch>
              <a:fillRect/>
            </a:stretch>
          </p:blipFill>
          <p:spPr bwMode="auto">
            <a:xfrm>
              <a:off x="5076056" y="3645025"/>
              <a:ext cx="1331640" cy="701192"/>
            </a:xfrm>
            <a:prstGeom prst="rect">
              <a:avLst/>
            </a:prstGeom>
            <a:noFill/>
          </p:spPr>
        </p:pic>
        <p:pic>
          <p:nvPicPr>
            <p:cNvPr id="67" name="Picture 7" descr="icon_Planning_project"/>
            <p:cNvPicPr preferRelativeResize="0">
              <a:picLocks noChangeAspect="1" noChangeArrowheads="1"/>
            </p:cNvPicPr>
            <p:nvPr/>
          </p:nvPicPr>
          <p:blipFill>
            <a:blip r:embed="rId7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>
              <a:off x="7884504" y="3400528"/>
              <a:ext cx="1224000" cy="1251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" name="Text Box 41"/>
            <p:cNvSpPr txBox="1">
              <a:spLocks noChangeArrowheads="1"/>
            </p:cNvSpPr>
            <p:nvPr/>
          </p:nvSpPr>
          <p:spPr bwMode="auto">
            <a:xfrm>
              <a:off x="7998133" y="3405135"/>
              <a:ext cx="916395" cy="3108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/>
              <a:r>
                <a:rPr lang="en-US" altLang="zh-TW" sz="1400" b="1" dirty="0" smtClean="0">
                  <a:solidFill>
                    <a:srgbClr val="002060"/>
                  </a:solidFill>
                </a:rPr>
                <a:t>NISE</a:t>
              </a:r>
              <a:r>
                <a:rPr lang="ru-RU" altLang="zh-TW" sz="14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TW" sz="1400" b="1" dirty="0" smtClean="0">
                  <a:solidFill>
                    <a:srgbClr val="002060"/>
                  </a:solidFill>
                </a:rPr>
                <a:t>2500</a:t>
              </a:r>
            </a:p>
          </p:txBody>
        </p:sp>
        <p:pic>
          <p:nvPicPr>
            <p:cNvPr id="69" name="Picture 2" descr="H:\NEXCOM\40G 隨身碟\NEXCOM product picture\Marcom picture\NISE3600E\JPG\Small\NISE-3600E-L45.jpg"/>
            <p:cNvPicPr>
              <a:picLocks noChangeAspect="1" noChangeArrowheads="1"/>
            </p:cNvPicPr>
            <p:nvPr/>
          </p:nvPicPr>
          <p:blipFill>
            <a:blip r:embed="rId1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974663" y="3737608"/>
              <a:ext cx="1091768" cy="593922"/>
            </a:xfrm>
            <a:prstGeom prst="rect">
              <a:avLst/>
            </a:prstGeom>
            <a:noFill/>
          </p:spPr>
        </p:pic>
        <p:sp>
          <p:nvSpPr>
            <p:cNvPr id="70" name="Text Box 44"/>
            <p:cNvSpPr txBox="1">
              <a:spLocks noChangeArrowheads="1"/>
            </p:cNvSpPr>
            <p:nvPr/>
          </p:nvSpPr>
          <p:spPr bwMode="auto">
            <a:xfrm>
              <a:off x="7941464" y="4336632"/>
              <a:ext cx="1147385" cy="460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/>
              <a:r>
                <a:rPr lang="en-US" altLang="zh-TW" sz="1200" b="1" dirty="0" smtClean="0">
                  <a:solidFill>
                    <a:srgbClr val="002060"/>
                  </a:solidFill>
                </a:rPr>
                <a:t>Haswell Ultra</a:t>
              </a:r>
            </a:p>
            <a:p>
              <a:pPr algn="ctr"/>
              <a:r>
                <a:rPr lang="en-US" altLang="zh-TW" sz="1200" b="1" dirty="0" smtClean="0">
                  <a:solidFill>
                    <a:srgbClr val="002060"/>
                  </a:solidFill>
                </a:rPr>
                <a:t>Bay Trail 4C</a:t>
              </a:r>
              <a:endParaRPr lang="en-US" altLang="zh-TW" sz="1200" b="1" dirty="0">
                <a:solidFill>
                  <a:srgbClr val="002060"/>
                </a:solidFill>
              </a:endParaRPr>
            </a:p>
          </p:txBody>
        </p:sp>
        <p:sp>
          <p:nvSpPr>
            <p:cNvPr id="71" name="圓角矩形 134"/>
            <p:cNvSpPr/>
            <p:nvPr/>
          </p:nvSpPr>
          <p:spPr>
            <a:xfrm>
              <a:off x="8029777" y="3068960"/>
              <a:ext cx="934711" cy="331568"/>
            </a:xfrm>
            <a:prstGeom prst="roundRect">
              <a:avLst/>
            </a:prstGeom>
            <a:solidFill>
              <a:srgbClr val="9966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37">
                <a:defRPr/>
              </a:pPr>
              <a:r>
                <a:rPr lang="ru-RU" altLang="zh-TW" sz="1100" b="1" dirty="0" smtClean="0">
                  <a:solidFill>
                    <a:srgbClr val="FFFF00"/>
                  </a:solidFill>
                </a:rPr>
                <a:t>План</a:t>
              </a:r>
              <a:r>
                <a:rPr lang="en-US" altLang="zh-TW" sz="1100" b="1" dirty="0" smtClean="0">
                  <a:solidFill>
                    <a:srgbClr val="FFFF00"/>
                  </a:solidFill>
                </a:rPr>
                <a:t>: Q2</a:t>
              </a:r>
              <a:r>
                <a:rPr lang="ru-RU" altLang="zh-TW" sz="1100" b="1" dirty="0" smtClean="0">
                  <a:solidFill>
                    <a:srgbClr val="FFFF00"/>
                  </a:solidFill>
                </a:rPr>
                <a:t> 2013</a:t>
              </a:r>
              <a:endParaRPr lang="zh-TW" altLang="en-US" sz="11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4" name="群組 145"/>
          <p:cNvGrpSpPr/>
          <p:nvPr/>
        </p:nvGrpSpPr>
        <p:grpSpPr>
          <a:xfrm>
            <a:off x="-10618" y="4345356"/>
            <a:ext cx="6053045" cy="1624822"/>
            <a:chOff x="99416" y="4868144"/>
            <a:chExt cx="5912744" cy="1580197"/>
          </a:xfrm>
        </p:grpSpPr>
        <p:sp>
          <p:nvSpPr>
            <p:cNvPr id="85" name="圓角矩形 9"/>
            <p:cNvSpPr/>
            <p:nvPr/>
          </p:nvSpPr>
          <p:spPr>
            <a:xfrm>
              <a:off x="99416" y="4943390"/>
              <a:ext cx="500066" cy="1504951"/>
            </a:xfrm>
            <a:prstGeom prst="roundRect">
              <a:avLst/>
            </a:prstGeom>
            <a:solidFill>
              <a:srgbClr val="FFC000"/>
            </a:solidFill>
            <a:effectLst>
              <a:innerShdw blurRad="114300">
                <a:prstClr val="black"/>
              </a:innerShdw>
            </a:effectLst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ru-RU" altLang="zh-TW" sz="1600" b="1" dirty="0" smtClean="0"/>
                <a:t>Начального уровня</a:t>
              </a:r>
              <a:endParaRPr lang="zh-TW" altLang="en-US" sz="1600" b="1" dirty="0"/>
            </a:p>
          </p:txBody>
        </p:sp>
        <p:pic>
          <p:nvPicPr>
            <p:cNvPr id="86" name="Picture 10" descr="04"/>
            <p:cNvPicPr preferRelativeResize="0">
              <a:picLocks noChangeArrowheads="1"/>
            </p:cNvPicPr>
            <p:nvPr/>
          </p:nvPicPr>
          <p:blipFill>
            <a:blip r:embed="rId27" cstate="email"/>
            <a:srcRect/>
            <a:stretch>
              <a:fillRect/>
            </a:stretch>
          </p:blipFill>
          <p:spPr bwMode="auto">
            <a:xfrm>
              <a:off x="3381586" y="5157192"/>
              <a:ext cx="1224000" cy="12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" name="Picture 10" descr="04"/>
            <p:cNvPicPr preferRelativeResize="0">
              <a:picLocks noChangeArrowheads="1"/>
            </p:cNvPicPr>
            <p:nvPr/>
          </p:nvPicPr>
          <p:blipFill>
            <a:blip r:embed="rId27" cstate="email"/>
            <a:srcRect/>
            <a:stretch>
              <a:fillRect/>
            </a:stretch>
          </p:blipFill>
          <p:spPr bwMode="auto">
            <a:xfrm>
              <a:off x="2051856" y="5142942"/>
              <a:ext cx="1224000" cy="12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" name="Picture 10" descr="04"/>
            <p:cNvPicPr preferRelativeResize="0">
              <a:picLocks noChangeArrowheads="1"/>
            </p:cNvPicPr>
            <p:nvPr/>
          </p:nvPicPr>
          <p:blipFill>
            <a:blip r:embed="rId27" cstate="email"/>
            <a:srcRect/>
            <a:stretch>
              <a:fillRect/>
            </a:stretch>
          </p:blipFill>
          <p:spPr bwMode="auto">
            <a:xfrm>
              <a:off x="712001" y="5134254"/>
              <a:ext cx="1225550" cy="1287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" name="Text Box 22"/>
            <p:cNvSpPr txBox="1">
              <a:spLocks noChangeArrowheads="1"/>
            </p:cNvSpPr>
            <p:nvPr/>
          </p:nvSpPr>
          <p:spPr bwMode="auto">
            <a:xfrm>
              <a:off x="700217" y="6093296"/>
              <a:ext cx="1220545" cy="306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/>
              <a:r>
                <a:rPr lang="en-US" altLang="zh-TW" sz="1400" b="1" dirty="0">
                  <a:solidFill>
                    <a:srgbClr val="002060"/>
                  </a:solidFill>
                </a:rPr>
                <a:t>ATOM, N270</a:t>
              </a:r>
            </a:p>
          </p:txBody>
        </p:sp>
        <p:pic>
          <p:nvPicPr>
            <p:cNvPr id="90" name="Picture 23" descr="NISE101-backlef透明背景"/>
            <p:cNvPicPr>
              <a:picLocks noChangeAspect="1" noChangeArrowheads="1"/>
            </p:cNvPicPr>
            <p:nvPr/>
          </p:nvPicPr>
          <p:blipFill>
            <a:blip r:embed="rId28" cstate="email"/>
            <a:srcRect/>
            <a:stretch>
              <a:fillRect/>
            </a:stretch>
          </p:blipFill>
          <p:spPr bwMode="auto">
            <a:xfrm>
              <a:off x="681839" y="5492524"/>
              <a:ext cx="1231900" cy="488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" name="Text Box 28"/>
            <p:cNvSpPr txBox="1">
              <a:spLocks noChangeArrowheads="1"/>
            </p:cNvSpPr>
            <p:nvPr/>
          </p:nvSpPr>
          <p:spPr bwMode="auto">
            <a:xfrm>
              <a:off x="2037568" y="6082877"/>
              <a:ext cx="1204913" cy="298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/>
              <a:r>
                <a:rPr lang="en-US" altLang="zh-TW" sz="1400" b="1" dirty="0">
                  <a:solidFill>
                    <a:srgbClr val="002060"/>
                  </a:solidFill>
                </a:rPr>
                <a:t>ATOM, D425</a:t>
              </a:r>
            </a:p>
          </p:txBody>
        </p:sp>
        <p:sp>
          <p:nvSpPr>
            <p:cNvPr id="92" name="Text Box 35"/>
            <p:cNvSpPr txBox="1">
              <a:spLocks noChangeArrowheads="1"/>
            </p:cNvSpPr>
            <p:nvPr/>
          </p:nvSpPr>
          <p:spPr bwMode="auto">
            <a:xfrm>
              <a:off x="898012" y="5168678"/>
              <a:ext cx="817014" cy="2982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>
                <a:defRPr/>
              </a:pPr>
              <a:r>
                <a:rPr lang="en-US" altLang="zh-TW" sz="1400" b="1" dirty="0" smtClean="0">
                  <a:solidFill>
                    <a:schemeClr val="accent2">
                      <a:lumMod val="75000"/>
                    </a:schemeClr>
                  </a:solidFill>
                </a:rPr>
                <a:t>NISE</a:t>
              </a:r>
              <a:r>
                <a:rPr lang="ru-RU" altLang="zh-TW" sz="1400" b="1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altLang="zh-TW" sz="1400" b="1" dirty="0" smtClean="0">
                  <a:solidFill>
                    <a:schemeClr val="accent2">
                      <a:lumMod val="75000"/>
                    </a:schemeClr>
                  </a:solidFill>
                </a:rPr>
                <a:t>101</a:t>
              </a:r>
              <a:endParaRPr lang="en-US" altLang="zh-TW" sz="14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93" name="Text Box 50"/>
            <p:cNvSpPr txBox="1">
              <a:spLocks noChangeArrowheads="1"/>
            </p:cNvSpPr>
            <p:nvPr/>
          </p:nvSpPr>
          <p:spPr bwMode="auto">
            <a:xfrm>
              <a:off x="2223580" y="5148361"/>
              <a:ext cx="817014" cy="2982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>
                <a:defRPr/>
              </a:pPr>
              <a:r>
                <a:rPr lang="en-US" altLang="zh-TW" sz="1400" b="1" dirty="0" smtClean="0">
                  <a:solidFill>
                    <a:schemeClr val="accent2">
                      <a:lumMod val="75000"/>
                    </a:schemeClr>
                  </a:solidFill>
                </a:rPr>
                <a:t>NISE</a:t>
              </a:r>
              <a:r>
                <a:rPr lang="ru-RU" altLang="zh-TW" sz="1400" b="1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altLang="zh-TW" sz="1400" b="1" dirty="0" smtClean="0">
                  <a:solidFill>
                    <a:schemeClr val="accent2">
                      <a:lumMod val="75000"/>
                    </a:schemeClr>
                  </a:solidFill>
                </a:rPr>
                <a:t>103</a:t>
              </a:r>
              <a:endParaRPr lang="en-US" altLang="zh-TW" sz="14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94" name="Picture 73" descr="F:\NEXCOM\40G 隨身碟\NEXCOM product picture\Marcom picture\NISE_103\JPG\Large\NISE103_back.jpg"/>
            <p:cNvPicPr>
              <a:picLocks noChangeAspect="1" noChangeArrowheads="1"/>
            </p:cNvPicPr>
            <p:nvPr/>
          </p:nvPicPr>
          <p:blipFill>
            <a:blip r:embed="rId29" cstate="email"/>
            <a:srcRect/>
            <a:stretch>
              <a:fillRect/>
            </a:stretch>
          </p:blipFill>
          <p:spPr bwMode="auto">
            <a:xfrm>
              <a:off x="2105831" y="5480769"/>
              <a:ext cx="1101724" cy="411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" name="Text Box 41"/>
            <p:cNvSpPr txBox="1">
              <a:spLocks noChangeArrowheads="1"/>
            </p:cNvSpPr>
            <p:nvPr/>
          </p:nvSpPr>
          <p:spPr bwMode="auto">
            <a:xfrm>
              <a:off x="3567151" y="5167501"/>
              <a:ext cx="817014" cy="2982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/>
              <a:r>
                <a:rPr lang="en-US" altLang="zh-TW" sz="1400" b="1" dirty="0" smtClean="0">
                  <a:solidFill>
                    <a:srgbClr val="002060"/>
                  </a:solidFill>
                </a:rPr>
                <a:t>NISE</a:t>
              </a:r>
              <a:r>
                <a:rPr lang="ru-RU" altLang="zh-TW" sz="14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TW" sz="1400" b="1" dirty="0" smtClean="0">
                  <a:solidFill>
                    <a:srgbClr val="002060"/>
                  </a:solidFill>
                </a:rPr>
                <a:t>104</a:t>
              </a:r>
              <a:endParaRPr lang="en-US" altLang="zh-TW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96" name="Text Box 28"/>
            <p:cNvSpPr txBox="1">
              <a:spLocks noChangeArrowheads="1"/>
            </p:cNvSpPr>
            <p:nvPr/>
          </p:nvSpPr>
          <p:spPr bwMode="auto">
            <a:xfrm>
              <a:off x="3324077" y="6111541"/>
              <a:ext cx="1319931" cy="306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/>
              <a:r>
                <a:rPr lang="en-US" altLang="zh-TW" sz="1400" b="1" dirty="0">
                  <a:solidFill>
                    <a:srgbClr val="002060"/>
                  </a:solidFill>
                </a:rPr>
                <a:t>ATOM, </a:t>
              </a:r>
              <a:r>
                <a:rPr lang="en-US" altLang="zh-TW" sz="1400" b="1" dirty="0" smtClean="0">
                  <a:solidFill>
                    <a:srgbClr val="002060"/>
                  </a:solidFill>
                </a:rPr>
                <a:t>D2550</a:t>
              </a:r>
              <a:endParaRPr lang="en-US" altLang="zh-TW" sz="1400" b="1" dirty="0">
                <a:solidFill>
                  <a:srgbClr val="002060"/>
                </a:solidFill>
              </a:endParaRPr>
            </a:p>
          </p:txBody>
        </p:sp>
        <p:pic>
          <p:nvPicPr>
            <p:cNvPr id="97" name="Picture 2" descr="H:\NEXCOM\40G 隨身碟\NEXCOM product picture\Marcom picture\NISE104\Small\NISE104-B.jpg"/>
            <p:cNvPicPr>
              <a:picLocks noChangeAspect="1" noChangeArrowheads="1"/>
            </p:cNvPicPr>
            <p:nvPr/>
          </p:nvPicPr>
          <p:blipFill>
            <a:blip r:embed="rId3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53594" y="5517232"/>
              <a:ext cx="1046398" cy="424837"/>
            </a:xfrm>
            <a:prstGeom prst="rect">
              <a:avLst/>
            </a:prstGeom>
            <a:noFill/>
          </p:spPr>
        </p:pic>
        <p:pic>
          <p:nvPicPr>
            <p:cNvPr id="98" name="Picture 7" descr="icon_Planning_project"/>
            <p:cNvPicPr preferRelativeResize="0">
              <a:picLocks noChangeAspect="1" noChangeArrowheads="1"/>
            </p:cNvPicPr>
            <p:nvPr/>
          </p:nvPicPr>
          <p:blipFill>
            <a:blip r:embed="rId7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>
              <a:off x="4692983" y="5157192"/>
              <a:ext cx="1224000" cy="1251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" name="Text Box 41"/>
            <p:cNvSpPr txBox="1">
              <a:spLocks noChangeArrowheads="1"/>
            </p:cNvSpPr>
            <p:nvPr/>
          </p:nvSpPr>
          <p:spPr bwMode="auto">
            <a:xfrm>
              <a:off x="4856301" y="5134253"/>
              <a:ext cx="817014" cy="2982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/>
              <a:r>
                <a:rPr lang="en-US" altLang="zh-TW" sz="1400" b="1" dirty="0" smtClean="0">
                  <a:solidFill>
                    <a:srgbClr val="002060"/>
                  </a:solidFill>
                </a:rPr>
                <a:t>NISE</a:t>
              </a:r>
              <a:r>
                <a:rPr lang="ru-RU" altLang="zh-TW" sz="14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TW" sz="1400" b="1" dirty="0" smtClean="0">
                  <a:solidFill>
                    <a:srgbClr val="002060"/>
                  </a:solidFill>
                </a:rPr>
                <a:t>105</a:t>
              </a:r>
            </a:p>
          </p:txBody>
        </p:sp>
        <p:sp>
          <p:nvSpPr>
            <p:cNvPr id="100" name="圓角矩形 139"/>
            <p:cNvSpPr/>
            <p:nvPr/>
          </p:nvSpPr>
          <p:spPr>
            <a:xfrm>
              <a:off x="4838256" y="4868144"/>
              <a:ext cx="924158" cy="304670"/>
            </a:xfrm>
            <a:prstGeom prst="roundRect">
              <a:avLst/>
            </a:prstGeom>
            <a:solidFill>
              <a:srgbClr val="9966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37">
                <a:defRPr/>
              </a:pPr>
              <a:r>
                <a:rPr lang="ru-RU" altLang="zh-TW" sz="1100" b="1" dirty="0" smtClean="0">
                  <a:solidFill>
                    <a:srgbClr val="FFFF00"/>
                  </a:solidFill>
                </a:rPr>
                <a:t>План: конец года</a:t>
              </a:r>
              <a:endParaRPr lang="zh-TW" altLang="en-US" sz="1100" b="1" dirty="0">
                <a:solidFill>
                  <a:srgbClr val="FFFF00"/>
                </a:solidFill>
              </a:endParaRPr>
            </a:p>
          </p:txBody>
        </p:sp>
        <p:pic>
          <p:nvPicPr>
            <p:cNvPr id="101" name="Picture 2" descr="H:\NEXCOM\40G 隨身碟\NEXCOM product picture\Marcom picture\NISE104\Small\NISE104-B.jpg"/>
            <p:cNvPicPr>
              <a:picLocks noChangeAspect="1" noChangeArrowheads="1"/>
            </p:cNvPicPr>
            <p:nvPr/>
          </p:nvPicPr>
          <p:blipFill>
            <a:blip r:embed="rId3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16016" y="5517232"/>
              <a:ext cx="1046398" cy="424837"/>
            </a:xfrm>
            <a:prstGeom prst="rect">
              <a:avLst/>
            </a:prstGeom>
            <a:noFill/>
          </p:spPr>
        </p:pic>
        <p:pic>
          <p:nvPicPr>
            <p:cNvPr id="102" name="Picture 59"/>
            <p:cNvPicPr>
              <a:picLocks noChangeAspect="1" noChangeArrowheads="1"/>
            </p:cNvPicPr>
            <p:nvPr/>
          </p:nvPicPr>
          <p:blipFill>
            <a:blip r:embed="rId3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485071" y="5373216"/>
              <a:ext cx="527089" cy="775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sp>
          <p:nvSpPr>
            <p:cNvPr id="103" name="Text Box 28"/>
            <p:cNvSpPr txBox="1">
              <a:spLocks noChangeArrowheads="1"/>
            </p:cNvSpPr>
            <p:nvPr/>
          </p:nvSpPr>
          <p:spPr bwMode="auto">
            <a:xfrm>
              <a:off x="5214899" y="6093296"/>
              <a:ext cx="178149" cy="298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306" tIns="45153" rIns="90306" bIns="45153">
              <a:spAutoFit/>
            </a:bodyPr>
            <a:lstStyle/>
            <a:p>
              <a:pPr algn="ctr"/>
              <a:endParaRPr lang="en-US" altLang="zh-TW" sz="14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04" name="Picture 59"/>
          <p:cNvPicPr>
            <a:picLocks noChangeAspect="1" noChangeArrowheads="1"/>
          </p:cNvPicPr>
          <p:nvPr/>
        </p:nvPicPr>
        <p:blipFill>
          <a:blip r:embed="rId3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22981" y="3222726"/>
            <a:ext cx="527089" cy="77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05" name="Picture 59"/>
          <p:cNvPicPr>
            <a:picLocks noChangeAspect="1" noChangeArrowheads="1"/>
          </p:cNvPicPr>
          <p:nvPr/>
        </p:nvPicPr>
        <p:blipFill>
          <a:blip r:embed="rId3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7206" y="1600963"/>
            <a:ext cx="527089" cy="77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06" name="Picture 2" descr="C:\Users\User\Desktop\10.jpg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04018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6065920" y="377615"/>
            <a:ext cx="2989080" cy="23526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7"/>
          <a:stretch>
            <a:fillRect/>
          </a:stretch>
        </p:blipFill>
        <p:spPr>
          <a:xfrm>
            <a:off x="990640" y="1386440"/>
            <a:ext cx="2232000" cy="216036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8"/>
          <a:stretch>
            <a:fillRect/>
          </a:stretch>
        </p:blipFill>
        <p:spPr>
          <a:xfrm>
            <a:off x="5832720" y="2033255"/>
            <a:ext cx="3311280" cy="2664000"/>
          </a:xfrm>
          <a:prstGeom prst="rect">
            <a:avLst/>
          </a:prstGeom>
        </p:spPr>
      </p:pic>
      <p:sp>
        <p:nvSpPr>
          <p:cNvPr id="11" name="CustomShape 2"/>
          <p:cNvSpPr/>
          <p:nvPr/>
        </p:nvSpPr>
        <p:spPr>
          <a:xfrm>
            <a:off x="3727360" y="2312975"/>
            <a:ext cx="1282680" cy="417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ru-RU" sz="2400" b="1" dirty="0">
                <a:solidFill>
                  <a:srgbClr val="000080"/>
                </a:solidFill>
              </a:rPr>
              <a:t>NISE-90/91</a:t>
            </a:r>
            <a:endParaRPr sz="2000" dirty="0"/>
          </a:p>
        </p:txBody>
      </p:sp>
      <p:sp>
        <p:nvSpPr>
          <p:cNvPr id="12" name="CustomShape 3"/>
          <p:cNvSpPr/>
          <p:nvPr/>
        </p:nvSpPr>
        <p:spPr>
          <a:xfrm>
            <a:off x="235000" y="3546800"/>
            <a:ext cx="5975280" cy="230091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85750" indent="-285750">
              <a:buSzPct val="45000"/>
              <a:buFont typeface="Wingdings" charset="2"/>
              <a:buChar char="u"/>
            </a:pPr>
            <a:r>
              <a:rPr lang="ru-RU" b="1" dirty="0" smtClean="0"/>
              <a:t>Процессор </a:t>
            </a:r>
            <a:r>
              <a:rPr lang="ru-RU" b="1" dirty="0" err="1"/>
              <a:t>Intel</a:t>
            </a:r>
            <a:r>
              <a:rPr lang="ru-RU" b="1" dirty="0"/>
              <a:t>® </a:t>
            </a:r>
            <a:r>
              <a:rPr lang="ru-RU" b="1" dirty="0" err="1"/>
              <a:t>Atom</a:t>
            </a:r>
            <a:r>
              <a:rPr lang="ru-RU" b="1" dirty="0"/>
              <a:t>™ E620 0.6ГГц / E640 1.0ГГц (установлен)</a:t>
            </a:r>
            <a:endParaRPr dirty="0"/>
          </a:p>
          <a:p>
            <a:pPr marL="285750" indent="-285750">
              <a:buSzPct val="45000"/>
              <a:buFont typeface="Wingdings" charset="2"/>
              <a:buChar char="u"/>
            </a:pPr>
            <a:r>
              <a:rPr lang="ru-RU" b="1" dirty="0"/>
              <a:t>Оперативная память DDR2 512Мб/DDR2 1Гб на борту</a:t>
            </a:r>
            <a:endParaRPr dirty="0"/>
          </a:p>
          <a:p>
            <a:pPr marL="285750" indent="-285750">
              <a:buSzPct val="45000"/>
              <a:buFont typeface="Wingdings" charset="2"/>
              <a:buChar char="u"/>
            </a:pPr>
            <a:r>
              <a:rPr lang="ru-RU" b="1" dirty="0"/>
              <a:t>2xIntel® </a:t>
            </a:r>
            <a:r>
              <a:rPr lang="ru-RU" b="1" dirty="0" err="1"/>
              <a:t>GbE</a:t>
            </a:r>
            <a:endParaRPr dirty="0"/>
          </a:p>
          <a:p>
            <a:pPr marL="285750" indent="-285750">
              <a:buSzPct val="45000"/>
              <a:buFont typeface="Wingdings" charset="2"/>
              <a:buChar char="u"/>
            </a:pPr>
            <a:r>
              <a:rPr lang="ru-RU" b="1" dirty="0"/>
              <a:t>3xUSB 2.0 / 1xVGA / 3xCOM / 1xCAN</a:t>
            </a:r>
            <a:endParaRPr dirty="0"/>
          </a:p>
          <a:p>
            <a:pPr marL="285750" indent="-285750">
              <a:buSzPct val="45000"/>
              <a:buFont typeface="Wingdings" charset="2"/>
              <a:buChar char="u"/>
            </a:pPr>
            <a:r>
              <a:rPr lang="ru-RU" b="1" dirty="0"/>
              <a:t>8 каналов GPI и GPO</a:t>
            </a:r>
            <a:endParaRPr dirty="0"/>
          </a:p>
          <a:p>
            <a:pPr marL="285750" indent="-285750">
              <a:buSzPct val="45000"/>
              <a:buFont typeface="Wingdings" charset="2"/>
              <a:buChar char="u"/>
            </a:pPr>
            <a:r>
              <a:rPr lang="ru-RU" b="1" dirty="0"/>
              <a:t>Отсек для 1x2.5" HDD</a:t>
            </a:r>
            <a:endParaRPr dirty="0"/>
          </a:p>
          <a:p>
            <a:pPr marL="285750" indent="-285750">
              <a:buSzPct val="45000"/>
              <a:buFont typeface="Wingdings" charset="2"/>
              <a:buChar char="u"/>
            </a:pPr>
            <a:r>
              <a:rPr lang="ru-RU" b="1" dirty="0"/>
              <a:t>Входное напряжение 12В/24В постоянного тока</a:t>
            </a:r>
            <a:endParaRPr dirty="0"/>
          </a:p>
        </p:txBody>
      </p:sp>
      <p:sp>
        <p:nvSpPr>
          <p:cNvPr id="4" name="Rectangle 3"/>
          <p:cNvSpPr/>
          <p:nvPr/>
        </p:nvSpPr>
        <p:spPr>
          <a:xfrm>
            <a:off x="260400" y="730918"/>
            <a:ext cx="8591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45000"/>
            </a:pPr>
            <a:r>
              <a:rPr lang="ru-RU" b="1" dirty="0">
                <a:solidFill>
                  <a:schemeClr val="tx2"/>
                </a:solidFill>
                <a:latin typeface="Arial"/>
                <a:cs typeface="Arial"/>
              </a:rPr>
              <a:t>Безвентиляторные компьютеры на DIN-рейку с низким энергопотреблением</a:t>
            </a:r>
          </a:p>
        </p:txBody>
      </p:sp>
    </p:spTree>
    <p:extLst>
      <p:ext uri="{BB962C8B-B14F-4D97-AF65-F5344CB8AC3E}">
        <p14:creationId xmlns:p14="http://schemas.microsoft.com/office/powerpoint/2010/main" xmlns="" val="3932215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0" y="3187700"/>
            <a:ext cx="4152900" cy="2768600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6125" y="3361157"/>
            <a:ext cx="2238375" cy="259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016125" y="500063"/>
            <a:ext cx="360362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ru-RU" sz="2000" b="1" dirty="0">
                <a:solidFill>
                  <a:srgbClr val="1F497D"/>
                </a:solidFill>
                <a:cs typeface="新細明體" charset="0"/>
              </a:rPr>
              <a:t>Характеристики NISE-60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165600" y="2709863"/>
            <a:ext cx="4956800" cy="65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ru-RU" sz="1600" b="1" i="1" u="sng" dirty="0">
                <a:solidFill>
                  <a:srgbClr val="224B50"/>
                </a:solidFill>
                <a:cs typeface="新細明體" charset="0"/>
              </a:rPr>
              <a:t>Габариты: </a:t>
            </a:r>
            <a:endParaRPr lang="ru-RU" sz="1600" b="1" i="1" u="sng" dirty="0" smtClean="0">
              <a:solidFill>
                <a:srgbClr val="224B50"/>
              </a:solidFill>
              <a:cs typeface="新細明體" charset="0"/>
            </a:endParaRP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ru-RU" sz="1600" b="1" i="1" u="sng" dirty="0" smtClean="0">
                <a:solidFill>
                  <a:srgbClr val="224B50"/>
                </a:solidFill>
                <a:cs typeface="新細明體" charset="0"/>
              </a:rPr>
              <a:t>51.80мм </a:t>
            </a:r>
            <a:r>
              <a:rPr lang="ru-RU" sz="1600" b="1" i="1" u="sng" dirty="0">
                <a:solidFill>
                  <a:srgbClr val="224B50"/>
                </a:solidFill>
                <a:cs typeface="新細明體" charset="0"/>
              </a:rPr>
              <a:t>(Ш) </a:t>
            </a:r>
            <a:r>
              <a:rPr lang="ru-RU" sz="1600" b="1" i="1" u="sng" dirty="0" err="1">
                <a:solidFill>
                  <a:srgbClr val="224B50"/>
                </a:solidFill>
                <a:cs typeface="新細明體" charset="0"/>
              </a:rPr>
              <a:t>x</a:t>
            </a:r>
            <a:r>
              <a:rPr lang="ru-RU" sz="1600" b="1" i="1" u="sng" dirty="0">
                <a:solidFill>
                  <a:srgbClr val="224B50"/>
                </a:solidFill>
                <a:cs typeface="新細明體" charset="0"/>
              </a:rPr>
              <a:t> 140мм (Г) </a:t>
            </a:r>
            <a:r>
              <a:rPr lang="ru-RU" sz="1600" b="1" i="1" u="sng" dirty="0" err="1">
                <a:solidFill>
                  <a:srgbClr val="224B50"/>
                </a:solidFill>
                <a:cs typeface="新細明體" charset="0"/>
              </a:rPr>
              <a:t>x</a:t>
            </a:r>
            <a:r>
              <a:rPr lang="ru-RU" sz="1600" b="1" i="1" u="sng" dirty="0">
                <a:solidFill>
                  <a:srgbClr val="224B50"/>
                </a:solidFill>
                <a:cs typeface="新細明體" charset="0"/>
              </a:rPr>
              <a:t> 167мм (В)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54000" y="965200"/>
            <a:ext cx="718502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06375" indent="-206375"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06375" algn="l"/>
                <a:tab pos="654050" algn="l"/>
                <a:tab pos="1103313" algn="l"/>
                <a:tab pos="1552575" algn="l"/>
                <a:tab pos="2001838" algn="l"/>
                <a:tab pos="2451100" algn="l"/>
                <a:tab pos="2900363" algn="l"/>
                <a:tab pos="3349625" algn="l"/>
                <a:tab pos="3798888" algn="l"/>
                <a:tab pos="4248150" algn="l"/>
                <a:tab pos="4697413" algn="l"/>
                <a:tab pos="5146675" algn="l"/>
                <a:tab pos="5595938" algn="l"/>
                <a:tab pos="6045200" algn="l"/>
                <a:tab pos="6494463" algn="l"/>
                <a:tab pos="6943725" algn="l"/>
                <a:tab pos="7392988" algn="l"/>
                <a:tab pos="7842250" algn="l"/>
                <a:tab pos="8291513" algn="l"/>
                <a:tab pos="8740775" algn="l"/>
                <a:tab pos="9190038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285750" indent="-285750">
              <a:lnSpc>
                <a:spcPct val="100000"/>
              </a:lnSpc>
              <a:buClr>
                <a:srgbClr val="002060"/>
              </a:buClr>
              <a:buSzPct val="111000"/>
              <a:buFont typeface="Wingdings" charset="2"/>
              <a:buChar char="u"/>
            </a:pPr>
            <a:r>
              <a:rPr lang="ru-RU" sz="1600" b="1" dirty="0">
                <a:solidFill>
                  <a:srgbClr val="002060"/>
                </a:solidFill>
                <a:cs typeface="新細明體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cs typeface="新細明體" charset="0"/>
              </a:rPr>
              <a:t>Процессор: </a:t>
            </a:r>
            <a:r>
              <a:rPr lang="ru-RU" sz="1600" b="1" dirty="0">
                <a:solidFill>
                  <a:schemeClr val="accent2"/>
                </a:solidFill>
                <a:cs typeface="新細明體" charset="0"/>
              </a:rPr>
              <a:t>TI AM3352 </a:t>
            </a:r>
            <a:r>
              <a:rPr lang="ru-RU" sz="1600" b="1" dirty="0" smtClean="0">
                <a:solidFill>
                  <a:schemeClr val="accent2"/>
                </a:solidFill>
                <a:cs typeface="新細明體" charset="0"/>
              </a:rPr>
              <a:t>720МГц, </a:t>
            </a:r>
            <a:r>
              <a:rPr lang="ru-RU" sz="1600" b="1" dirty="0">
                <a:solidFill>
                  <a:schemeClr val="accent2"/>
                </a:solidFill>
                <a:cs typeface="新細明體" charset="0"/>
              </a:rPr>
              <a:t>ARM </a:t>
            </a:r>
            <a:r>
              <a:rPr lang="ru-RU" sz="1600" b="1" dirty="0" err="1">
                <a:solidFill>
                  <a:schemeClr val="accent2"/>
                </a:solidFill>
                <a:cs typeface="新細明體" charset="0"/>
              </a:rPr>
              <a:t>Cortex</a:t>
            </a:r>
            <a:r>
              <a:rPr lang="ru-RU" sz="1600" b="1" dirty="0">
                <a:solidFill>
                  <a:schemeClr val="accent2"/>
                </a:solidFill>
                <a:cs typeface="新細明體" charset="0"/>
              </a:rPr>
              <a:t> A-8 32-bit (встроен)</a:t>
            </a:r>
          </a:p>
          <a:p>
            <a:pPr marL="285750" indent="-285750">
              <a:lnSpc>
                <a:spcPct val="100000"/>
              </a:lnSpc>
              <a:buClr>
                <a:srgbClr val="002060"/>
              </a:buClr>
              <a:buSzPct val="111000"/>
              <a:buFont typeface="Wingdings" charset="2"/>
              <a:buChar char="u"/>
            </a:pPr>
            <a:r>
              <a:rPr lang="ru-RU" sz="1600" b="1" dirty="0">
                <a:solidFill>
                  <a:schemeClr val="tx1"/>
                </a:solidFill>
                <a:cs typeface="新細明體" charset="0"/>
              </a:rPr>
              <a:t> Память: </a:t>
            </a:r>
            <a:r>
              <a:rPr lang="ru-RU" sz="1600" b="1" dirty="0" smtClean="0">
                <a:solidFill>
                  <a:schemeClr val="tx1"/>
                </a:solidFill>
                <a:cs typeface="新細明體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cs typeface="新細明體" charset="0"/>
              </a:rPr>
              <a:t>DDR3 </a:t>
            </a:r>
            <a:r>
              <a:rPr lang="ru-RU" sz="1600" b="1" dirty="0" smtClean="0">
                <a:solidFill>
                  <a:schemeClr val="tx1"/>
                </a:solidFill>
                <a:cs typeface="新細明體" charset="0"/>
              </a:rPr>
              <a:t>512Mб на борту</a:t>
            </a:r>
            <a:endParaRPr lang="ru-RU" sz="1600" b="1" dirty="0">
              <a:solidFill>
                <a:schemeClr val="tx1"/>
              </a:solidFill>
              <a:cs typeface="新細明體" charset="0"/>
            </a:endParaRPr>
          </a:p>
          <a:p>
            <a:pPr marL="285750" indent="-285750">
              <a:lnSpc>
                <a:spcPct val="100000"/>
              </a:lnSpc>
              <a:buClr>
                <a:srgbClr val="002060"/>
              </a:buClr>
              <a:buSzPct val="111000"/>
              <a:buFont typeface="Wingdings" charset="2"/>
              <a:buChar char="u"/>
            </a:pPr>
            <a:r>
              <a:rPr lang="ru-RU" sz="1600" b="1" dirty="0">
                <a:solidFill>
                  <a:schemeClr val="tx1"/>
                </a:solidFill>
                <a:cs typeface="新細明體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新細明體" charset="0"/>
              </a:rPr>
              <a:t>eMMC</a:t>
            </a:r>
            <a:r>
              <a:rPr lang="ru-RU" sz="1600" b="1" dirty="0">
                <a:solidFill>
                  <a:schemeClr val="tx1"/>
                </a:solidFill>
                <a:cs typeface="新細明體" charset="0"/>
              </a:rPr>
              <a:t> NAND </a:t>
            </a:r>
            <a:r>
              <a:rPr lang="ru-RU" sz="1600" b="1" dirty="0" err="1">
                <a:solidFill>
                  <a:schemeClr val="tx1"/>
                </a:solidFill>
                <a:cs typeface="新細明體" charset="0"/>
              </a:rPr>
              <a:t>Flash</a:t>
            </a:r>
            <a:r>
              <a:rPr lang="ru-RU" sz="1600" b="1" dirty="0">
                <a:solidFill>
                  <a:schemeClr val="tx1"/>
                </a:solidFill>
                <a:cs typeface="新細明體" charset="0"/>
              </a:rPr>
              <a:t>: встроен 4G</a:t>
            </a:r>
          </a:p>
          <a:p>
            <a:pPr marL="285750" indent="-285750">
              <a:lnSpc>
                <a:spcPct val="100000"/>
              </a:lnSpc>
              <a:buClr>
                <a:srgbClr val="002060"/>
              </a:buClr>
              <a:buSzPct val="111000"/>
              <a:buFont typeface="Wingdings" charset="2"/>
              <a:buChar char="u"/>
            </a:pPr>
            <a:r>
              <a:rPr lang="ru-RU" sz="1600" b="1" dirty="0">
                <a:solidFill>
                  <a:schemeClr val="tx1"/>
                </a:solidFill>
                <a:cs typeface="新細明體" charset="0"/>
              </a:rPr>
              <a:t> 2 </a:t>
            </a:r>
            <a:r>
              <a:rPr lang="ru-RU" sz="1600" b="1" dirty="0" err="1">
                <a:solidFill>
                  <a:schemeClr val="tx1"/>
                </a:solidFill>
                <a:cs typeface="新細明體" charset="0"/>
              </a:rPr>
              <a:t>x</a:t>
            </a:r>
            <a:r>
              <a:rPr lang="ru-RU" sz="1600" b="1" dirty="0">
                <a:solidFill>
                  <a:schemeClr val="tx1"/>
                </a:solidFill>
                <a:cs typeface="新細明體" charset="0"/>
              </a:rPr>
              <a:t> COM (RS232/424/485 с 2.5Kв изоляцией)</a:t>
            </a:r>
          </a:p>
          <a:p>
            <a:pPr marL="285750" indent="-285750">
              <a:lnSpc>
                <a:spcPct val="100000"/>
              </a:lnSpc>
              <a:buClr>
                <a:srgbClr val="002060"/>
              </a:buClr>
              <a:buSzPct val="111000"/>
              <a:buFont typeface="Wingdings" charset="2"/>
              <a:buChar char="u"/>
            </a:pPr>
            <a:r>
              <a:rPr lang="ru-RU" sz="1600" b="1" dirty="0">
                <a:solidFill>
                  <a:schemeClr val="tx1"/>
                </a:solidFill>
                <a:cs typeface="新細明體" charset="0"/>
              </a:rPr>
              <a:t> 1 </a:t>
            </a:r>
            <a:r>
              <a:rPr lang="ru-RU" sz="1600" b="1" dirty="0" err="1">
                <a:solidFill>
                  <a:schemeClr val="tx1"/>
                </a:solidFill>
                <a:cs typeface="新細明體" charset="0"/>
              </a:rPr>
              <a:t>x</a:t>
            </a:r>
            <a:r>
              <a:rPr lang="ru-RU" sz="1600" b="1" dirty="0">
                <a:solidFill>
                  <a:schemeClr val="tx1"/>
                </a:solidFill>
                <a:cs typeface="新細明體" charset="0"/>
              </a:rPr>
              <a:t> CAN-шина</a:t>
            </a:r>
          </a:p>
          <a:p>
            <a:pPr marL="285750" indent="-285750">
              <a:lnSpc>
                <a:spcPct val="100000"/>
              </a:lnSpc>
              <a:buClr>
                <a:srgbClr val="002060"/>
              </a:buClr>
              <a:buSzPct val="111000"/>
              <a:buFont typeface="Wingdings" charset="2"/>
              <a:buChar char="u"/>
            </a:pPr>
            <a:r>
              <a:rPr lang="ru-RU" sz="1600" b="1" dirty="0">
                <a:solidFill>
                  <a:schemeClr val="tx1"/>
                </a:solidFill>
                <a:cs typeface="新細明體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cs typeface="新細明體" charset="0"/>
              </a:rPr>
              <a:t>1</a:t>
            </a:r>
            <a:r>
              <a:rPr lang="ru-RU" sz="1600" b="1" dirty="0" smtClean="0">
                <a:solidFill>
                  <a:schemeClr val="tx1"/>
                </a:solidFill>
                <a:cs typeface="新細明體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新細明體" charset="0"/>
              </a:rPr>
              <a:t>x</a:t>
            </a:r>
            <a:r>
              <a:rPr lang="ru-RU" sz="1600" b="1" dirty="0">
                <a:solidFill>
                  <a:schemeClr val="tx1"/>
                </a:solidFill>
                <a:cs typeface="新細明體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新細明體" charset="0"/>
              </a:rPr>
              <a:t>GbE</a:t>
            </a:r>
            <a:r>
              <a:rPr lang="ru-RU" sz="1600" b="1" dirty="0">
                <a:solidFill>
                  <a:schemeClr val="tx1"/>
                </a:solidFill>
                <a:cs typeface="新細明體" charset="0"/>
              </a:rPr>
              <a:t>, 1 </a:t>
            </a:r>
            <a:r>
              <a:rPr lang="ru-RU" sz="1600" b="1" dirty="0" err="1">
                <a:solidFill>
                  <a:schemeClr val="tx1"/>
                </a:solidFill>
                <a:cs typeface="新細明體" charset="0"/>
              </a:rPr>
              <a:t>x</a:t>
            </a:r>
            <a:r>
              <a:rPr lang="ru-RU" sz="1600" b="1" dirty="0">
                <a:solidFill>
                  <a:schemeClr val="tx1"/>
                </a:solidFill>
                <a:cs typeface="新細明體" charset="0"/>
              </a:rPr>
              <a:t> VGA, 1 </a:t>
            </a:r>
            <a:r>
              <a:rPr lang="ru-RU" sz="1600" b="1" dirty="0" err="1">
                <a:solidFill>
                  <a:schemeClr val="tx1"/>
                </a:solidFill>
                <a:cs typeface="新細明體" charset="0"/>
              </a:rPr>
              <a:t>x</a:t>
            </a:r>
            <a:r>
              <a:rPr lang="ru-RU" sz="1600" b="1" dirty="0">
                <a:solidFill>
                  <a:schemeClr val="tx1"/>
                </a:solidFill>
                <a:cs typeface="新細明體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cs typeface="新細明體" charset="0"/>
              </a:rPr>
              <a:t>Mini-PCIe</a:t>
            </a:r>
            <a:endParaRPr lang="ru-RU" sz="1600" b="1" dirty="0">
              <a:solidFill>
                <a:schemeClr val="tx1"/>
              </a:solidFill>
              <a:cs typeface="新細明體" charset="0"/>
            </a:endParaRPr>
          </a:p>
          <a:p>
            <a:pPr marL="285750" indent="-285750">
              <a:lnSpc>
                <a:spcPct val="100000"/>
              </a:lnSpc>
              <a:buClr>
                <a:srgbClr val="002060"/>
              </a:buClr>
              <a:buSzPct val="111000"/>
              <a:buFont typeface="Wingdings" charset="2"/>
              <a:buChar char="u"/>
            </a:pPr>
            <a:r>
              <a:rPr lang="ru-RU" sz="1600" b="1" dirty="0">
                <a:solidFill>
                  <a:schemeClr val="tx1"/>
                </a:solidFill>
                <a:cs typeface="新細明體" charset="0"/>
              </a:rPr>
              <a:t> 1 </a:t>
            </a:r>
            <a:r>
              <a:rPr lang="ru-RU" sz="1600" b="1" dirty="0" err="1">
                <a:solidFill>
                  <a:schemeClr val="tx1"/>
                </a:solidFill>
                <a:cs typeface="新細明體" charset="0"/>
              </a:rPr>
              <a:t>x</a:t>
            </a:r>
            <a:r>
              <a:rPr lang="ru-RU" sz="1600" b="1" dirty="0">
                <a:solidFill>
                  <a:schemeClr val="tx1"/>
                </a:solidFill>
                <a:cs typeface="新細明體" charset="0"/>
              </a:rPr>
              <a:t> SD </a:t>
            </a:r>
            <a:r>
              <a:rPr lang="ru-RU" sz="1600" b="1" dirty="0" err="1">
                <a:solidFill>
                  <a:schemeClr val="tx1"/>
                </a:solidFill>
                <a:cs typeface="新細明體" charset="0"/>
              </a:rPr>
              <a:t>socket</a:t>
            </a:r>
            <a:r>
              <a:rPr lang="ru-RU" sz="1600" b="1" dirty="0">
                <a:solidFill>
                  <a:schemeClr val="tx1"/>
                </a:solidFill>
                <a:cs typeface="新細明體" charset="0"/>
              </a:rPr>
              <a:t> ( нет поддержки HDD)</a:t>
            </a:r>
          </a:p>
          <a:p>
            <a:pPr marL="285750" indent="-285750">
              <a:lnSpc>
                <a:spcPct val="100000"/>
              </a:lnSpc>
              <a:buClr>
                <a:srgbClr val="002060"/>
              </a:buClr>
              <a:buSzPct val="111000"/>
              <a:buFont typeface="Wingdings" charset="2"/>
              <a:buChar char="u"/>
            </a:pPr>
            <a:r>
              <a:rPr lang="ru-RU" sz="1600" b="1" dirty="0">
                <a:solidFill>
                  <a:schemeClr val="tx1"/>
                </a:solidFill>
                <a:cs typeface="新細明體" charset="0"/>
              </a:rPr>
              <a:t> Рабочая температура: -20 ~ 70 </a:t>
            </a:r>
            <a:r>
              <a:rPr lang="ru-RU" sz="1600" b="1" dirty="0" err="1">
                <a:solidFill>
                  <a:schemeClr val="tx1"/>
                </a:solidFill>
                <a:cs typeface="新細明體" charset="0"/>
              </a:rPr>
              <a:t>C</a:t>
            </a:r>
            <a:endParaRPr lang="ru-RU" sz="1600" b="1" dirty="0">
              <a:solidFill>
                <a:schemeClr val="tx1"/>
              </a:solidFill>
              <a:cs typeface="新細明體" charset="0"/>
            </a:endParaRPr>
          </a:p>
          <a:p>
            <a:pPr marL="285750" indent="-285750">
              <a:lnSpc>
                <a:spcPct val="100000"/>
              </a:lnSpc>
              <a:buClr>
                <a:srgbClr val="002060"/>
              </a:buClr>
              <a:buSzPct val="111000"/>
              <a:buFont typeface="Wingdings" charset="2"/>
              <a:buChar char="u"/>
            </a:pPr>
            <a:r>
              <a:rPr lang="ru-RU" sz="1600" b="1" dirty="0">
                <a:solidFill>
                  <a:schemeClr val="tx1"/>
                </a:solidFill>
                <a:cs typeface="新細明體" charset="0"/>
              </a:rPr>
              <a:t> Питание:  12/24В DC, AT переключатель</a:t>
            </a:r>
          </a:p>
          <a:p>
            <a:pPr marL="285750" indent="-285750">
              <a:lnSpc>
                <a:spcPct val="100000"/>
              </a:lnSpc>
              <a:buClr>
                <a:srgbClr val="002060"/>
              </a:buClr>
              <a:buSzPct val="111000"/>
              <a:buFont typeface="Wingdings" charset="2"/>
              <a:buChar char="u"/>
            </a:pPr>
            <a:r>
              <a:rPr lang="ru-RU" sz="1600" b="1" dirty="0">
                <a:solidFill>
                  <a:schemeClr val="tx1"/>
                </a:solidFill>
                <a:cs typeface="新細明體" charset="0"/>
              </a:rPr>
              <a:t> Поддержка CE 7.0 и </a:t>
            </a:r>
            <a:r>
              <a:rPr lang="ru-RU" sz="1600" b="1" dirty="0" err="1">
                <a:solidFill>
                  <a:schemeClr val="tx1"/>
                </a:solidFill>
                <a:cs typeface="新細明體" charset="0"/>
              </a:rPr>
              <a:t>Linux</a:t>
            </a:r>
            <a:endParaRPr lang="ru-RU" sz="1600" b="1" dirty="0">
              <a:solidFill>
                <a:schemeClr val="tx1"/>
              </a:solidFill>
              <a:cs typeface="新細明體" charset="0"/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0244" y="1497013"/>
            <a:ext cx="2138362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7"/>
          <p:cNvPicPr/>
          <p:nvPr/>
        </p:nvPicPr>
        <p:blipFill>
          <a:blip r:embed="rId9"/>
          <a:stretch>
            <a:fillRect/>
          </a:stretch>
        </p:blipFill>
        <p:spPr>
          <a:xfrm>
            <a:off x="245160" y="4372509"/>
            <a:ext cx="1285560" cy="1142640"/>
          </a:xfrm>
          <a:prstGeom prst="rect">
            <a:avLst/>
          </a:prstGeom>
        </p:spPr>
      </p:pic>
      <p:sp>
        <p:nvSpPr>
          <p:cNvPr id="16" name="CustomShape 4"/>
          <p:cNvSpPr/>
          <p:nvPr/>
        </p:nvSpPr>
        <p:spPr>
          <a:xfrm>
            <a:off x="447840" y="4351989"/>
            <a:ext cx="794520" cy="303480"/>
          </a:xfrm>
          <a:prstGeom prst="rect">
            <a:avLst/>
          </a:prstGeom>
        </p:spPr>
        <p:txBody>
          <a:bodyPr wrap="none" lIns="90360" tIns="45000" rIns="90360" bIns="45000"/>
          <a:lstStyle/>
          <a:p>
            <a:pPr algn="ctr">
              <a:lnSpc>
                <a:spcPct val="100000"/>
              </a:lnSpc>
            </a:pPr>
            <a:r>
              <a:rPr lang="ru-RU" sz="1400" b="1">
                <a:solidFill>
                  <a:srgbClr val="002060"/>
                </a:solidFill>
                <a:latin typeface="Arial"/>
                <a:ea typeface="新細明體"/>
              </a:rPr>
              <a:t>NISE60</a:t>
            </a:r>
            <a:endParaRPr/>
          </a:p>
        </p:txBody>
      </p:sp>
      <p:sp>
        <p:nvSpPr>
          <p:cNvPr id="17" name="CustomShape 5"/>
          <p:cNvSpPr/>
          <p:nvPr/>
        </p:nvSpPr>
        <p:spPr>
          <a:xfrm>
            <a:off x="380880" y="5229669"/>
            <a:ext cx="1103760" cy="303480"/>
          </a:xfrm>
          <a:prstGeom prst="rect">
            <a:avLst/>
          </a:prstGeom>
        </p:spPr>
        <p:txBody>
          <a:bodyPr wrap="none" lIns="90360" tIns="45000" rIns="90360" bIns="45000"/>
          <a:lstStyle/>
          <a:p>
            <a:pPr algn="ctr">
              <a:lnSpc>
                <a:spcPct val="100000"/>
              </a:lnSpc>
            </a:pPr>
            <a:r>
              <a:rPr lang="ru-RU" sz="1400" b="1">
                <a:solidFill>
                  <a:srgbClr val="002060"/>
                </a:solidFill>
                <a:latin typeface="Arial"/>
                <a:ea typeface="新細明體"/>
              </a:rPr>
              <a:t>TI  AM3352</a:t>
            </a:r>
            <a:endParaRPr/>
          </a:p>
        </p:txBody>
      </p:sp>
      <p:pic>
        <p:nvPicPr>
          <p:cNvPr id="18" name="Picture 37"/>
          <p:cNvPicPr/>
          <p:nvPr/>
        </p:nvPicPr>
        <p:blipFill>
          <a:blip r:embed="rId10"/>
          <a:stretch>
            <a:fillRect/>
          </a:stretch>
        </p:blipFill>
        <p:spPr>
          <a:xfrm>
            <a:off x="315360" y="4425069"/>
            <a:ext cx="642600" cy="962640"/>
          </a:xfrm>
          <a:prstGeom prst="rect">
            <a:avLst/>
          </a:prstGeom>
        </p:spPr>
      </p:pic>
      <p:sp>
        <p:nvSpPr>
          <p:cNvPr id="19" name="CustomShape 10"/>
          <p:cNvSpPr/>
          <p:nvPr/>
        </p:nvSpPr>
        <p:spPr>
          <a:xfrm>
            <a:off x="245160" y="4078389"/>
            <a:ext cx="1264320" cy="273960"/>
          </a:xfrm>
          <a:prstGeom prst="roundRect">
            <a:avLst>
              <a:gd name="adj" fmla="val 16667"/>
            </a:avLst>
          </a:prstGeom>
          <a:solidFill>
            <a:srgbClr val="996600"/>
          </a:solidFill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100" b="1" dirty="0">
                <a:solidFill>
                  <a:srgbClr val="FFFF00"/>
                </a:solidFill>
                <a:latin typeface="Arial"/>
                <a:ea typeface="新細明體"/>
              </a:rPr>
              <a:t>ES:  </a:t>
            </a:r>
            <a:r>
              <a:rPr lang="ru-RU" sz="1100" b="1" dirty="0" smtClean="0">
                <a:solidFill>
                  <a:srgbClr val="FFFF00"/>
                </a:solidFill>
                <a:latin typeface="Arial"/>
                <a:ea typeface="新細明體"/>
              </a:rPr>
              <a:t>Март 2013</a:t>
            </a:r>
            <a:endParaRPr dirty="0"/>
          </a:p>
        </p:txBody>
      </p:sp>
      <p:pic>
        <p:nvPicPr>
          <p:cNvPr id="20" name="Picture 4"/>
          <p:cNvPicPr/>
          <p:nvPr/>
        </p:nvPicPr>
        <p:blipFill>
          <a:blip r:embed="rId11"/>
          <a:stretch>
            <a:fillRect/>
          </a:stretch>
        </p:blipFill>
        <p:spPr>
          <a:xfrm>
            <a:off x="891360" y="4848429"/>
            <a:ext cx="575640" cy="224280"/>
          </a:xfrm>
          <a:prstGeom prst="rect">
            <a:avLst/>
          </a:prstGeom>
        </p:spPr>
      </p:pic>
      <p:pic>
        <p:nvPicPr>
          <p:cNvPr id="21" name="Picture 8"/>
          <p:cNvPicPr/>
          <p:nvPr/>
        </p:nvPicPr>
        <p:blipFill>
          <a:blip r:embed="rId12"/>
          <a:stretch>
            <a:fillRect/>
          </a:stretch>
        </p:blipFill>
        <p:spPr>
          <a:xfrm>
            <a:off x="8398345" y="698900"/>
            <a:ext cx="746280" cy="746280"/>
          </a:xfrm>
          <a:prstGeom prst="rect">
            <a:avLst/>
          </a:prstGeom>
        </p:spPr>
      </p:pic>
      <p:pic>
        <p:nvPicPr>
          <p:cNvPr id="22" name="Picture 2" descr="C:\Users\User\Desktop\10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222556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280" y="56166"/>
            <a:ext cx="2265120" cy="54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15"/>
            <a:ext cx="1778000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0" y="60215"/>
            <a:ext cx="1943100" cy="5334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6"/>
          <a:stretch>
            <a:fillRect/>
          </a:stretch>
        </p:blipFill>
        <p:spPr>
          <a:xfrm>
            <a:off x="1217520" y="1176903"/>
            <a:ext cx="3214800" cy="150048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7"/>
          <a:stretch>
            <a:fillRect/>
          </a:stretch>
        </p:blipFill>
        <p:spPr>
          <a:xfrm>
            <a:off x="5843340" y="3298563"/>
            <a:ext cx="3178440" cy="1366920"/>
          </a:xfrm>
          <a:prstGeom prst="rect">
            <a:avLst/>
          </a:prstGeom>
        </p:spPr>
      </p:pic>
      <p:sp>
        <p:nvSpPr>
          <p:cNvPr id="11" name="CustomShape 2"/>
          <p:cNvSpPr/>
          <p:nvPr/>
        </p:nvSpPr>
        <p:spPr>
          <a:xfrm>
            <a:off x="5294160" y="1819863"/>
            <a:ext cx="2138400" cy="785880"/>
          </a:xfrm>
          <a:prstGeom prst="rect">
            <a:avLst/>
          </a:prstGeom>
          <a:solidFill>
            <a:srgbClr val="333399"/>
          </a:solidFill>
          <a:ln w="38160">
            <a:solidFill>
              <a:srgbClr val="FFFFFF"/>
            </a:solidFill>
            <a:round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  <a:buFont typeface="Arial"/>
              <a:buChar char="•"/>
            </a:pPr>
            <a:r>
              <a:rPr lang="ru-RU">
                <a:solidFill>
                  <a:srgbClr val="FFFFFF"/>
                </a:solidFill>
                <a:latin typeface="Arial"/>
                <a:ea typeface="新細明體"/>
              </a:rPr>
              <a:t>Компактный</a:t>
            </a:r>
            <a:endParaRPr/>
          </a:p>
        </p:txBody>
      </p:sp>
      <p:sp>
        <p:nvSpPr>
          <p:cNvPr id="12" name="CustomShape 3"/>
          <p:cNvSpPr/>
          <p:nvPr/>
        </p:nvSpPr>
        <p:spPr>
          <a:xfrm>
            <a:off x="7155000" y="1816983"/>
            <a:ext cx="1785960" cy="785520"/>
          </a:xfrm>
          <a:prstGeom prst="rect">
            <a:avLst/>
          </a:prstGeom>
          <a:solidFill>
            <a:srgbClr val="000000"/>
          </a:solidFill>
          <a:ln w="38160">
            <a:solidFill>
              <a:srgbClr val="FFFFFF"/>
            </a:solidFill>
            <a:round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  <a:buFont typeface="Arial"/>
              <a:buChar char="•"/>
            </a:pPr>
            <a:r>
              <a:rPr lang="ru-RU">
                <a:solidFill>
                  <a:srgbClr val="FFFFFF"/>
                </a:solidFill>
                <a:latin typeface="Arial"/>
                <a:ea typeface="新細明體"/>
              </a:rPr>
              <a:t>Без кабелей</a:t>
            </a:r>
            <a:endParaRPr/>
          </a:p>
        </p:txBody>
      </p:sp>
      <p:sp>
        <p:nvSpPr>
          <p:cNvPr id="13" name="CustomShape 4"/>
          <p:cNvSpPr/>
          <p:nvPr/>
        </p:nvSpPr>
        <p:spPr>
          <a:xfrm>
            <a:off x="6369120" y="1174023"/>
            <a:ext cx="1785960" cy="785520"/>
          </a:xfrm>
          <a:prstGeom prst="rect">
            <a:avLst/>
          </a:prstGeom>
          <a:solidFill>
            <a:srgbClr val="C00000"/>
          </a:solidFill>
          <a:ln w="38160">
            <a:solidFill>
              <a:srgbClr val="FFFFFF"/>
            </a:solidFill>
            <a:round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  <a:buFont typeface="Arial"/>
              <a:buChar char="•"/>
            </a:pPr>
            <a:r>
              <a:rPr lang="ru-RU">
                <a:solidFill>
                  <a:srgbClr val="FFFFFF"/>
                </a:solidFill>
                <a:latin typeface="Arial"/>
                <a:ea typeface="新細明體"/>
              </a:rPr>
              <a:t>Широкий набор IO</a:t>
            </a:r>
            <a:endParaRPr/>
          </a:p>
        </p:txBody>
      </p:sp>
      <p:sp>
        <p:nvSpPr>
          <p:cNvPr id="14" name="CustomShape 5"/>
          <p:cNvSpPr/>
          <p:nvPr/>
        </p:nvSpPr>
        <p:spPr>
          <a:xfrm>
            <a:off x="93660" y="2677383"/>
            <a:ext cx="6275460" cy="37544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285750" indent="-285750">
              <a:lnSpc>
                <a:spcPct val="93000"/>
              </a:lnSpc>
              <a:buSzPct val="45000"/>
              <a:buFont typeface="Wingdings" charset="2"/>
              <a:buChar char="u"/>
            </a:pPr>
            <a:r>
              <a:rPr lang="ru-RU" b="1" dirty="0">
                <a:solidFill>
                  <a:srgbClr val="000000"/>
                </a:solidFill>
                <a:latin typeface="Arial"/>
                <a:ea typeface="新細明體"/>
              </a:rPr>
              <a:t>Процессор </a:t>
            </a:r>
            <a:r>
              <a:rPr lang="ru-RU" b="1" dirty="0" err="1">
                <a:solidFill>
                  <a:srgbClr val="000000"/>
                </a:solidFill>
                <a:latin typeface="Arial"/>
                <a:ea typeface="新細明體"/>
              </a:rPr>
              <a:t>Intel</a:t>
            </a:r>
            <a:r>
              <a:rPr lang="ru-RU" b="1" dirty="0">
                <a:solidFill>
                  <a:srgbClr val="000000"/>
                </a:solidFill>
                <a:latin typeface="Arial"/>
                <a:ea typeface="新細明體"/>
              </a:rPr>
              <a:t>® </a:t>
            </a:r>
            <a:r>
              <a:rPr lang="ru-RU" b="1" dirty="0" err="1">
                <a:solidFill>
                  <a:srgbClr val="000000"/>
                </a:solidFill>
                <a:latin typeface="Arial"/>
                <a:ea typeface="新細明體"/>
              </a:rPr>
              <a:t>Atom</a:t>
            </a:r>
            <a:r>
              <a:rPr lang="ru-RU" b="1" dirty="0">
                <a:solidFill>
                  <a:srgbClr val="000000"/>
                </a:solidFill>
                <a:latin typeface="Arial"/>
                <a:ea typeface="新細明體"/>
              </a:rPr>
              <a:t>™ </a:t>
            </a:r>
            <a:r>
              <a:rPr lang="ru-RU" b="1" dirty="0" err="1">
                <a:solidFill>
                  <a:srgbClr val="000000"/>
                </a:solidFill>
                <a:latin typeface="Arial"/>
                <a:ea typeface="新細明體"/>
              </a:rPr>
              <a:t>Dual</a:t>
            </a:r>
            <a:r>
              <a:rPr lang="ru-RU" b="1" dirty="0">
                <a:solidFill>
                  <a:srgbClr val="000000"/>
                </a:solidFill>
                <a:latin typeface="Arial"/>
                <a:ea typeface="新細明體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Arial"/>
                <a:ea typeface="新細明體"/>
              </a:rPr>
              <a:t>Core</a:t>
            </a:r>
            <a:r>
              <a:rPr lang="ru-RU" b="1" dirty="0">
                <a:solidFill>
                  <a:srgbClr val="000000"/>
                </a:solidFill>
                <a:latin typeface="Arial"/>
                <a:ea typeface="新細明體"/>
              </a:rPr>
              <a:t> D2550 1.86ГГц</a:t>
            </a:r>
            <a:endParaRPr dirty="0"/>
          </a:p>
          <a:p>
            <a:pPr marL="285750" indent="-285750">
              <a:lnSpc>
                <a:spcPct val="93000"/>
              </a:lnSpc>
              <a:buSzPct val="45000"/>
              <a:buFont typeface="Wingdings" charset="2"/>
              <a:buChar char="u"/>
            </a:pPr>
            <a:r>
              <a:rPr lang="ru-RU" b="1" dirty="0" err="1">
                <a:solidFill>
                  <a:srgbClr val="000000"/>
                </a:solidFill>
                <a:latin typeface="Arial"/>
                <a:ea typeface="新細明體"/>
              </a:rPr>
              <a:t>Intel</a:t>
            </a:r>
            <a:r>
              <a:rPr lang="ru-RU" b="1" dirty="0">
                <a:solidFill>
                  <a:srgbClr val="000000"/>
                </a:solidFill>
                <a:latin typeface="Arial"/>
                <a:ea typeface="新細明體"/>
              </a:rPr>
              <a:t>® NM10 </a:t>
            </a:r>
            <a:r>
              <a:rPr lang="ru-RU" b="1" dirty="0" err="1">
                <a:solidFill>
                  <a:srgbClr val="000000"/>
                </a:solidFill>
                <a:latin typeface="Arial"/>
                <a:ea typeface="新細明體"/>
              </a:rPr>
              <a:t>Express</a:t>
            </a:r>
            <a:r>
              <a:rPr lang="ru-RU" b="1" dirty="0">
                <a:solidFill>
                  <a:srgbClr val="000000"/>
                </a:solidFill>
                <a:latin typeface="Arial"/>
                <a:ea typeface="新細明體"/>
              </a:rPr>
              <a:t> чипсет</a:t>
            </a:r>
            <a:endParaRPr dirty="0"/>
          </a:p>
          <a:p>
            <a:pPr marL="285750" indent="-285750">
              <a:lnSpc>
                <a:spcPct val="93000"/>
              </a:lnSpc>
              <a:buSzPct val="45000"/>
              <a:buFont typeface="Wingdings" charset="2"/>
              <a:buChar char="u"/>
            </a:pPr>
            <a:r>
              <a:rPr lang="ru-RU" b="1" dirty="0">
                <a:solidFill>
                  <a:srgbClr val="000000"/>
                </a:solidFill>
                <a:latin typeface="Arial"/>
                <a:ea typeface="新細明體"/>
              </a:rPr>
              <a:t>DVI-I и HDMI выходы</a:t>
            </a:r>
            <a:endParaRPr dirty="0"/>
          </a:p>
          <a:p>
            <a:pPr marL="285750" indent="-285750">
              <a:lnSpc>
                <a:spcPct val="93000"/>
              </a:lnSpc>
              <a:buSzPct val="45000"/>
              <a:buFont typeface="Wingdings" charset="2"/>
              <a:buChar char="u"/>
            </a:pPr>
            <a:r>
              <a:rPr lang="ru-RU" b="1" dirty="0">
                <a:solidFill>
                  <a:srgbClr val="000000"/>
                </a:solidFill>
                <a:latin typeface="Arial"/>
                <a:ea typeface="新細明體"/>
              </a:rPr>
              <a:t>2 порта </a:t>
            </a:r>
            <a:r>
              <a:rPr lang="ru-RU" b="1" dirty="0" err="1">
                <a:solidFill>
                  <a:srgbClr val="000000"/>
                </a:solidFill>
                <a:latin typeface="Arial"/>
                <a:ea typeface="新細明體"/>
              </a:rPr>
              <a:t>Intel</a:t>
            </a:r>
            <a:r>
              <a:rPr lang="ru-RU" b="1" dirty="0">
                <a:solidFill>
                  <a:srgbClr val="000000"/>
                </a:solidFill>
                <a:latin typeface="Arial"/>
                <a:ea typeface="新細明體"/>
              </a:rPr>
              <a:t>® 82574L </a:t>
            </a:r>
            <a:r>
              <a:rPr lang="ru-RU" b="1" dirty="0" err="1">
                <a:solidFill>
                  <a:srgbClr val="000000"/>
                </a:solidFill>
                <a:latin typeface="Arial"/>
                <a:ea typeface="新細明體"/>
              </a:rPr>
              <a:t>GbE</a:t>
            </a:r>
            <a:r>
              <a:rPr lang="ru-RU" b="1" dirty="0">
                <a:solidFill>
                  <a:srgbClr val="000000"/>
                </a:solidFill>
                <a:latin typeface="Arial"/>
                <a:ea typeface="新細明體"/>
              </a:rPr>
              <a:t> LAN</a:t>
            </a:r>
            <a:endParaRPr dirty="0"/>
          </a:p>
          <a:p>
            <a:pPr marL="285750" indent="-285750">
              <a:lnSpc>
                <a:spcPct val="93000"/>
              </a:lnSpc>
              <a:buSzPct val="45000"/>
              <a:buFont typeface="Wingdings" charset="2"/>
              <a:buChar char="u"/>
            </a:pPr>
            <a:r>
              <a:rPr lang="ru-RU" b="1" dirty="0">
                <a:solidFill>
                  <a:srgbClr val="000000"/>
                </a:solidFill>
                <a:latin typeface="Arial"/>
                <a:ea typeface="新細明體"/>
              </a:rPr>
              <a:t>2xRS-232/422/485 и 2xRS-232</a:t>
            </a:r>
            <a:endParaRPr dirty="0"/>
          </a:p>
          <a:p>
            <a:pPr marL="285750" indent="-285750">
              <a:lnSpc>
                <a:spcPct val="93000"/>
              </a:lnSpc>
              <a:buSzPct val="45000"/>
              <a:buFont typeface="Wingdings" charset="2"/>
              <a:buChar char="u"/>
            </a:pPr>
            <a:r>
              <a:rPr lang="ru-RU" b="1" dirty="0">
                <a:solidFill>
                  <a:srgbClr val="000000"/>
                </a:solidFill>
                <a:latin typeface="Arial"/>
                <a:ea typeface="新細明體"/>
              </a:rPr>
              <a:t>6xUSB 2.0</a:t>
            </a:r>
            <a:endParaRPr dirty="0"/>
          </a:p>
          <a:p>
            <a:pPr marL="285750" indent="-285750">
              <a:lnSpc>
                <a:spcPct val="93000"/>
              </a:lnSpc>
              <a:buSzPct val="45000"/>
              <a:buFont typeface="Wingdings" charset="2"/>
              <a:buChar char="u"/>
            </a:pPr>
            <a:r>
              <a:rPr lang="ru-RU" b="1" dirty="0">
                <a:solidFill>
                  <a:srgbClr val="000000"/>
                </a:solidFill>
                <a:latin typeface="Arial"/>
                <a:ea typeface="新細明體"/>
              </a:rPr>
              <a:t>внешний разъем </a:t>
            </a:r>
            <a:r>
              <a:rPr lang="ru-RU" b="1" dirty="0" err="1">
                <a:solidFill>
                  <a:srgbClr val="000000"/>
                </a:solidFill>
                <a:latin typeface="Arial"/>
                <a:ea typeface="新細明體"/>
              </a:rPr>
              <a:t>CFast</a:t>
            </a:r>
            <a:endParaRPr dirty="0"/>
          </a:p>
          <a:p>
            <a:pPr marL="285750" indent="-285750">
              <a:lnSpc>
                <a:spcPct val="93000"/>
              </a:lnSpc>
              <a:buSzPct val="45000"/>
              <a:buFont typeface="Wingdings" charset="2"/>
              <a:buChar char="u"/>
            </a:pPr>
            <a:r>
              <a:rPr lang="ru-RU" b="1" dirty="0">
                <a:solidFill>
                  <a:srgbClr val="000000"/>
                </a:solidFill>
                <a:latin typeface="Arial"/>
                <a:ea typeface="Arial"/>
              </a:rPr>
              <a:t>слот </a:t>
            </a:r>
            <a:r>
              <a:rPr lang="ru-RU" b="1" dirty="0" err="1">
                <a:solidFill>
                  <a:srgbClr val="000000"/>
                </a:solidFill>
                <a:latin typeface="Arial"/>
                <a:ea typeface="Arial"/>
              </a:rPr>
              <a:t>Mini-PCIe</a:t>
            </a:r>
            <a:r>
              <a:rPr lang="ru-RU" b="1" dirty="0">
                <a:solidFill>
                  <a:srgbClr val="000000"/>
                </a:solidFill>
                <a:latin typeface="Arial"/>
                <a:ea typeface="Arial"/>
              </a:rPr>
              <a:t> и два отверстия для антенны  (опция - 3.5G или </a:t>
            </a:r>
            <a:r>
              <a:rPr lang="ru-RU" b="1" dirty="0" err="1">
                <a:solidFill>
                  <a:srgbClr val="000000"/>
                </a:solidFill>
                <a:latin typeface="Arial"/>
                <a:ea typeface="Arial"/>
              </a:rPr>
              <a:t>WiFi</a:t>
            </a:r>
            <a:r>
              <a:rPr lang="ru-RU" b="1" dirty="0">
                <a:solidFill>
                  <a:srgbClr val="000000"/>
                </a:solidFill>
                <a:latin typeface="Arial"/>
                <a:ea typeface="Arial"/>
              </a:rPr>
              <a:t> модуль)</a:t>
            </a:r>
            <a:endParaRPr dirty="0"/>
          </a:p>
          <a:p>
            <a:pPr marL="285750" indent="-285750">
              <a:lnSpc>
                <a:spcPct val="93000"/>
              </a:lnSpc>
              <a:buSzPct val="45000"/>
              <a:buFont typeface="Wingdings" charset="2"/>
              <a:buChar char="u"/>
            </a:pPr>
            <a:r>
              <a:rPr lang="ru-RU" b="1" dirty="0">
                <a:solidFill>
                  <a:srgbClr val="000000"/>
                </a:solidFill>
                <a:latin typeface="Arial"/>
                <a:ea typeface="新細明體"/>
              </a:rPr>
              <a:t>Входное напряжение 9...36В постоянного тока</a:t>
            </a:r>
            <a:endParaRPr dirty="0"/>
          </a:p>
          <a:p>
            <a:pPr marL="285750" indent="-285750">
              <a:lnSpc>
                <a:spcPct val="93000"/>
              </a:lnSpc>
              <a:buSzPct val="45000"/>
              <a:buFont typeface="Wingdings" charset="2"/>
              <a:buChar char="u"/>
            </a:pPr>
            <a:r>
              <a:rPr lang="ru-RU" b="1" dirty="0">
                <a:solidFill>
                  <a:srgbClr val="000000"/>
                </a:solidFill>
                <a:latin typeface="Arial"/>
                <a:ea typeface="Arial"/>
              </a:rPr>
              <a:t>Поддержка режима питания ATX, функций </a:t>
            </a:r>
            <a:r>
              <a:rPr lang="ru-RU" b="1" dirty="0" err="1">
                <a:solidFill>
                  <a:srgbClr val="000000"/>
                </a:solidFill>
                <a:latin typeface="Arial"/>
                <a:ea typeface="Arial"/>
              </a:rPr>
              <a:t>WoL</a:t>
            </a:r>
            <a:r>
              <a:rPr lang="ru-RU" b="1" dirty="0">
                <a:solidFill>
                  <a:srgbClr val="000000"/>
                </a:solidFill>
                <a:latin typeface="Arial"/>
                <a:ea typeface="Arial"/>
              </a:rPr>
              <a:t>, LAN </a:t>
            </a:r>
            <a:r>
              <a:rPr lang="ru-RU" b="1" dirty="0" err="1">
                <a:solidFill>
                  <a:srgbClr val="000000"/>
                </a:solidFill>
                <a:latin typeface="Arial"/>
                <a:ea typeface="Arial"/>
              </a:rPr>
              <a:t>teaming</a:t>
            </a:r>
            <a:r>
              <a:rPr lang="ru-RU" b="1" dirty="0">
                <a:solidFill>
                  <a:srgbClr val="000000"/>
                </a:solidFill>
                <a:latin typeface="Arial"/>
                <a:ea typeface="Arial"/>
              </a:rPr>
              <a:t> и PXE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?"/>
            </a:pPr>
            <a:endParaRPr dirty="0"/>
          </a:p>
          <a:p>
            <a:pPr>
              <a:lnSpc>
                <a:spcPct val="100000"/>
              </a:lnSpc>
              <a:buFont typeface="Arial"/>
              <a:buChar char="噐"/>
            </a:pPr>
            <a:endParaRPr dirty="0"/>
          </a:p>
        </p:txBody>
      </p:sp>
      <p:sp>
        <p:nvSpPr>
          <p:cNvPr id="15" name="CustomShape 6"/>
          <p:cNvSpPr/>
          <p:nvPr/>
        </p:nvSpPr>
        <p:spPr>
          <a:xfrm>
            <a:off x="2232000" y="597663"/>
            <a:ext cx="1282680" cy="4176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ru-RU" sz="2000" b="1" dirty="0">
                <a:solidFill>
                  <a:srgbClr val="000080"/>
                </a:solidFill>
              </a:rPr>
              <a:t>NISE-104</a:t>
            </a:r>
            <a:endParaRPr dirty="0"/>
          </a:p>
        </p:txBody>
      </p:sp>
      <p:pic>
        <p:nvPicPr>
          <p:cNvPr id="16" name="Picture 2" descr="C:\Users\User\Desktop\1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4" y="6077744"/>
            <a:ext cx="9140826" cy="1255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32215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4625</Words>
  <Application>Microsoft Office PowerPoint</Application>
  <PresentationFormat>On-screen Show (4:3)</PresentationFormat>
  <Paragraphs>1249</Paragraphs>
  <Slides>52</Slides>
  <Notes>51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mg.arishka</dc:creator>
  <cp:lastModifiedBy>User</cp:lastModifiedBy>
  <cp:revision>105</cp:revision>
  <dcterms:created xsi:type="dcterms:W3CDTF">2013-01-18T09:17:24Z</dcterms:created>
  <dcterms:modified xsi:type="dcterms:W3CDTF">2013-10-15T09:38:13Z</dcterms:modified>
</cp:coreProperties>
</file>