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502" r:id="rId2"/>
    <p:sldId id="504" r:id="rId3"/>
    <p:sldId id="505" r:id="rId4"/>
    <p:sldId id="581" r:id="rId5"/>
    <p:sldId id="582" r:id="rId6"/>
    <p:sldId id="506" r:id="rId7"/>
    <p:sldId id="555" r:id="rId8"/>
    <p:sldId id="507" r:id="rId9"/>
    <p:sldId id="513" r:id="rId10"/>
    <p:sldId id="512" r:id="rId11"/>
    <p:sldId id="510" r:id="rId12"/>
    <p:sldId id="511" r:id="rId13"/>
    <p:sldId id="508" r:id="rId14"/>
    <p:sldId id="509" r:id="rId15"/>
    <p:sldId id="515" r:id="rId16"/>
    <p:sldId id="516" r:id="rId17"/>
    <p:sldId id="571" r:id="rId18"/>
    <p:sldId id="517" r:id="rId19"/>
    <p:sldId id="518" r:id="rId20"/>
    <p:sldId id="519" r:id="rId21"/>
    <p:sldId id="572" r:id="rId22"/>
    <p:sldId id="520" r:id="rId23"/>
    <p:sldId id="593" r:id="rId24"/>
    <p:sldId id="521" r:id="rId25"/>
    <p:sldId id="557" r:id="rId26"/>
    <p:sldId id="574" r:id="rId27"/>
    <p:sldId id="569" r:id="rId28"/>
    <p:sldId id="583" r:id="rId29"/>
    <p:sldId id="585" r:id="rId30"/>
    <p:sldId id="573" r:id="rId31"/>
    <p:sldId id="587" r:id="rId32"/>
    <p:sldId id="588" r:id="rId33"/>
    <p:sldId id="589" r:id="rId34"/>
    <p:sldId id="590" r:id="rId35"/>
    <p:sldId id="591" r:id="rId36"/>
    <p:sldId id="592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3" r:id="rId46"/>
    <p:sldId id="604" r:id="rId47"/>
    <p:sldId id="605" r:id="rId48"/>
    <p:sldId id="606" r:id="rId49"/>
    <p:sldId id="611" r:id="rId50"/>
    <p:sldId id="612" r:id="rId51"/>
    <p:sldId id="613" r:id="rId52"/>
    <p:sldId id="614" r:id="rId53"/>
    <p:sldId id="615" r:id="rId54"/>
    <p:sldId id="616" r:id="rId55"/>
    <p:sldId id="617" r:id="rId56"/>
    <p:sldId id="607" r:id="rId57"/>
    <p:sldId id="608" r:id="rId58"/>
    <p:sldId id="620" r:id="rId59"/>
    <p:sldId id="609" r:id="rId60"/>
    <p:sldId id="618" r:id="rId61"/>
    <p:sldId id="619" r:id="rId62"/>
    <p:sldId id="610" r:id="rId63"/>
    <p:sldId id="570" r:id="rId6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CCFF"/>
    <a:srgbClr val="EAEAE5"/>
    <a:srgbClr val="FFFFFF"/>
    <a:srgbClr val="FFFF00"/>
    <a:srgbClr val="FFFF99"/>
    <a:srgbClr val="808080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96613" autoAdjust="0"/>
  </p:normalViewPr>
  <p:slideViewPr>
    <p:cSldViewPr snapToGrid="0">
      <p:cViewPr varScale="1">
        <p:scale>
          <a:sx n="89" d="100"/>
          <a:sy n="89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fld id="{B2887E5F-E4A3-4CEA-8696-C80BFBB2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200"/>
            </a:lvl1pPr>
          </a:lstStyle>
          <a:p>
            <a:pPr>
              <a:defRPr/>
            </a:pPr>
            <a:fld id="{EA9B700F-3C78-4F6D-A004-46A9D42E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EF352-44D6-4790-A325-212B37BA99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C533-6C51-48A2-8021-63E811B8DBB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CA5B0AB7-1E8E-4025-BAC4-C20E52FCFCAD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41</a:t>
            </a:fld>
            <a:endParaRPr 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E8920-4806-401B-8900-CB242ADD9AE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46AB7005-768D-449F-A116-1F35E3E225A3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42</a:t>
            </a:fld>
            <a:endParaRPr 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DC45F-1492-4134-8B2C-E62618601CC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63F1D343-E88A-482A-B22C-0A9CE7C3A21D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43</a:t>
            </a:fld>
            <a:endParaRPr 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A0938-19D0-4029-A057-99A3860C235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208737A4-2D8C-44F1-8D89-7C21CAFD4134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44</a:t>
            </a:fld>
            <a:endParaRPr lang="en-US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1FC6F-CEDF-4454-9AF8-22ABFBA964E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Wu Dang Shan: 550VA units for China and Argentina</a:t>
            </a:r>
          </a:p>
          <a:p>
            <a:pPr eaLnBrk="1" hangingPunct="1"/>
            <a:r>
              <a:rPr lang="en-US" smtClean="0"/>
              <a:t>Trikora: 650VA for “Emerging Economies”</a:t>
            </a:r>
          </a:p>
          <a:p>
            <a:pPr eaLnBrk="1" hangingPunct="1"/>
            <a:r>
              <a:rPr lang="en-US" smtClean="0"/>
              <a:t>Naga Pulu: 800, 1100VA for “Emerging Economies” (same as Trikora).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CDA4F-5303-4C41-BCF1-1524DF49CDC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Double Boost is one of the major selling features of this unit.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AEC07-3256-41FD-BB90-7578D1B5A1A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yellow connector allows us to ship these units with the battery disconnected. Flip it out and push it in.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31C56-33C1-42CF-902B-4436F17CB26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92A86-1982-401A-9A12-F0DD5AB9F9B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A5D487E8-46C5-424A-803B-0673AB0D9135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56</a:t>
            </a:fld>
            <a:endParaRPr lang="en-US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39FA4-BF7B-4B6E-9570-BD38795EDF4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691A02E0-B3F4-4673-9051-E9A5C56A0F0A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57</a:t>
            </a:fld>
            <a:endParaRPr 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65614-C3A5-4678-9C19-9B23F35834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0" tIns="45820" rIns="91640" bIns="45820" anchor="b"/>
          <a:lstStyle/>
          <a:p>
            <a:pPr algn="r" defTabSz="915988">
              <a:lnSpc>
                <a:spcPct val="100000"/>
              </a:lnSpc>
              <a:buClrTx/>
            </a:pPr>
            <a:fld id="{789FB1F6-086A-4448-B78A-E3F1F7F2575F}" type="slidenum">
              <a:rPr lang="en-US" sz="1200">
                <a:latin typeface="Times New Roman" pitchFamily="18" charset="0"/>
              </a:rPr>
              <a:pPr algn="r" defTabSz="915988">
                <a:lnSpc>
                  <a:spcPct val="100000"/>
                </a:lnSpc>
                <a:buClrTx/>
              </a:pPr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6913"/>
            <a:ext cx="4652962" cy="348932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1640" tIns="45820" rIns="91640" bIns="4582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DBF7A-F908-46C5-8127-12E9B0705C4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buClrTx/>
            </a:pPr>
            <a:fld id="{98B9C451-9B3D-4F28-8DD7-FCCE88476295}" type="slidenum">
              <a:rPr lang="en-US" sz="1200"/>
              <a:pPr algn="r" eaLnBrk="1" hangingPunct="1">
                <a:lnSpc>
                  <a:spcPct val="100000"/>
                </a:lnSpc>
                <a:buClrTx/>
              </a:pPr>
              <a:t>59</a:t>
            </a:fld>
            <a:endParaRPr lang="en-US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425F8-A534-40E4-B803-8D92311D2C8B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300D2-4702-4E6E-864E-FCE42C78AF3A}" type="slidenum">
              <a:rPr lang="en-US"/>
              <a:pPr/>
              <a:t>31</a:t>
            </a:fld>
            <a:endParaRPr lang="en-US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to the presenter.</a:t>
            </a:r>
            <a:endParaRPr lang="en-US" i="1"/>
          </a:p>
          <a:p>
            <a:endParaRPr lang="da-DK" b="1"/>
          </a:p>
          <a:p>
            <a:r>
              <a:rPr lang="en-US" b="1"/>
              <a:t>Slide intent:</a:t>
            </a:r>
            <a:r>
              <a:rPr lang="da-DK" b="1"/>
              <a:t> </a:t>
            </a:r>
            <a:r>
              <a:rPr lang="en-US"/>
              <a:t>Presentation/Family introduction.</a:t>
            </a:r>
          </a:p>
          <a:p>
            <a:r>
              <a:rPr lang="en-US" b="1"/>
              <a:t>Slide applicability:</a:t>
            </a:r>
            <a:r>
              <a:rPr lang="da-DK" b="1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 b="1"/>
              <a:t> </a:t>
            </a:r>
            <a:r>
              <a:rPr lang="en-US"/>
              <a:t>No</a:t>
            </a:r>
            <a:r>
              <a:rPr lang="en-US" u="sng"/>
              <a:t>                                                                                                                                                               </a:t>
            </a:r>
          </a:p>
          <a:p>
            <a:endParaRPr lang="en-US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da-DK" b="1"/>
          </a:p>
          <a:p>
            <a:r>
              <a:rPr lang="en-US" b="1"/>
              <a:t>Family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/ Repeat at the bottom left hand corner </a:t>
            </a:r>
            <a:r>
              <a:rPr lang="en-US"/>
              <a:t>		</a:t>
            </a:r>
          </a:p>
          <a:p>
            <a:r>
              <a:rPr lang="da-DK" b="1"/>
              <a:t>Family </a:t>
            </a:r>
            <a:r>
              <a:rPr lang="en-US" b="1"/>
              <a:t>Position</a:t>
            </a:r>
            <a:r>
              <a:rPr lang="da-DK" b="1"/>
              <a:t> S</a:t>
            </a:r>
            <a:r>
              <a:rPr lang="en-US" b="1"/>
              <a:t>tatement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</a:t>
            </a:r>
            <a:r>
              <a:rPr lang="en-US"/>
              <a:t>ncyclopedia</a:t>
            </a:r>
            <a:r>
              <a:rPr lang="da-DK"/>
              <a:t>  /  </a:t>
            </a:r>
            <a:r>
              <a:rPr lang="en-US"/>
              <a:t>Product Family Short Description</a:t>
            </a:r>
          </a:p>
          <a:p>
            <a:r>
              <a:rPr lang="en-US" b="1"/>
              <a:t>Family image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APC Media</a:t>
            </a:r>
            <a:r>
              <a:rPr lang="da-DK"/>
              <a:t>  /  </a:t>
            </a:r>
            <a:r>
              <a:rPr lang="en-US"/>
              <a:t>Chose single family member instead of cluttered photo</a:t>
            </a:r>
          </a:p>
          <a:p>
            <a:r>
              <a:rPr lang="en-US" b="1"/>
              <a:t>B</a:t>
            </a:r>
            <a:r>
              <a:rPr lang="da-DK" b="1"/>
              <a:t>rag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Encyclopedia</a:t>
            </a:r>
            <a:endParaRPr lang="en-US"/>
          </a:p>
          <a:p>
            <a:r>
              <a:rPr lang="da-DK" b="1"/>
              <a:t>Citattion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From above</a:t>
            </a:r>
            <a:r>
              <a:rPr lang="da-DK"/>
              <a:t>  /  </a:t>
            </a:r>
            <a:r>
              <a:rPr lang="en-US"/>
              <a:t>Only credit 3</a:t>
            </a:r>
            <a:r>
              <a:rPr lang="en-US" baseline="30000"/>
              <a:t>rd</a:t>
            </a:r>
            <a:r>
              <a:rPr lang="en-US"/>
              <a:t> person, not APC people </a:t>
            </a:r>
          </a:p>
          <a:p>
            <a:r>
              <a:rPr lang="en-US" b="1"/>
              <a:t>Notes</a:t>
            </a:r>
            <a:r>
              <a:rPr lang="da-DK" b="1"/>
              <a:t>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PIM</a:t>
            </a:r>
            <a:r>
              <a:rPr lang="da-DK"/>
              <a:t>  /  </a:t>
            </a:r>
            <a:r>
              <a:rPr lang="en-US"/>
              <a:t>Free text</a:t>
            </a:r>
            <a:r>
              <a:rPr lang="da-DK"/>
              <a:t> in bullet point format which helps the presenter to better explain this slide</a:t>
            </a:r>
            <a:r>
              <a:rPr lang="en-US"/>
              <a:t>. </a:t>
            </a:r>
            <a:r>
              <a:rPr lang="da-DK"/>
              <a:t>I</a:t>
            </a:r>
            <a:r>
              <a:rPr lang="en-US"/>
              <a:t>n</a:t>
            </a:r>
            <a:r>
              <a:rPr lang="da-DK"/>
              <a:t>clude at least one anecdote per presentation.</a:t>
            </a:r>
            <a:r>
              <a:rPr lang="en-US"/>
              <a:t> 		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300D2-4702-4E6E-864E-FCE42C78AF3A}" type="slidenum">
              <a:rPr lang="en-US"/>
              <a:pPr/>
              <a:t>32</a:t>
            </a:fld>
            <a:endParaRPr lang="en-US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to the presenter.</a:t>
            </a:r>
            <a:endParaRPr lang="en-US" i="1"/>
          </a:p>
          <a:p>
            <a:endParaRPr lang="da-DK" b="1"/>
          </a:p>
          <a:p>
            <a:r>
              <a:rPr lang="en-US" b="1"/>
              <a:t>Slide intent:</a:t>
            </a:r>
            <a:r>
              <a:rPr lang="da-DK" b="1"/>
              <a:t> </a:t>
            </a:r>
            <a:r>
              <a:rPr lang="en-US"/>
              <a:t>Presentation/Family introduction.</a:t>
            </a:r>
          </a:p>
          <a:p>
            <a:r>
              <a:rPr lang="en-US" b="1"/>
              <a:t>Slide applicability:</a:t>
            </a:r>
            <a:r>
              <a:rPr lang="da-DK" b="1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 b="1"/>
              <a:t> </a:t>
            </a:r>
            <a:r>
              <a:rPr lang="en-US"/>
              <a:t>No</a:t>
            </a:r>
            <a:r>
              <a:rPr lang="en-US" u="sng"/>
              <a:t>                                                                                                                                                               </a:t>
            </a:r>
          </a:p>
          <a:p>
            <a:endParaRPr lang="en-US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da-DK" b="1"/>
          </a:p>
          <a:p>
            <a:r>
              <a:rPr lang="en-US" b="1"/>
              <a:t>Family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/ Repeat at the bottom left hand corner </a:t>
            </a:r>
            <a:r>
              <a:rPr lang="en-US"/>
              <a:t>		</a:t>
            </a:r>
          </a:p>
          <a:p>
            <a:r>
              <a:rPr lang="da-DK" b="1"/>
              <a:t>Family </a:t>
            </a:r>
            <a:r>
              <a:rPr lang="en-US" b="1"/>
              <a:t>Position</a:t>
            </a:r>
            <a:r>
              <a:rPr lang="da-DK" b="1"/>
              <a:t> S</a:t>
            </a:r>
            <a:r>
              <a:rPr lang="en-US" b="1"/>
              <a:t>tatement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</a:t>
            </a:r>
            <a:r>
              <a:rPr lang="en-US"/>
              <a:t>ncyclopedia</a:t>
            </a:r>
            <a:r>
              <a:rPr lang="da-DK"/>
              <a:t>  /  </a:t>
            </a:r>
            <a:r>
              <a:rPr lang="en-US"/>
              <a:t>Product Family Short Description</a:t>
            </a:r>
          </a:p>
          <a:p>
            <a:r>
              <a:rPr lang="en-US" b="1"/>
              <a:t>Family image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APC Media</a:t>
            </a:r>
            <a:r>
              <a:rPr lang="da-DK"/>
              <a:t>  /  </a:t>
            </a:r>
            <a:r>
              <a:rPr lang="en-US"/>
              <a:t>Chose single family member instead of cluttered photo</a:t>
            </a:r>
          </a:p>
          <a:p>
            <a:r>
              <a:rPr lang="en-US" b="1"/>
              <a:t>B</a:t>
            </a:r>
            <a:r>
              <a:rPr lang="da-DK" b="1"/>
              <a:t>rag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Encyclopedia</a:t>
            </a:r>
            <a:endParaRPr lang="en-US"/>
          </a:p>
          <a:p>
            <a:r>
              <a:rPr lang="da-DK" b="1"/>
              <a:t>Citattion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From above</a:t>
            </a:r>
            <a:r>
              <a:rPr lang="da-DK"/>
              <a:t>  /  </a:t>
            </a:r>
            <a:r>
              <a:rPr lang="en-US"/>
              <a:t>Only credit 3</a:t>
            </a:r>
            <a:r>
              <a:rPr lang="en-US" baseline="30000"/>
              <a:t>rd</a:t>
            </a:r>
            <a:r>
              <a:rPr lang="en-US"/>
              <a:t> person, not APC people </a:t>
            </a:r>
          </a:p>
          <a:p>
            <a:r>
              <a:rPr lang="en-US" b="1"/>
              <a:t>Notes</a:t>
            </a:r>
            <a:r>
              <a:rPr lang="da-DK" b="1"/>
              <a:t>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PIM</a:t>
            </a:r>
            <a:r>
              <a:rPr lang="da-DK"/>
              <a:t>  /  </a:t>
            </a:r>
            <a:r>
              <a:rPr lang="en-US"/>
              <a:t>Free text</a:t>
            </a:r>
            <a:r>
              <a:rPr lang="da-DK"/>
              <a:t> in bullet point format which helps the presenter to better explain this slide</a:t>
            </a:r>
            <a:r>
              <a:rPr lang="en-US"/>
              <a:t>. </a:t>
            </a:r>
            <a:r>
              <a:rPr lang="da-DK"/>
              <a:t>I</a:t>
            </a:r>
            <a:r>
              <a:rPr lang="en-US"/>
              <a:t>n</a:t>
            </a:r>
            <a:r>
              <a:rPr lang="da-DK"/>
              <a:t>clude at least one anecdote per presentation.</a:t>
            </a:r>
            <a:r>
              <a:rPr lang="en-US"/>
              <a:t> 		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300D2-4702-4E6E-864E-FCE42C78AF3A}" type="slidenum">
              <a:rPr lang="en-US"/>
              <a:pPr/>
              <a:t>33</a:t>
            </a:fld>
            <a:endParaRPr lang="en-US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to the presenter.</a:t>
            </a:r>
            <a:endParaRPr lang="en-US" i="1"/>
          </a:p>
          <a:p>
            <a:endParaRPr lang="da-DK" b="1"/>
          </a:p>
          <a:p>
            <a:r>
              <a:rPr lang="en-US" b="1"/>
              <a:t>Slide intent:</a:t>
            </a:r>
            <a:r>
              <a:rPr lang="da-DK" b="1"/>
              <a:t> </a:t>
            </a:r>
            <a:r>
              <a:rPr lang="en-US"/>
              <a:t>Presentation/Family introduction.</a:t>
            </a:r>
          </a:p>
          <a:p>
            <a:r>
              <a:rPr lang="en-US" b="1"/>
              <a:t>Slide applicability:</a:t>
            </a:r>
            <a:r>
              <a:rPr lang="da-DK" b="1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 b="1"/>
              <a:t> </a:t>
            </a:r>
            <a:r>
              <a:rPr lang="en-US"/>
              <a:t>No</a:t>
            </a:r>
            <a:r>
              <a:rPr lang="en-US" u="sng"/>
              <a:t>                                                                                                                                                               </a:t>
            </a:r>
          </a:p>
          <a:p>
            <a:endParaRPr lang="en-US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da-DK" b="1"/>
          </a:p>
          <a:p>
            <a:r>
              <a:rPr lang="en-US" b="1"/>
              <a:t>Family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/ Repeat at the bottom left hand corner </a:t>
            </a:r>
            <a:r>
              <a:rPr lang="en-US"/>
              <a:t>		</a:t>
            </a:r>
          </a:p>
          <a:p>
            <a:r>
              <a:rPr lang="da-DK" b="1"/>
              <a:t>Family </a:t>
            </a:r>
            <a:r>
              <a:rPr lang="en-US" b="1"/>
              <a:t>Position</a:t>
            </a:r>
            <a:r>
              <a:rPr lang="da-DK" b="1"/>
              <a:t> S</a:t>
            </a:r>
            <a:r>
              <a:rPr lang="en-US" b="1"/>
              <a:t>tatement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</a:t>
            </a:r>
            <a:r>
              <a:rPr lang="en-US"/>
              <a:t>ncyclopedia</a:t>
            </a:r>
            <a:r>
              <a:rPr lang="da-DK"/>
              <a:t>  /  </a:t>
            </a:r>
            <a:r>
              <a:rPr lang="en-US"/>
              <a:t>Product Family Short Description</a:t>
            </a:r>
          </a:p>
          <a:p>
            <a:r>
              <a:rPr lang="en-US" b="1"/>
              <a:t>Family image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APC Media</a:t>
            </a:r>
            <a:r>
              <a:rPr lang="da-DK"/>
              <a:t>  /  </a:t>
            </a:r>
            <a:r>
              <a:rPr lang="en-US"/>
              <a:t>Chose single family member instead of cluttered photo</a:t>
            </a:r>
          </a:p>
          <a:p>
            <a:r>
              <a:rPr lang="en-US" b="1"/>
              <a:t>B</a:t>
            </a:r>
            <a:r>
              <a:rPr lang="da-DK" b="1"/>
              <a:t>rag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Encyclopedia</a:t>
            </a:r>
            <a:endParaRPr lang="en-US"/>
          </a:p>
          <a:p>
            <a:r>
              <a:rPr lang="da-DK" b="1"/>
              <a:t>Citattion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From above</a:t>
            </a:r>
            <a:r>
              <a:rPr lang="da-DK"/>
              <a:t>  /  </a:t>
            </a:r>
            <a:r>
              <a:rPr lang="en-US"/>
              <a:t>Only credit 3</a:t>
            </a:r>
            <a:r>
              <a:rPr lang="en-US" baseline="30000"/>
              <a:t>rd</a:t>
            </a:r>
            <a:r>
              <a:rPr lang="en-US"/>
              <a:t> person, not APC people </a:t>
            </a:r>
          </a:p>
          <a:p>
            <a:r>
              <a:rPr lang="en-US" b="1"/>
              <a:t>Notes</a:t>
            </a:r>
            <a:r>
              <a:rPr lang="da-DK" b="1"/>
              <a:t>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PIM</a:t>
            </a:r>
            <a:r>
              <a:rPr lang="da-DK"/>
              <a:t>  /  </a:t>
            </a:r>
            <a:r>
              <a:rPr lang="en-US"/>
              <a:t>Free text</a:t>
            </a:r>
            <a:r>
              <a:rPr lang="da-DK"/>
              <a:t> in bullet point format which helps the presenter to better explain this slide</a:t>
            </a:r>
            <a:r>
              <a:rPr lang="en-US"/>
              <a:t>. </a:t>
            </a:r>
            <a:r>
              <a:rPr lang="da-DK"/>
              <a:t>I</a:t>
            </a:r>
            <a:r>
              <a:rPr lang="en-US"/>
              <a:t>n</a:t>
            </a:r>
            <a:r>
              <a:rPr lang="da-DK"/>
              <a:t>clude at least one anecdote per presentation.</a:t>
            </a:r>
            <a:r>
              <a:rPr lang="en-US"/>
              <a:t> 		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A2F0-36D3-45CA-84D4-265F1E09A869}" type="slidenum">
              <a:rPr lang="en-US"/>
              <a:pPr/>
              <a:t>34</a:t>
            </a:fld>
            <a:endParaRPr lang="en-US"/>
          </a:p>
        </p:txBody>
      </p:sp>
      <p:sp>
        <p:nvSpPr>
          <p:cNvPr id="192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2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for the presenter.</a:t>
            </a:r>
          </a:p>
          <a:p>
            <a:endParaRPr lang="da-DK"/>
          </a:p>
          <a:p>
            <a:r>
              <a:rPr lang="en-US" b="1"/>
              <a:t>Slide intent:</a:t>
            </a:r>
            <a:r>
              <a:rPr lang="da-DK" b="1"/>
              <a:t> </a:t>
            </a:r>
            <a:r>
              <a:rPr lang="en-US"/>
              <a:t>Introduce the 4 main applications that are relevant for the product family</a:t>
            </a:r>
          </a:p>
          <a:p>
            <a:r>
              <a:rPr lang="en-US" b="1"/>
              <a:t>Slide applicability:</a:t>
            </a:r>
            <a:r>
              <a:rPr lang="da-DK" b="1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 b="1"/>
              <a:t> </a:t>
            </a:r>
            <a:r>
              <a:rPr lang="en-US"/>
              <a:t>No</a:t>
            </a:r>
            <a:r>
              <a:rPr lang="en-US" u="sng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da-DK" b="1"/>
          </a:p>
          <a:p>
            <a:r>
              <a:rPr lang="da-DK" b="1"/>
              <a:t>Extent of line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</a:t>
            </a:r>
            <a:endParaRPr lang="en-US"/>
          </a:p>
          <a:p>
            <a:r>
              <a:rPr lang="en-US" b="1"/>
              <a:t>Relevant app of prod fam</a:t>
            </a:r>
            <a:r>
              <a:rPr lang="da-DK" b="1"/>
              <a:t>ily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/  Y</a:t>
            </a:r>
            <a:r>
              <a:rPr lang="en-US"/>
              <a:t>es</a:t>
            </a:r>
            <a:r>
              <a:rPr lang="da-DK"/>
              <a:t>  /  </a:t>
            </a:r>
            <a:r>
              <a:rPr lang="en-US"/>
              <a:t>PIM</a:t>
            </a:r>
            <a:r>
              <a:rPr lang="da-DK"/>
              <a:t>  /  </a:t>
            </a:r>
            <a:r>
              <a:rPr lang="en-US"/>
              <a:t>Free text. </a:t>
            </a:r>
            <a:r>
              <a:rPr lang="da-DK"/>
              <a:t>This has to be the application that it is used for i.e power protection, more runtime and not the same environment multiple times.</a:t>
            </a:r>
            <a:endParaRPr lang="en-US"/>
          </a:p>
          <a:p>
            <a:r>
              <a:rPr lang="en-US" b="1"/>
              <a:t>Details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P</a:t>
            </a:r>
            <a:r>
              <a:rPr lang="en-US"/>
              <a:t>IM</a:t>
            </a:r>
            <a:r>
              <a:rPr lang="da-DK"/>
              <a:t>  /  M</a:t>
            </a:r>
            <a:r>
              <a:rPr lang="en-US"/>
              <a:t>ain application characteristics. List 2-4.</a:t>
            </a:r>
            <a:endParaRPr lang="da-DK"/>
          </a:p>
          <a:p>
            <a:r>
              <a:rPr lang="en-US" b="1"/>
              <a:t>Application image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Y</a:t>
            </a:r>
            <a:r>
              <a:rPr lang="en-US"/>
              <a:t>es</a:t>
            </a:r>
            <a:r>
              <a:rPr lang="da-DK"/>
              <a:t>  /  </a:t>
            </a:r>
            <a:r>
              <a:rPr lang="en-US"/>
              <a:t>APC Media</a:t>
            </a:r>
          </a:p>
          <a:p>
            <a:r>
              <a:rPr lang="en-US" b="1"/>
              <a:t>Notes</a:t>
            </a:r>
            <a:r>
              <a:rPr lang="da-DK" b="1"/>
              <a:t>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 /  Y</a:t>
            </a:r>
            <a:r>
              <a:rPr lang="en-US"/>
              <a:t>es</a:t>
            </a:r>
            <a:r>
              <a:rPr lang="da-DK"/>
              <a:t>  /  P</a:t>
            </a:r>
            <a:r>
              <a:rPr lang="en-US"/>
              <a:t>IM</a:t>
            </a:r>
            <a:r>
              <a:rPr lang="da-DK"/>
              <a:t>  /  F</a:t>
            </a:r>
            <a:r>
              <a:rPr lang="en-US"/>
              <a:t>ree text</a:t>
            </a:r>
            <a:r>
              <a:rPr lang="da-DK"/>
              <a:t> in bullet point format that allows the presenter to better explain the slide</a:t>
            </a:r>
            <a:r>
              <a:rPr lang="en-US"/>
              <a:t>.</a:t>
            </a:r>
            <a:r>
              <a:rPr lang="da-DK"/>
              <a:t/>
            </a:r>
            <a:br>
              <a:rPr lang="da-DK"/>
            </a:br>
            <a:r>
              <a:rPr lang="da-DK"/>
              <a:t>Remember to include at least one annecdote/customer testimonial per presentation.</a:t>
            </a:r>
            <a:r>
              <a:rPr lang="en-US"/>
              <a:t> 					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300D2-4702-4E6E-864E-FCE42C78AF3A}" type="slidenum">
              <a:rPr lang="en-US"/>
              <a:pPr/>
              <a:t>35</a:t>
            </a:fld>
            <a:endParaRPr lang="en-US"/>
          </a:p>
        </p:txBody>
      </p:sp>
      <p:sp>
        <p:nvSpPr>
          <p:cNvPr id="19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to the presenter.</a:t>
            </a:r>
            <a:endParaRPr lang="en-US" i="1"/>
          </a:p>
          <a:p>
            <a:endParaRPr lang="da-DK" b="1"/>
          </a:p>
          <a:p>
            <a:r>
              <a:rPr lang="en-US" b="1"/>
              <a:t>Slide intent:</a:t>
            </a:r>
            <a:r>
              <a:rPr lang="da-DK" b="1"/>
              <a:t> </a:t>
            </a:r>
            <a:r>
              <a:rPr lang="en-US"/>
              <a:t>Presentation/Family introduction.</a:t>
            </a:r>
          </a:p>
          <a:p>
            <a:r>
              <a:rPr lang="en-US" b="1"/>
              <a:t>Slide applicability:</a:t>
            </a:r>
            <a:r>
              <a:rPr lang="da-DK" b="1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 b="1"/>
              <a:t> </a:t>
            </a:r>
            <a:r>
              <a:rPr lang="en-US"/>
              <a:t>No</a:t>
            </a:r>
            <a:r>
              <a:rPr lang="en-US" u="sng"/>
              <a:t>                                                                                                                                                               </a:t>
            </a:r>
          </a:p>
          <a:p>
            <a:endParaRPr lang="en-US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da-DK" b="1"/>
          </a:p>
          <a:p>
            <a:r>
              <a:rPr lang="en-US" b="1"/>
              <a:t>Family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/ Repeat at the bottom left hand corner </a:t>
            </a:r>
            <a:r>
              <a:rPr lang="en-US"/>
              <a:t>		</a:t>
            </a:r>
          </a:p>
          <a:p>
            <a:r>
              <a:rPr lang="da-DK" b="1"/>
              <a:t>Family </a:t>
            </a:r>
            <a:r>
              <a:rPr lang="en-US" b="1"/>
              <a:t>Position</a:t>
            </a:r>
            <a:r>
              <a:rPr lang="da-DK" b="1"/>
              <a:t> S</a:t>
            </a:r>
            <a:r>
              <a:rPr lang="en-US" b="1"/>
              <a:t>tatement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</a:t>
            </a:r>
            <a:r>
              <a:rPr lang="en-US"/>
              <a:t>ncyclopedia</a:t>
            </a:r>
            <a:r>
              <a:rPr lang="da-DK"/>
              <a:t>  /  </a:t>
            </a:r>
            <a:r>
              <a:rPr lang="en-US"/>
              <a:t>Product Family Short Description</a:t>
            </a:r>
          </a:p>
          <a:p>
            <a:r>
              <a:rPr lang="en-US" b="1"/>
              <a:t>Family image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APC Media</a:t>
            </a:r>
            <a:r>
              <a:rPr lang="da-DK"/>
              <a:t>  /  </a:t>
            </a:r>
            <a:r>
              <a:rPr lang="en-US"/>
              <a:t>Chose single family member instead of cluttered photo</a:t>
            </a:r>
          </a:p>
          <a:p>
            <a:r>
              <a:rPr lang="en-US" b="1"/>
              <a:t>B</a:t>
            </a:r>
            <a:r>
              <a:rPr lang="da-DK" b="1"/>
              <a:t>rag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Encyclopedia</a:t>
            </a:r>
            <a:endParaRPr lang="en-US"/>
          </a:p>
          <a:p>
            <a:r>
              <a:rPr lang="da-DK" b="1"/>
              <a:t>Citattion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From above</a:t>
            </a:r>
            <a:r>
              <a:rPr lang="da-DK"/>
              <a:t>  /  </a:t>
            </a:r>
            <a:r>
              <a:rPr lang="en-US"/>
              <a:t>Only credit 3</a:t>
            </a:r>
            <a:r>
              <a:rPr lang="en-US" baseline="30000"/>
              <a:t>rd</a:t>
            </a:r>
            <a:r>
              <a:rPr lang="en-US"/>
              <a:t> person, not APC people </a:t>
            </a:r>
          </a:p>
          <a:p>
            <a:r>
              <a:rPr lang="en-US" b="1"/>
              <a:t>Notes</a:t>
            </a:r>
            <a:r>
              <a:rPr lang="da-DK" b="1"/>
              <a:t>  /  </a:t>
            </a:r>
            <a:r>
              <a:rPr lang="da-DK"/>
              <a:t>M</a:t>
            </a:r>
            <a:r>
              <a:rPr lang="en-US"/>
              <a:t>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PIM</a:t>
            </a:r>
            <a:r>
              <a:rPr lang="da-DK"/>
              <a:t>  /  </a:t>
            </a:r>
            <a:r>
              <a:rPr lang="en-US"/>
              <a:t>Free text</a:t>
            </a:r>
            <a:r>
              <a:rPr lang="da-DK"/>
              <a:t> in bullet point format which helps the presenter to better explain this slide</a:t>
            </a:r>
            <a:r>
              <a:rPr lang="en-US"/>
              <a:t>. </a:t>
            </a:r>
            <a:r>
              <a:rPr lang="da-DK"/>
              <a:t>I</a:t>
            </a:r>
            <a:r>
              <a:rPr lang="en-US"/>
              <a:t>n</a:t>
            </a:r>
            <a:r>
              <a:rPr lang="da-DK"/>
              <a:t>clude at least one anecdote per presentation.</a:t>
            </a:r>
            <a:r>
              <a:rPr lang="en-US"/>
              <a:t> 		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C4E86-EE36-4DB6-9654-C297F92496AD}" type="slidenum">
              <a:rPr lang="en-US"/>
              <a:pPr/>
              <a:t>36</a:t>
            </a:fld>
            <a:endParaRPr lang="en-US"/>
          </a:p>
        </p:txBody>
      </p:sp>
      <p:sp>
        <p:nvSpPr>
          <p:cNvPr id="19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i="1"/>
              <a:t>Delete these instructions and replace with your notes</a:t>
            </a:r>
            <a:r>
              <a:rPr lang="da-DK" i="1"/>
              <a:t> for the presenter.</a:t>
            </a:r>
          </a:p>
          <a:p>
            <a:endParaRPr lang="da-DK" i="1"/>
          </a:p>
          <a:p>
            <a:r>
              <a:rPr lang="en-US" b="1"/>
              <a:t>Slide intent:</a:t>
            </a:r>
            <a:r>
              <a:rPr lang="da-DK"/>
              <a:t> </a:t>
            </a:r>
            <a:r>
              <a:rPr lang="en-US"/>
              <a:t>Summarize the top benefits of the Product Family. The key take</a:t>
            </a:r>
            <a:r>
              <a:rPr lang="da-DK"/>
              <a:t>-</a:t>
            </a:r>
            <a:r>
              <a:rPr lang="en-US"/>
              <a:t>away.</a:t>
            </a:r>
          </a:p>
          <a:p>
            <a:r>
              <a:rPr lang="en-US" b="1"/>
              <a:t>Slide applicability:</a:t>
            </a:r>
            <a:r>
              <a:rPr lang="da-DK"/>
              <a:t> </a:t>
            </a:r>
            <a:r>
              <a:rPr lang="en-US"/>
              <a:t>Mandatory</a:t>
            </a:r>
          </a:p>
          <a:p>
            <a:r>
              <a:rPr lang="en-US" b="1"/>
              <a:t>Use slide more than once:</a:t>
            </a:r>
            <a:r>
              <a:rPr lang="da-DK"/>
              <a:t> </a:t>
            </a:r>
            <a:r>
              <a:rPr lang="en-US"/>
              <a:t>No </a:t>
            </a:r>
            <a:r>
              <a:rPr lang="en-US" u="sng"/>
              <a:t>                                                                                                                                                                                                               </a:t>
            </a:r>
            <a:endParaRPr lang="da-DK" u="sng"/>
          </a:p>
          <a:p>
            <a:endParaRPr lang="da-DK" u="sng"/>
          </a:p>
          <a:p>
            <a:r>
              <a:rPr lang="en-US" b="1"/>
              <a:t>E</a:t>
            </a:r>
            <a:r>
              <a:rPr lang="da-DK" b="1"/>
              <a:t>lement / </a:t>
            </a:r>
            <a:r>
              <a:rPr lang="en-US" b="1"/>
              <a:t>A</a:t>
            </a:r>
            <a:r>
              <a:rPr lang="da-DK" b="1"/>
              <a:t>pplicability / </a:t>
            </a:r>
            <a:r>
              <a:rPr lang="en-US" b="1"/>
              <a:t>U</a:t>
            </a:r>
            <a:r>
              <a:rPr lang="da-DK" b="1"/>
              <a:t>se more than once / Source / Notes</a:t>
            </a:r>
          </a:p>
          <a:p>
            <a:endParaRPr lang="en-US" u="sng"/>
          </a:p>
          <a:p>
            <a:pPr eaLnBrk="0" hangingPunct="0">
              <a:spcBef>
                <a:spcPct val="0"/>
              </a:spcBef>
            </a:pPr>
            <a:r>
              <a:rPr lang="en-US" b="1"/>
              <a:t>Family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 /  </a:t>
            </a:r>
            <a:r>
              <a:rPr lang="en-US"/>
              <a:t>No</a:t>
            </a:r>
            <a:r>
              <a:rPr lang="da-DK"/>
              <a:t>  /  </a:t>
            </a:r>
            <a:r>
              <a:rPr lang="en-US"/>
              <a:t>Encyclopedia</a:t>
            </a:r>
            <a:r>
              <a:rPr lang="da-DK"/>
              <a:t>  /  Repeat at the bottom left hand corner</a:t>
            </a:r>
            <a:r>
              <a:rPr lang="en-US"/>
              <a:t>	</a:t>
            </a:r>
            <a:endParaRPr lang="da-DK"/>
          </a:p>
          <a:p>
            <a:pPr eaLnBrk="0" hangingPunct="0">
              <a:spcBef>
                <a:spcPct val="0"/>
              </a:spcBef>
            </a:pPr>
            <a:r>
              <a:rPr lang="da-DK" b="1"/>
              <a:t>Family </a:t>
            </a:r>
            <a:r>
              <a:rPr lang="en-US" b="1"/>
              <a:t>Positioning</a:t>
            </a:r>
            <a:r>
              <a:rPr lang="da-DK" b="1"/>
              <a:t> S</a:t>
            </a:r>
            <a:r>
              <a:rPr lang="en-US" b="1"/>
              <a:t>tatement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N</a:t>
            </a:r>
            <a:r>
              <a:rPr lang="en-US"/>
              <a:t>o</a:t>
            </a:r>
            <a:r>
              <a:rPr lang="da-DK"/>
              <a:t>  /  </a:t>
            </a:r>
            <a:r>
              <a:rPr lang="en-US"/>
              <a:t>E</a:t>
            </a:r>
            <a:r>
              <a:rPr lang="da-DK"/>
              <a:t>ncyclopedia  /  </a:t>
            </a:r>
            <a:r>
              <a:rPr lang="en-US"/>
              <a:t>Product Family Short Description</a:t>
            </a:r>
          </a:p>
          <a:p>
            <a:r>
              <a:rPr lang="en-US" b="1"/>
              <a:t>Product feature benefits</a:t>
            </a:r>
            <a:r>
              <a:rPr lang="da-DK" b="1"/>
              <a:t>  /  </a:t>
            </a:r>
            <a:r>
              <a:rPr lang="en-US"/>
              <a:t>Mandator</a:t>
            </a:r>
            <a:r>
              <a:rPr lang="da-DK"/>
              <a:t>y  /  </a:t>
            </a:r>
            <a:r>
              <a:rPr lang="en-US"/>
              <a:t>Yes</a:t>
            </a:r>
            <a:r>
              <a:rPr lang="da-DK"/>
              <a:t>  /  </a:t>
            </a:r>
            <a:r>
              <a:rPr lang="en-US"/>
              <a:t>E</a:t>
            </a:r>
            <a:r>
              <a:rPr lang="da-DK"/>
              <a:t>ncyclopedia  /  Use </a:t>
            </a:r>
            <a:r>
              <a:rPr lang="en-US"/>
              <a:t>top </a:t>
            </a:r>
            <a:r>
              <a:rPr lang="da-DK"/>
              <a:t>4</a:t>
            </a:r>
            <a:r>
              <a:rPr lang="en-US"/>
              <a:t> main benefits from family page in ENC</a:t>
            </a:r>
          </a:p>
          <a:p>
            <a:r>
              <a:rPr lang="en-US" b="1"/>
              <a:t>Award logo</a:t>
            </a:r>
            <a:r>
              <a:rPr lang="da-DK" b="1"/>
              <a:t>  /  </a:t>
            </a:r>
            <a:r>
              <a:rPr lang="en-US"/>
              <a:t>Mandatory</a:t>
            </a:r>
            <a:r>
              <a:rPr lang="da-DK"/>
              <a:t>  /  Y</a:t>
            </a:r>
            <a:r>
              <a:rPr lang="en-US"/>
              <a:t>es</a:t>
            </a:r>
            <a:r>
              <a:rPr lang="da-DK"/>
              <a:t>  /  </a:t>
            </a:r>
            <a:r>
              <a:rPr lang="en-US"/>
              <a:t>APC Media</a:t>
            </a:r>
            <a:r>
              <a:rPr lang="da-DK"/>
              <a:t>  /  I</a:t>
            </a:r>
            <a:r>
              <a:rPr lang="en-US"/>
              <a:t>f product has no awards use motherhood awards instead </a:t>
            </a:r>
            <a:endParaRPr lang="da-DK"/>
          </a:p>
          <a:p>
            <a:r>
              <a:rPr lang="en-US" b="1"/>
              <a:t>B</a:t>
            </a:r>
            <a:r>
              <a:rPr lang="da-DK" b="1"/>
              <a:t>rag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Yes</a:t>
            </a:r>
            <a:r>
              <a:rPr lang="da-DK"/>
              <a:t>  /  Encyclopedia</a:t>
            </a:r>
            <a:endParaRPr lang="en-US"/>
          </a:p>
          <a:p>
            <a:r>
              <a:rPr lang="da-DK" b="1"/>
              <a:t>Citation  /  </a:t>
            </a:r>
            <a:r>
              <a:rPr lang="en-US"/>
              <a:t>Mandatory</a:t>
            </a:r>
            <a:r>
              <a:rPr lang="da-DK"/>
              <a:t>  /  </a:t>
            </a:r>
            <a:r>
              <a:rPr lang="en-US"/>
              <a:t>No</a:t>
            </a:r>
            <a:r>
              <a:rPr lang="da-DK"/>
              <a:t>  /  Encyclopedia  /  </a:t>
            </a:r>
            <a:r>
              <a:rPr lang="en-US"/>
              <a:t>Only credit 3</a:t>
            </a:r>
            <a:r>
              <a:rPr lang="en-US" baseline="30000"/>
              <a:t>rd</a:t>
            </a:r>
            <a:r>
              <a:rPr lang="en-US"/>
              <a:t> person, not APC people </a:t>
            </a:r>
            <a:endParaRPr lang="da-DK"/>
          </a:p>
          <a:p>
            <a:pPr eaLnBrk="0" hangingPunct="0">
              <a:spcBef>
                <a:spcPct val="0"/>
              </a:spcBef>
            </a:pPr>
            <a:r>
              <a:rPr lang="en-US" b="1"/>
              <a:t>Note</a:t>
            </a:r>
            <a:r>
              <a:rPr lang="da-DK" b="1"/>
              <a:t>s  /  </a:t>
            </a:r>
            <a:r>
              <a:rPr lang="en-US"/>
              <a:t>Mandatory</a:t>
            </a:r>
            <a:r>
              <a:rPr lang="da-DK"/>
              <a:t>  /  Y</a:t>
            </a:r>
            <a:r>
              <a:rPr lang="en-US"/>
              <a:t>es</a:t>
            </a:r>
            <a:r>
              <a:rPr lang="da-DK"/>
              <a:t>  /  P</a:t>
            </a:r>
            <a:r>
              <a:rPr lang="en-US"/>
              <a:t>IM</a:t>
            </a:r>
            <a:r>
              <a:rPr lang="da-DK"/>
              <a:t>  /  </a:t>
            </a:r>
            <a:r>
              <a:rPr lang="en-US"/>
              <a:t>Free text</a:t>
            </a:r>
            <a:r>
              <a:rPr lang="da-DK"/>
              <a:t> in bullet point format that helps the the presenter better explain this slide</a:t>
            </a:r>
            <a:r>
              <a:rPr lang="en-US"/>
              <a:t>. </a:t>
            </a:r>
            <a:endParaRPr lang="da-DK"/>
          </a:p>
          <a:p>
            <a:pPr eaLnBrk="0" hangingPunct="0">
              <a:spcBef>
                <a:spcPct val="0"/>
              </a:spcBef>
            </a:pPr>
            <a:r>
              <a:rPr lang="da-DK"/>
              <a:t>Remember to i</a:t>
            </a:r>
            <a:r>
              <a:rPr lang="en-US"/>
              <a:t>n</a:t>
            </a:r>
            <a:r>
              <a:rPr lang="da-DK"/>
              <a:t>clude at least one anecdote per presentation.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F1AB7-8F98-4ABF-AD47-292291D427C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3251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0" tIns="45820" rIns="91640" bIns="45820" anchor="b"/>
          <a:lstStyle/>
          <a:p>
            <a:pPr algn="r" defTabSz="915988">
              <a:lnSpc>
                <a:spcPct val="100000"/>
              </a:lnSpc>
              <a:buClrTx/>
            </a:pPr>
            <a:fld id="{12CDDB98-5212-4842-AAF1-C8B7134F4D2F}" type="slidenum">
              <a:rPr lang="en-US" sz="1200">
                <a:latin typeface="Times New Roman" pitchFamily="18" charset="0"/>
              </a:rPr>
              <a:pPr algn="r" defTabSz="915988">
                <a:lnSpc>
                  <a:spcPct val="100000"/>
                </a:lnSpc>
                <a:buClrTx/>
              </a:pPr>
              <a:t>40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buClrTx/>
              <a:defRPr/>
            </a:pPr>
            <a:endParaRPr lang="uk-UA" sz="1800">
              <a:solidFill>
                <a:schemeClr val="bg2"/>
              </a:solidFill>
            </a:endParaRPr>
          </a:p>
        </p:txBody>
      </p:sp>
      <p:pic>
        <p:nvPicPr>
          <p:cNvPr id="5" name="Picture 26" descr="APC_by_Schneider_Electric_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6332538"/>
            <a:ext cx="908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52400" y="6705600"/>
            <a:ext cx="4251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sz="800">
                <a:solidFill>
                  <a:srgbClr val="808080"/>
                </a:solidFill>
              </a:rPr>
              <a:t>All content in this presentation is protected – © 2008 American Power Conversion Corporation</a:t>
            </a:r>
          </a:p>
        </p:txBody>
      </p:sp>
      <p:sp>
        <p:nvSpPr>
          <p:cNvPr id="1582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Enter presentation title</a:t>
            </a:r>
          </a:p>
        </p:txBody>
      </p:sp>
      <p:sp>
        <p:nvSpPr>
          <p:cNvPr id="1582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2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Enter presentation description, presenter name, presenter title, and date</a:t>
            </a: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5865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5865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17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17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modify the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Enter slide title</a:t>
            </a:r>
          </a:p>
        </p:txBody>
      </p:sp>
      <p:sp>
        <p:nvSpPr>
          <p:cNvPr id="1581061" name="Rectangle 5"/>
          <p:cNvSpPr>
            <a:spLocks noChangeArrowheads="1"/>
          </p:cNvSpPr>
          <p:nvPr/>
        </p:nvSpPr>
        <p:spPr bwMode="auto">
          <a:xfrm>
            <a:off x="152400" y="6692900"/>
            <a:ext cx="1196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sz="800">
                <a:solidFill>
                  <a:srgbClr val="808080"/>
                </a:solidFill>
              </a:rPr>
              <a:t>APC by Schneider Electric</a:t>
            </a:r>
            <a:endParaRPr lang="en-US" sz="1800">
              <a:solidFill>
                <a:srgbClr val="808080"/>
              </a:solidFill>
            </a:endParaRPr>
          </a:p>
        </p:txBody>
      </p:sp>
      <p:sp>
        <p:nvSpPr>
          <p:cNvPr id="1581062" name="Rectangle 6"/>
          <p:cNvSpPr>
            <a:spLocks noChangeArrowheads="1"/>
          </p:cNvSpPr>
          <p:nvPr/>
        </p:nvSpPr>
        <p:spPr bwMode="auto">
          <a:xfrm>
            <a:off x="1374775" y="6692900"/>
            <a:ext cx="7159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sz="800">
                <a:solidFill>
                  <a:srgbClr val="808080"/>
                </a:solidFill>
              </a:rPr>
              <a:t>– Name – Date </a:t>
            </a:r>
          </a:p>
        </p:txBody>
      </p:sp>
      <p:pic>
        <p:nvPicPr>
          <p:cNvPr id="3078" name="Picture 32" descr="APC_by_Schneider_Electric_3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35938" y="6332538"/>
            <a:ext cx="908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EOptimist" pitchFamily="2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EOptimist" pitchFamily="2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tx1"/>
          </a:solidFill>
          <a:latin typeface="Helvetica" pitchFamily="34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8.jpeg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7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Relationship Id="rId14" Type="http://schemas.openxmlformats.org/officeDocument/2006/relationships/image" Target="../media/image11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81000" y="2438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buClrTx/>
            </a:pPr>
            <a:endParaRPr lang="en-AU" sz="4800">
              <a:solidFill>
                <a:schemeClr val="accent1"/>
              </a:solidFill>
            </a:endParaRPr>
          </a:p>
        </p:txBody>
      </p:sp>
      <p:sp>
        <p:nvSpPr>
          <p:cNvPr id="512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77863" y="0"/>
            <a:ext cx="8280400" cy="1550988"/>
          </a:xfrm>
          <a:noFill/>
        </p:spPr>
        <p:txBody>
          <a:bodyPr/>
          <a:lstStyle/>
          <a:p>
            <a:pPr eaLnBrk="1" hangingPunct="1"/>
            <a:r>
              <a:rPr lang="ru-RU" sz="3600" smtClean="0"/>
              <a:t>АРС – ЛЕГЕНДАРНАЯ НАДЕЖНОСТЬ</a:t>
            </a:r>
            <a:endParaRPr lang="en-US" sz="3600" smtClean="0"/>
          </a:p>
        </p:txBody>
      </p:sp>
      <p:pic>
        <p:nvPicPr>
          <p:cNvPr id="5124" name="Picture 6" descr="Soho_Page_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8075" y="1231900"/>
            <a:ext cx="3954463" cy="4910138"/>
          </a:xfrm>
          <a:noFill/>
        </p:spPr>
      </p:pic>
      <p:sp>
        <p:nvSpPr>
          <p:cNvPr id="5125" name="Text Box 28"/>
          <p:cNvSpPr txBox="1">
            <a:spLocks noChangeArrowheads="1"/>
          </p:cNvSpPr>
          <p:nvPr/>
        </p:nvSpPr>
        <p:spPr bwMode="auto">
          <a:xfrm>
            <a:off x="298712" y="2959456"/>
            <a:ext cx="4550630" cy="12741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rIns="54000">
            <a:spAutoFit/>
          </a:bodyPr>
          <a:lstStyle/>
          <a:p>
            <a:r>
              <a:rPr lang="ru-RU" sz="2400" i="1" dirty="0"/>
              <a:t>Виталий </a:t>
            </a:r>
            <a:r>
              <a:rPr lang="ru-RU" sz="2400" i="1" dirty="0" err="1"/>
              <a:t>Глухов</a:t>
            </a:r>
            <a:endParaRPr lang="ru-RU" sz="2400" i="1" dirty="0"/>
          </a:p>
          <a:p>
            <a:r>
              <a:rPr lang="ru-RU" sz="1600" i="1" dirty="0"/>
              <a:t>Менеджер по </a:t>
            </a:r>
            <a:r>
              <a:rPr lang="ru-RU" sz="1600" i="1" dirty="0" smtClean="0"/>
              <a:t>развитию </a:t>
            </a:r>
          </a:p>
          <a:p>
            <a:r>
              <a:rPr lang="ru-RU" sz="1600" i="1" dirty="0" smtClean="0"/>
              <a:t>Розничного бизнеса компании АРС в странах </a:t>
            </a:r>
          </a:p>
          <a:p>
            <a:r>
              <a:rPr lang="ru-RU" sz="1600" i="1" dirty="0" smtClean="0"/>
              <a:t>Южного СНГ. </a:t>
            </a:r>
            <a:endParaRPr lang="ru-RU" sz="1600" i="1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uk-UA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3352800"/>
            <a:ext cx="86106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Искажение питающего напряжения (КНИ %)</a:t>
            </a:r>
          </a:p>
          <a:p>
            <a:pPr marL="342900" indent="-342900" eaLnBrk="1" hangingPunct="1"/>
            <a:r>
              <a:rPr lang="ru-RU" smtClean="0"/>
              <a:t>ВЧ шумы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Работа мощного оборудования, создающее помехи во входной сети</a:t>
            </a:r>
          </a:p>
          <a:p>
            <a:pPr marL="1143000" lvl="2" indent="-228600" eaLnBrk="1" hangingPunct="1"/>
            <a:r>
              <a:rPr lang="ru-RU" smtClean="0"/>
              <a:t>Электромагнитные наводки от мощного оборудования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Сбои в работе оборудования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066800" y="149225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066800" y="12954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1905000" y="152400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143000" y="13081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838200" y="2279650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5" name="Freeform 11"/>
          <p:cNvSpPr>
            <a:spLocks/>
          </p:cNvSpPr>
          <p:nvPr/>
        </p:nvSpPr>
        <p:spPr bwMode="auto">
          <a:xfrm>
            <a:off x="1168400" y="1612900"/>
            <a:ext cx="152400" cy="1397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981200" y="13843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47" name="Freeform 13"/>
          <p:cNvSpPr>
            <a:spLocks/>
          </p:cNvSpPr>
          <p:nvPr/>
        </p:nvSpPr>
        <p:spPr bwMode="auto">
          <a:xfrm>
            <a:off x="2006600" y="1689100"/>
            <a:ext cx="152400" cy="1397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48" name="Freeform 16"/>
          <p:cNvSpPr>
            <a:spLocks/>
          </p:cNvSpPr>
          <p:nvPr/>
        </p:nvSpPr>
        <p:spPr bwMode="auto">
          <a:xfrm>
            <a:off x="1828800" y="2209800"/>
            <a:ext cx="76200" cy="1524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1524000" y="28956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50" name="Freeform 18"/>
          <p:cNvSpPr>
            <a:spLocks/>
          </p:cNvSpPr>
          <p:nvPr/>
        </p:nvSpPr>
        <p:spPr bwMode="auto">
          <a:xfrm flipV="1">
            <a:off x="1600200" y="2819400"/>
            <a:ext cx="76200" cy="1524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51" name="Freeform 19"/>
          <p:cNvSpPr>
            <a:spLocks/>
          </p:cNvSpPr>
          <p:nvPr/>
        </p:nvSpPr>
        <p:spPr bwMode="auto">
          <a:xfrm>
            <a:off x="990600" y="2209800"/>
            <a:ext cx="76200" cy="1524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52" name="Freeform 20"/>
          <p:cNvSpPr>
            <a:spLocks/>
          </p:cNvSpPr>
          <p:nvPr/>
        </p:nvSpPr>
        <p:spPr bwMode="auto">
          <a:xfrm>
            <a:off x="2743200" y="151130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2819400" y="13716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54" name="Freeform 22"/>
          <p:cNvSpPr>
            <a:spLocks/>
          </p:cNvSpPr>
          <p:nvPr/>
        </p:nvSpPr>
        <p:spPr bwMode="auto">
          <a:xfrm>
            <a:off x="2844800" y="1676400"/>
            <a:ext cx="152400" cy="1397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55" name="Freeform 23"/>
          <p:cNvSpPr>
            <a:spLocks/>
          </p:cNvSpPr>
          <p:nvPr/>
        </p:nvSpPr>
        <p:spPr bwMode="auto">
          <a:xfrm>
            <a:off x="2667000" y="2197100"/>
            <a:ext cx="76200" cy="1524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2362200" y="29591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57" name="Freeform 25"/>
          <p:cNvSpPr>
            <a:spLocks/>
          </p:cNvSpPr>
          <p:nvPr/>
        </p:nvSpPr>
        <p:spPr bwMode="auto">
          <a:xfrm flipV="1">
            <a:off x="2438400" y="2806700"/>
            <a:ext cx="76200" cy="1524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58" name="Rectangle 27"/>
          <p:cNvSpPr>
            <a:spLocks noChangeArrowheads="1"/>
          </p:cNvSpPr>
          <p:nvPr/>
        </p:nvSpPr>
        <p:spPr bwMode="auto">
          <a:xfrm>
            <a:off x="3276600" y="29718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4359" name="Freeform 26"/>
          <p:cNvSpPr>
            <a:spLocks/>
          </p:cNvSpPr>
          <p:nvPr/>
        </p:nvSpPr>
        <p:spPr bwMode="auto">
          <a:xfrm flipV="1">
            <a:off x="3276600" y="2895600"/>
            <a:ext cx="76200" cy="152400"/>
          </a:xfrm>
          <a:custGeom>
            <a:avLst/>
            <a:gdLst>
              <a:gd name="T0" fmla="*/ 0 w 96"/>
              <a:gd name="T1" fmla="*/ 2147483647 h 88"/>
              <a:gd name="T2" fmla="*/ 2147483647 w 96"/>
              <a:gd name="T3" fmla="*/ 2147483647 h 88"/>
              <a:gd name="T4" fmla="*/ 2147483647 w 96"/>
              <a:gd name="T5" fmla="*/ 2147483647 h 88"/>
              <a:gd name="T6" fmla="*/ 0 60000 65536"/>
              <a:gd name="T7" fmla="*/ 0 60000 65536"/>
              <a:gd name="T8" fmla="*/ 0 60000 65536"/>
              <a:gd name="T9" fmla="*/ 0 w 96"/>
              <a:gd name="T10" fmla="*/ 0 h 88"/>
              <a:gd name="T11" fmla="*/ 96 w 96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8">
                <a:moveTo>
                  <a:pt x="0" y="40"/>
                </a:moveTo>
                <a:cubicBezTo>
                  <a:pt x="16" y="64"/>
                  <a:pt x="32" y="88"/>
                  <a:pt x="48" y="88"/>
                </a:cubicBezTo>
                <a:cubicBezTo>
                  <a:pt x="64" y="88"/>
                  <a:pt x="80" y="0"/>
                  <a:pt x="96" y="40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14360" name="Freeform 28"/>
          <p:cNvSpPr>
            <a:spLocks/>
          </p:cNvSpPr>
          <p:nvPr/>
        </p:nvSpPr>
        <p:spPr bwMode="auto">
          <a:xfrm>
            <a:off x="4191000" y="1492250"/>
            <a:ext cx="2438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1" name="Line 48"/>
          <p:cNvSpPr>
            <a:spLocks noChangeShapeType="1"/>
          </p:cNvSpPr>
          <p:nvPr/>
        </p:nvSpPr>
        <p:spPr bwMode="auto">
          <a:xfrm flipV="1">
            <a:off x="4191000" y="12954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2" name="Line 49"/>
          <p:cNvSpPr>
            <a:spLocks noChangeShapeType="1"/>
          </p:cNvSpPr>
          <p:nvPr/>
        </p:nvSpPr>
        <p:spPr bwMode="auto">
          <a:xfrm>
            <a:off x="3962400" y="2279650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3" name="Freeform 50"/>
          <p:cNvSpPr>
            <a:spLocks/>
          </p:cNvSpPr>
          <p:nvPr/>
        </p:nvSpPr>
        <p:spPr bwMode="auto">
          <a:xfrm>
            <a:off x="4191000" y="20574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4" name="Freeform 51"/>
          <p:cNvSpPr>
            <a:spLocks/>
          </p:cNvSpPr>
          <p:nvPr/>
        </p:nvSpPr>
        <p:spPr bwMode="auto">
          <a:xfrm>
            <a:off x="4267200" y="19812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5" name="Freeform 52"/>
          <p:cNvSpPr>
            <a:spLocks/>
          </p:cNvSpPr>
          <p:nvPr/>
        </p:nvSpPr>
        <p:spPr bwMode="auto">
          <a:xfrm>
            <a:off x="4343400" y="1905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6" name="Freeform 53"/>
          <p:cNvSpPr>
            <a:spLocks/>
          </p:cNvSpPr>
          <p:nvPr/>
        </p:nvSpPr>
        <p:spPr bwMode="auto">
          <a:xfrm>
            <a:off x="4381500" y="17843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7" name="Freeform 54"/>
          <p:cNvSpPr>
            <a:spLocks/>
          </p:cNvSpPr>
          <p:nvPr/>
        </p:nvSpPr>
        <p:spPr bwMode="auto">
          <a:xfrm>
            <a:off x="4495800" y="16002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8" name="Freeform 55"/>
          <p:cNvSpPr>
            <a:spLocks/>
          </p:cNvSpPr>
          <p:nvPr/>
        </p:nvSpPr>
        <p:spPr bwMode="auto">
          <a:xfrm>
            <a:off x="4572000" y="1524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69" name="Freeform 56"/>
          <p:cNvSpPr>
            <a:spLocks/>
          </p:cNvSpPr>
          <p:nvPr/>
        </p:nvSpPr>
        <p:spPr bwMode="auto">
          <a:xfrm>
            <a:off x="4648200" y="14795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0" name="Freeform 57"/>
          <p:cNvSpPr>
            <a:spLocks/>
          </p:cNvSpPr>
          <p:nvPr/>
        </p:nvSpPr>
        <p:spPr bwMode="auto">
          <a:xfrm>
            <a:off x="4724400" y="14478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1" name="Freeform 58"/>
          <p:cNvSpPr>
            <a:spLocks/>
          </p:cNvSpPr>
          <p:nvPr/>
        </p:nvSpPr>
        <p:spPr bwMode="auto">
          <a:xfrm>
            <a:off x="4800600" y="14795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2" name="Freeform 59"/>
          <p:cNvSpPr>
            <a:spLocks/>
          </p:cNvSpPr>
          <p:nvPr/>
        </p:nvSpPr>
        <p:spPr bwMode="auto">
          <a:xfrm>
            <a:off x="4876800" y="1524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3" name="Freeform 60"/>
          <p:cNvSpPr>
            <a:spLocks/>
          </p:cNvSpPr>
          <p:nvPr/>
        </p:nvSpPr>
        <p:spPr bwMode="auto">
          <a:xfrm>
            <a:off x="4953000" y="16002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4" name="Freeform 61"/>
          <p:cNvSpPr>
            <a:spLocks/>
          </p:cNvSpPr>
          <p:nvPr/>
        </p:nvSpPr>
        <p:spPr bwMode="auto">
          <a:xfrm>
            <a:off x="5029200" y="16764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5" name="Freeform 62"/>
          <p:cNvSpPr>
            <a:spLocks/>
          </p:cNvSpPr>
          <p:nvPr/>
        </p:nvSpPr>
        <p:spPr bwMode="auto">
          <a:xfrm>
            <a:off x="5105400" y="17526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6" name="Freeform 63"/>
          <p:cNvSpPr>
            <a:spLocks/>
          </p:cNvSpPr>
          <p:nvPr/>
        </p:nvSpPr>
        <p:spPr bwMode="auto">
          <a:xfrm>
            <a:off x="5181600" y="18288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7" name="Freeform 64"/>
          <p:cNvSpPr>
            <a:spLocks/>
          </p:cNvSpPr>
          <p:nvPr/>
        </p:nvSpPr>
        <p:spPr bwMode="auto">
          <a:xfrm>
            <a:off x="5257800" y="1905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8" name="Freeform 65"/>
          <p:cNvSpPr>
            <a:spLocks/>
          </p:cNvSpPr>
          <p:nvPr/>
        </p:nvSpPr>
        <p:spPr bwMode="auto">
          <a:xfrm>
            <a:off x="5334000" y="19812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79" name="Freeform 66"/>
          <p:cNvSpPr>
            <a:spLocks/>
          </p:cNvSpPr>
          <p:nvPr/>
        </p:nvSpPr>
        <p:spPr bwMode="auto">
          <a:xfrm>
            <a:off x="5410200" y="21336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0" name="Freeform 67"/>
          <p:cNvSpPr>
            <a:spLocks/>
          </p:cNvSpPr>
          <p:nvPr/>
        </p:nvSpPr>
        <p:spPr bwMode="auto">
          <a:xfrm>
            <a:off x="4419600" y="16764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1" name="Freeform 68"/>
          <p:cNvSpPr>
            <a:spLocks/>
          </p:cNvSpPr>
          <p:nvPr/>
        </p:nvSpPr>
        <p:spPr bwMode="auto">
          <a:xfrm>
            <a:off x="5486400" y="22415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2" name="Freeform 69"/>
          <p:cNvSpPr>
            <a:spLocks/>
          </p:cNvSpPr>
          <p:nvPr/>
        </p:nvSpPr>
        <p:spPr bwMode="auto">
          <a:xfrm>
            <a:off x="5562600" y="23939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3" name="Freeform 70"/>
          <p:cNvSpPr>
            <a:spLocks/>
          </p:cNvSpPr>
          <p:nvPr/>
        </p:nvSpPr>
        <p:spPr bwMode="auto">
          <a:xfrm>
            <a:off x="5638800" y="25146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4" name="Freeform 71"/>
          <p:cNvSpPr>
            <a:spLocks/>
          </p:cNvSpPr>
          <p:nvPr/>
        </p:nvSpPr>
        <p:spPr bwMode="auto">
          <a:xfrm>
            <a:off x="5715000" y="26225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5" name="Freeform 72"/>
          <p:cNvSpPr>
            <a:spLocks/>
          </p:cNvSpPr>
          <p:nvPr/>
        </p:nvSpPr>
        <p:spPr bwMode="auto">
          <a:xfrm>
            <a:off x="5791200" y="26987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6" name="Freeform 73"/>
          <p:cNvSpPr>
            <a:spLocks/>
          </p:cNvSpPr>
          <p:nvPr/>
        </p:nvSpPr>
        <p:spPr bwMode="auto">
          <a:xfrm>
            <a:off x="5867400" y="27749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7" name="Freeform 74"/>
          <p:cNvSpPr>
            <a:spLocks/>
          </p:cNvSpPr>
          <p:nvPr/>
        </p:nvSpPr>
        <p:spPr bwMode="auto">
          <a:xfrm>
            <a:off x="5943600" y="28511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8" name="Freeform 75"/>
          <p:cNvSpPr>
            <a:spLocks/>
          </p:cNvSpPr>
          <p:nvPr/>
        </p:nvSpPr>
        <p:spPr bwMode="auto">
          <a:xfrm>
            <a:off x="6019800" y="28511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89" name="Freeform 76"/>
          <p:cNvSpPr>
            <a:spLocks/>
          </p:cNvSpPr>
          <p:nvPr/>
        </p:nvSpPr>
        <p:spPr bwMode="auto">
          <a:xfrm>
            <a:off x="6096000" y="28511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0" name="Freeform 77"/>
          <p:cNvSpPr>
            <a:spLocks/>
          </p:cNvSpPr>
          <p:nvPr/>
        </p:nvSpPr>
        <p:spPr bwMode="auto">
          <a:xfrm>
            <a:off x="6172200" y="27749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1" name="Freeform 79"/>
          <p:cNvSpPr>
            <a:spLocks/>
          </p:cNvSpPr>
          <p:nvPr/>
        </p:nvSpPr>
        <p:spPr bwMode="auto">
          <a:xfrm>
            <a:off x="6248400" y="2667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2" name="Freeform 80"/>
          <p:cNvSpPr>
            <a:spLocks/>
          </p:cNvSpPr>
          <p:nvPr/>
        </p:nvSpPr>
        <p:spPr bwMode="auto">
          <a:xfrm>
            <a:off x="6324600" y="25908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3" name="Freeform 81"/>
          <p:cNvSpPr>
            <a:spLocks/>
          </p:cNvSpPr>
          <p:nvPr/>
        </p:nvSpPr>
        <p:spPr bwMode="auto">
          <a:xfrm>
            <a:off x="6400800" y="25146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4" name="Freeform 82"/>
          <p:cNvSpPr>
            <a:spLocks/>
          </p:cNvSpPr>
          <p:nvPr/>
        </p:nvSpPr>
        <p:spPr bwMode="auto">
          <a:xfrm>
            <a:off x="6438900" y="239395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95" name="Freeform 83"/>
          <p:cNvSpPr>
            <a:spLocks/>
          </p:cNvSpPr>
          <p:nvPr/>
        </p:nvSpPr>
        <p:spPr bwMode="auto">
          <a:xfrm>
            <a:off x="6477000" y="2286000"/>
            <a:ext cx="76200" cy="27305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60" name="Рисунок 59" descr="167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975" y="1371600"/>
            <a:ext cx="2166938" cy="1676400"/>
          </a:xfrm>
          <a:prstGeom prst="rect">
            <a:avLst/>
          </a:prstGeom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581400"/>
            <a:ext cx="8686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Отклонение частоты питающего напряжения (Гц, %)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Изменение нагрузки генератора напряжения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Изменение технических характеристик оборудования</a:t>
            </a:r>
          </a:p>
          <a:p>
            <a:pPr marL="1143000" lvl="2" indent="-228600" eaLnBrk="1" hangingPunct="1"/>
            <a:r>
              <a:rPr lang="ru-RU" smtClean="0"/>
              <a:t>Сбой в работе оборудование</a:t>
            </a:r>
          </a:p>
          <a:p>
            <a:pPr marL="1143000" lvl="2" indent="-228600" eaLnBrk="1" hangingPunct="1"/>
            <a:r>
              <a:rPr lang="ru-RU" smtClean="0"/>
              <a:t>Отключение оборудования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381000" y="2360613"/>
            <a:ext cx="4191000" cy="460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096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609600" y="141605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7620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9144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10668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12192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13716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15240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16764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18288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5" name="Freeform 21"/>
          <p:cNvSpPr>
            <a:spLocks/>
          </p:cNvSpPr>
          <p:nvPr/>
        </p:nvSpPr>
        <p:spPr bwMode="auto">
          <a:xfrm>
            <a:off x="1981200" y="1600200"/>
            <a:ext cx="2286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6" name="Freeform 22"/>
          <p:cNvSpPr>
            <a:spLocks/>
          </p:cNvSpPr>
          <p:nvPr/>
        </p:nvSpPr>
        <p:spPr bwMode="auto">
          <a:xfrm>
            <a:off x="2209800" y="1600200"/>
            <a:ext cx="2286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7" name="Freeform 23"/>
          <p:cNvSpPr>
            <a:spLocks/>
          </p:cNvSpPr>
          <p:nvPr/>
        </p:nvSpPr>
        <p:spPr bwMode="auto">
          <a:xfrm>
            <a:off x="2438400" y="1600200"/>
            <a:ext cx="2286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8" name="Freeform 24"/>
          <p:cNvSpPr>
            <a:spLocks/>
          </p:cNvSpPr>
          <p:nvPr/>
        </p:nvSpPr>
        <p:spPr bwMode="auto">
          <a:xfrm>
            <a:off x="2667000" y="1600200"/>
            <a:ext cx="2286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9" name="Freeform 25"/>
          <p:cNvSpPr>
            <a:spLocks/>
          </p:cNvSpPr>
          <p:nvPr/>
        </p:nvSpPr>
        <p:spPr bwMode="auto">
          <a:xfrm>
            <a:off x="2895600" y="16002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80" name="Freeform 26"/>
          <p:cNvSpPr>
            <a:spLocks/>
          </p:cNvSpPr>
          <p:nvPr/>
        </p:nvSpPr>
        <p:spPr bwMode="auto">
          <a:xfrm>
            <a:off x="3048000" y="16002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81" name="Freeform 27"/>
          <p:cNvSpPr>
            <a:spLocks/>
          </p:cNvSpPr>
          <p:nvPr/>
        </p:nvSpPr>
        <p:spPr bwMode="auto">
          <a:xfrm>
            <a:off x="3200400" y="16002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3" name="Рисунок 22" descr="167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19200"/>
            <a:ext cx="2971800" cy="2284413"/>
          </a:xfrm>
          <a:prstGeom prst="rect">
            <a:avLst/>
          </a:prstGeom>
          <a:effectLst>
            <a:outerShdw blurRad="101600" dist="38100" dir="7800000" sx="101000" sy="101000" algn="tr" rotWithShape="0">
              <a:prstClr val="black">
                <a:alpha val="4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4038600"/>
            <a:ext cx="7924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Импульсные помехи (В, Дж)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Грозовые разряды</a:t>
            </a:r>
          </a:p>
          <a:p>
            <a:pPr marL="1143000" lvl="2" indent="-228600" eaLnBrk="1" hangingPunct="1"/>
            <a:r>
              <a:rPr lang="ru-RU" smtClean="0"/>
              <a:t>Переходные процессы при включении/отключении мощной нагрузки/КЗ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Сбои в работе оборудования</a:t>
            </a:r>
          </a:p>
          <a:p>
            <a:pPr marL="1143000" lvl="2" indent="-228600" eaLnBrk="1" hangingPunct="1"/>
            <a:r>
              <a:rPr lang="ru-RU" smtClean="0"/>
              <a:t>Выход из строя оборудования</a:t>
            </a:r>
            <a:endParaRPr lang="en-US" smtClean="0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1066800" y="210185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066800" y="19050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90" name="Freeform 16"/>
          <p:cNvSpPr>
            <a:spLocks/>
          </p:cNvSpPr>
          <p:nvPr/>
        </p:nvSpPr>
        <p:spPr bwMode="auto">
          <a:xfrm>
            <a:off x="1828800" y="213360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91" name="Freeform 17"/>
          <p:cNvSpPr>
            <a:spLocks/>
          </p:cNvSpPr>
          <p:nvPr/>
        </p:nvSpPr>
        <p:spPr bwMode="auto">
          <a:xfrm>
            <a:off x="2590800" y="2133600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92" name="Freeform 20"/>
          <p:cNvSpPr>
            <a:spLocks/>
          </p:cNvSpPr>
          <p:nvPr/>
        </p:nvSpPr>
        <p:spPr bwMode="auto">
          <a:xfrm>
            <a:off x="2133600" y="1447800"/>
            <a:ext cx="76200" cy="1536700"/>
          </a:xfrm>
          <a:custGeom>
            <a:avLst/>
            <a:gdLst>
              <a:gd name="T0" fmla="*/ 0 w 192"/>
              <a:gd name="T1" fmla="*/ 2147483647 h 1016"/>
              <a:gd name="T2" fmla="*/ 2147483647 w 192"/>
              <a:gd name="T3" fmla="*/ 2147483647 h 1016"/>
              <a:gd name="T4" fmla="*/ 2147483647 w 192"/>
              <a:gd name="T5" fmla="*/ 2147483647 h 1016"/>
              <a:gd name="T6" fmla="*/ 0 60000 65536"/>
              <a:gd name="T7" fmla="*/ 0 60000 65536"/>
              <a:gd name="T8" fmla="*/ 0 60000 65536"/>
              <a:gd name="T9" fmla="*/ 0 w 192"/>
              <a:gd name="T10" fmla="*/ 0 h 1016"/>
              <a:gd name="T11" fmla="*/ 192 w 192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016">
                <a:moveTo>
                  <a:pt x="0" y="680"/>
                </a:moveTo>
                <a:cubicBezTo>
                  <a:pt x="32" y="340"/>
                  <a:pt x="64" y="0"/>
                  <a:pt x="96" y="56"/>
                </a:cubicBezTo>
                <a:cubicBezTo>
                  <a:pt x="128" y="112"/>
                  <a:pt x="176" y="824"/>
                  <a:pt x="192" y="1016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93" name="Rectangle 21"/>
          <p:cNvSpPr>
            <a:spLocks noChangeArrowheads="1"/>
          </p:cNvSpPr>
          <p:nvPr/>
        </p:nvSpPr>
        <p:spPr bwMode="auto">
          <a:xfrm>
            <a:off x="2019300" y="2514600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6394" name="Line 4"/>
          <p:cNvSpPr>
            <a:spLocks noChangeShapeType="1"/>
          </p:cNvSpPr>
          <p:nvPr/>
        </p:nvSpPr>
        <p:spPr bwMode="auto">
          <a:xfrm>
            <a:off x="838200" y="2889250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6395" name="Picture 12" descr="Симферополь остается без телеви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3352800"/>
            <a:ext cx="7924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Пониженное/повышенное напряжение (В, %)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Включение/отключение мощной нагрузки, общая перегрузка сети</a:t>
            </a:r>
          </a:p>
          <a:p>
            <a:pPr marL="1143000" lvl="2" indent="-228600" eaLnBrk="1" hangingPunct="1"/>
            <a:r>
              <a:rPr lang="ru-RU" smtClean="0"/>
              <a:t>Неравномерная нагрузка фаз в трехфазной сети (перекос фаз)</a:t>
            </a:r>
          </a:p>
          <a:p>
            <a:pPr marL="1143000" lvl="2" indent="-228600" eaLnBrk="1" hangingPunct="1"/>
            <a:r>
              <a:rPr lang="ru-RU" smtClean="0"/>
              <a:t>Обрыв нейтрального проводника, ошибки при подключении 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Возникновение сбоев в работе оборудования</a:t>
            </a:r>
          </a:p>
          <a:p>
            <a:pPr marL="1143000" lvl="2" indent="-228600" eaLnBrk="1" hangingPunct="1"/>
            <a:r>
              <a:rPr lang="ru-RU" smtClean="0"/>
              <a:t>Изменение технических характеристик оборудования</a:t>
            </a:r>
          </a:p>
          <a:p>
            <a:pPr marL="1143000" lvl="2" indent="-228600" eaLnBrk="1" hangingPunct="1"/>
            <a:r>
              <a:rPr lang="ru-RU" smtClean="0"/>
              <a:t>Выход из строя оборудования</a:t>
            </a:r>
            <a:endParaRPr lang="en-US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81000" y="2374900"/>
            <a:ext cx="2895600" cy="317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6096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09600" y="141605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7620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9144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10668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12192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13716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15240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16764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1828800" y="161290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19812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21336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2860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24384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5908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2743200" y="1689100"/>
            <a:ext cx="152400" cy="13716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886200" y="2330450"/>
            <a:ext cx="2895600" cy="317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41148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4114800" y="13716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42672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44196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45720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47244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48768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50292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51816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5334000" y="15684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54864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56388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2" name="Freeform 34"/>
          <p:cNvSpPr>
            <a:spLocks/>
          </p:cNvSpPr>
          <p:nvPr/>
        </p:nvSpPr>
        <p:spPr bwMode="auto">
          <a:xfrm>
            <a:off x="57912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59436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60960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45" name="Freeform 37"/>
          <p:cNvSpPr>
            <a:spLocks/>
          </p:cNvSpPr>
          <p:nvPr/>
        </p:nvSpPr>
        <p:spPr bwMode="auto">
          <a:xfrm>
            <a:off x="6248400" y="1416050"/>
            <a:ext cx="152400" cy="1828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FB2B2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4374" name="Picture 38" descr="C:\Users\Юлик\Desktop\167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7239000" y="1143000"/>
            <a:ext cx="1752600" cy="2168525"/>
          </a:xfrm>
          <a:prstGeom prst="rect">
            <a:avLst/>
          </a:prstGeom>
          <a:noFill/>
          <a:effectLst>
            <a:outerShdw blurRad="152400" dist="63500" dir="9240000" sx="103000" sy="103000" algn="tr" rotWithShape="0">
              <a:prstClr val="black">
                <a:alpha val="3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200400"/>
            <a:ext cx="7924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Отсутствие напряжения (с, ч)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Срабатывание защитных устройств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Отключение оборудование</a:t>
            </a:r>
          </a:p>
          <a:p>
            <a:pPr marL="1143000" lvl="2" indent="-228600" eaLnBrk="1" hangingPunct="1"/>
            <a:r>
              <a:rPr lang="ru-RU" smtClean="0"/>
              <a:t>Остановка процессов</a:t>
            </a:r>
          </a:p>
          <a:p>
            <a:pPr marL="1143000" lvl="2" indent="-228600" eaLnBrk="1" hangingPunct="1"/>
            <a:r>
              <a:rPr lang="ru-RU" smtClean="0"/>
              <a:t>Выход из строя оборудования</a:t>
            </a:r>
            <a:endParaRPr lang="en-US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2203450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10668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066800" y="12192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12192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3716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15240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16764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18288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19812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21336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2286000" y="1416050"/>
            <a:ext cx="1524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7" name="Line 21"/>
          <p:cNvSpPr>
            <a:spLocks noChangeShapeType="1"/>
          </p:cNvSpPr>
          <p:nvPr/>
        </p:nvSpPr>
        <p:spPr bwMode="auto">
          <a:xfrm>
            <a:off x="2438400" y="2178050"/>
            <a:ext cx="1066800" cy="0"/>
          </a:xfrm>
          <a:prstGeom prst="line">
            <a:avLst/>
          </a:prstGeom>
          <a:noFill/>
          <a:ln w="44450">
            <a:solidFill>
              <a:srgbClr val="FB2B2B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pic>
        <p:nvPicPr>
          <p:cNvPr id="15377" name="Picture 17" descr="blac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1371600"/>
            <a:ext cx="3067050" cy="2044700"/>
          </a:xfrm>
          <a:prstGeom prst="rect">
            <a:avLst/>
          </a:prstGeom>
          <a:noFill/>
          <a:effectLst>
            <a:outerShdw blurRad="228600" dist="63500" dir="8100000" sx="103000" sy="103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76200"/>
            <a:ext cx="84582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SurgeArrest ®</a:t>
            </a:r>
            <a:br>
              <a:rPr lang="en-US" smtClean="0"/>
            </a:br>
            <a:r>
              <a:rPr lang="ru-RU" smtClean="0"/>
              <a:t>Сетевые фильтры</a:t>
            </a:r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35814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65113" y="2509838"/>
            <a:ext cx="51323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" bIns="10800"/>
          <a:lstStyle/>
          <a:p>
            <a:pPr marL="180975" indent="-180975">
              <a:lnSpc>
                <a:spcPct val="90000"/>
              </a:lnSpc>
              <a:buClrTx/>
              <a:buFont typeface="SEOptimist" pitchFamily="2" charset="0"/>
              <a:buChar char="●"/>
            </a:pPr>
            <a:r>
              <a:rPr lang="en-US" sz="1800">
                <a:solidFill>
                  <a:schemeClr val="accent1"/>
                </a:solidFill>
              </a:rPr>
              <a:t>SurgeArrest ® Essential. </a:t>
            </a:r>
            <a:r>
              <a:rPr lang="ru-RU" sz="1800">
                <a:solidFill>
                  <a:schemeClr val="accent1"/>
                </a:solidFill>
              </a:rPr>
              <a:t>Потребительский сегмент</a:t>
            </a:r>
            <a:endParaRPr lang="en-US" sz="1800">
              <a:solidFill>
                <a:schemeClr val="accent1"/>
              </a:solidFill>
            </a:endParaRP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ПК, игровые консоли</a:t>
            </a:r>
            <a:endParaRPr lang="en-US" sz="1800">
              <a:solidFill>
                <a:srgbClr val="717171"/>
              </a:solidFill>
            </a:endParaRP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Аудио/видео устройства</a:t>
            </a: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Бытовая электроника</a:t>
            </a:r>
            <a:endParaRPr lang="ru-RU" sz="1800">
              <a:solidFill>
                <a:srgbClr val="717171"/>
              </a:solidFill>
              <a:cs typeface="Arial" charset="0"/>
            </a:endParaRPr>
          </a:p>
          <a:p>
            <a:pPr marL="180975" indent="-180975">
              <a:lnSpc>
                <a:spcPct val="90000"/>
              </a:lnSpc>
              <a:buClrTx/>
              <a:buFont typeface="SEOptimist" pitchFamily="2" charset="0"/>
              <a:buChar char="●"/>
            </a:pPr>
            <a:r>
              <a:rPr lang="en-US" sz="1800">
                <a:solidFill>
                  <a:schemeClr val="accent1"/>
                </a:solidFill>
              </a:rPr>
              <a:t>SurgeArrest ® Home/Office. </a:t>
            </a:r>
            <a:r>
              <a:rPr lang="ru-RU" sz="1800">
                <a:solidFill>
                  <a:schemeClr val="accent1"/>
                </a:solidFill>
              </a:rPr>
              <a:t>Домашний/малый офис</a:t>
            </a: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Офисные компьютеры</a:t>
            </a:r>
            <a:endParaRPr lang="en-US" sz="1800">
              <a:solidFill>
                <a:srgbClr val="717171"/>
              </a:solidFill>
            </a:endParaRP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Офисная техника</a:t>
            </a:r>
          </a:p>
          <a:p>
            <a:pPr marL="180975" indent="-180975">
              <a:lnSpc>
                <a:spcPct val="90000"/>
              </a:lnSpc>
              <a:buClrTx/>
              <a:buFont typeface="SEOptimist" pitchFamily="2" charset="0"/>
              <a:buChar char="●"/>
            </a:pPr>
            <a:r>
              <a:rPr lang="en-US" sz="1800">
                <a:solidFill>
                  <a:schemeClr val="accent1"/>
                </a:solidFill>
              </a:rPr>
              <a:t>SurgeArrest ® Performance. </a:t>
            </a:r>
            <a:r>
              <a:rPr lang="ru-RU" sz="1800">
                <a:solidFill>
                  <a:schemeClr val="accent1"/>
                </a:solidFill>
              </a:rPr>
              <a:t>Бизнес сегмент</a:t>
            </a: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Высокопроизводительные компьютеры</a:t>
            </a:r>
            <a:endParaRPr lang="en-US" sz="1800">
              <a:solidFill>
                <a:srgbClr val="717171"/>
              </a:solidFill>
            </a:endParaRPr>
          </a:p>
          <a:p>
            <a:pPr marL="541338" lvl="1" indent="-180975">
              <a:lnSpc>
                <a:spcPct val="90000"/>
              </a:lnSpc>
              <a:buFont typeface="SEOptimist" pitchFamily="2" charset="0"/>
              <a:buChar char="●"/>
            </a:pPr>
            <a:r>
              <a:rPr lang="ru-RU" sz="1800">
                <a:solidFill>
                  <a:srgbClr val="717171"/>
                </a:solidFill>
              </a:rPr>
              <a:t>Устройства, чувствительные к незначительным перепадам напряжения</a:t>
            </a:r>
            <a:endParaRPr lang="ru-RU" sz="1800">
              <a:solidFill>
                <a:srgbClr val="717171"/>
              </a:solidFill>
              <a:cs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14750" y="1458913"/>
            <a:ext cx="50244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4263B6"/>
              </a:buClr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</a:rPr>
              <a:t>Для защиты бытовой электроники, домашних ПК, офисной техники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90048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77788"/>
            <a:ext cx="8280400" cy="9858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SurgeArrest ®</a:t>
            </a:r>
            <a:r>
              <a:rPr lang="ru-RU" smtClean="0"/>
              <a:t> </a:t>
            </a:r>
            <a:r>
              <a:rPr lang="en-US" smtClean="0"/>
              <a:t>Essential.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Базовая</a:t>
            </a:r>
            <a:r>
              <a:rPr lang="en-US" smtClean="0"/>
              <a:t> </a:t>
            </a:r>
            <a:r>
              <a:rPr lang="ru-RU" smtClean="0"/>
              <a:t>защита</a:t>
            </a:r>
            <a:endParaRPr lang="en-US" smtClean="0"/>
          </a:p>
        </p:txBody>
      </p:sp>
      <p:pic>
        <p:nvPicPr>
          <p:cNvPr id="20483" name="Picture 3" descr="605F10AA-5056-9170-D3A5B1D04104A0E1_p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71600"/>
            <a:ext cx="2311400" cy="2286000"/>
          </a:xfrm>
          <a:noFill/>
        </p:spPr>
      </p:pic>
      <p:pic>
        <p:nvPicPr>
          <p:cNvPr id="20484" name="Picture 9" descr="F91B9A35-5056-9170-D302255C4FCB221A_p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43613" y="1123950"/>
            <a:ext cx="2033587" cy="2705100"/>
          </a:xfrm>
          <a:noFill/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762000" y="35814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39763" y="1581150"/>
            <a:ext cx="17986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P1-</a:t>
            </a:r>
            <a:r>
              <a:rPr lang="en-US" sz="1800" u="sng">
                <a:solidFill>
                  <a:schemeClr val="accent1"/>
                </a:solidFill>
              </a:rPr>
              <a:t>RS</a:t>
            </a: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812800" y="4191000"/>
            <a:ext cx="29511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latin typeface="Arial Narrow" pitchFamily="34" charset="0"/>
                <a:cs typeface="Arial" charset="0"/>
              </a:rPr>
              <a:t>• </a:t>
            </a:r>
            <a:r>
              <a:rPr lang="en-IE" sz="1600">
                <a:cs typeface="Arial" charset="0"/>
              </a:rPr>
              <a:t>1 </a:t>
            </a:r>
            <a:r>
              <a:rPr lang="ru-RU" sz="1600">
                <a:cs typeface="Arial" charset="0"/>
              </a:rPr>
              <a:t>невыключаемая розетка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/>
              <a:t>Защитные шторки 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  <a:endParaRPr lang="en-IE" sz="1600">
              <a:cs typeface="Arial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702175" y="1589088"/>
            <a:ext cx="17986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P1T-</a:t>
            </a:r>
            <a:r>
              <a:rPr lang="en-US" sz="1800" u="sng">
                <a:solidFill>
                  <a:schemeClr val="accent1"/>
                </a:solidFill>
              </a:rPr>
              <a:t>RS</a:t>
            </a: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491038" y="4165600"/>
            <a:ext cx="4105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latin typeface="Arial Narrow" pitchFamily="34" charset="0"/>
                <a:cs typeface="Arial" charset="0"/>
              </a:rPr>
              <a:t>• </a:t>
            </a:r>
            <a:r>
              <a:rPr lang="en-IE" sz="1600">
                <a:cs typeface="Arial" charset="0"/>
              </a:rPr>
              <a:t>1 </a:t>
            </a:r>
            <a:r>
              <a:rPr lang="ru-RU" sz="1600">
                <a:cs typeface="Arial" charset="0"/>
              </a:rPr>
              <a:t>невыключаемая розетка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/>
              <a:t>Защитные шторки 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/>
              <a:t>Защита со стороны телефонной линии (</a:t>
            </a:r>
            <a:r>
              <a:rPr lang="en-US" sz="1600"/>
              <a:t>RJ-11)</a:t>
            </a:r>
            <a:r>
              <a:rPr lang="ru-RU" sz="1600"/>
              <a:t> </a:t>
            </a:r>
          </a:p>
          <a:p>
            <a:pPr marL="742950" lvl="1" indent="-285750"/>
            <a:endParaRPr lang="en-IE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5" descr="P1 GR FR SP  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1385888"/>
            <a:ext cx="28479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157805" y="2418528"/>
            <a:ext cx="4803775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 dirty="0">
                <a:solidFill>
                  <a:srgbClr val="00B050"/>
                </a:solidFill>
              </a:rPr>
              <a:t>Максимальный ток импульса 26000 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 dirty="0">
                <a:solidFill>
                  <a:srgbClr val="00B050"/>
                </a:solidFill>
              </a:rPr>
              <a:t>Ток нагрузки до 16 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 dirty="0">
                <a:solidFill>
                  <a:srgbClr val="00B050"/>
                </a:solidFill>
              </a:rPr>
              <a:t>Индикатор нормальной работы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 dirty="0">
                <a:solidFill>
                  <a:srgbClr val="00B050"/>
                </a:solidFill>
              </a:rPr>
              <a:t>Розетка с защитными шторками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 dirty="0">
                <a:solidFill>
                  <a:srgbClr val="00B050"/>
                </a:solidFill>
              </a:rPr>
              <a:t>Гарантия 3 года</a:t>
            </a:r>
          </a:p>
        </p:txBody>
      </p:sp>
      <p:pic>
        <p:nvPicPr>
          <p:cNvPr id="21508" name="Рисунок 4" descr="19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388" y="3601292"/>
            <a:ext cx="1629130" cy="16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269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5022" y="1463451"/>
            <a:ext cx="1796526" cy="179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70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620" y="52847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9" descr="308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9052" y="463032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Женя\Рабочий стол\957_50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035" y="53578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C:\Documents and Settings\Женя\Рабочий стол\alvis.ruI0yCw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216" y="467827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C:\Documents and Settings\Женя\Рабочий стол\8906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6638" y="5363622"/>
            <a:ext cx="128587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"/>
          <p:cNvSpPr>
            <a:spLocks noChangeArrowheads="1"/>
          </p:cNvSpPr>
          <p:nvPr/>
        </p:nvSpPr>
        <p:spPr bwMode="auto">
          <a:xfrm>
            <a:off x="877888" y="280988"/>
            <a:ext cx="7762875" cy="1625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2400">
                <a:solidFill>
                  <a:srgbClr val="00B050"/>
                </a:solidFill>
                <a:latin typeface="Arial Unicode MS" pitchFamily="34" charset="-128"/>
              </a:rPr>
              <a:t>Стандартные сетевые фильтры рассчитаны на нагрузку в 2,2Квт. К фильтру </a:t>
            </a:r>
            <a:r>
              <a:rPr lang="en-US" sz="2400">
                <a:solidFill>
                  <a:srgbClr val="00B050"/>
                </a:solidFill>
                <a:latin typeface="Arial Unicode MS" pitchFamily="34" charset="-128"/>
              </a:rPr>
              <a:t>P1-RS </a:t>
            </a:r>
            <a:r>
              <a:rPr lang="ru-RU" sz="2400">
                <a:solidFill>
                  <a:srgbClr val="00B050"/>
                </a:solidFill>
                <a:latin typeface="Arial Unicode MS" pitchFamily="34" charset="-128"/>
              </a:rPr>
              <a:t>можно подключать 3</a:t>
            </a:r>
            <a:r>
              <a:rPr lang="ru-RU" sz="2400">
                <a:solidFill>
                  <a:srgbClr val="00B050"/>
                </a:solidFill>
              </a:rPr>
              <a:t>,5</a:t>
            </a:r>
            <a:r>
              <a:rPr lang="ru-RU" sz="2400">
                <a:solidFill>
                  <a:srgbClr val="00B050"/>
                </a:solidFill>
                <a:latin typeface="Arial Unicode MS" pitchFamily="34" charset="-128"/>
              </a:rPr>
              <a:t> КВт</a:t>
            </a:r>
            <a:endParaRPr lang="ru-RU" sz="2400">
              <a:solidFill>
                <a:srgbClr val="FF0000"/>
              </a:solidFill>
              <a:latin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77788"/>
            <a:ext cx="8280400" cy="104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SurgeArrest ®</a:t>
            </a:r>
            <a:r>
              <a:rPr lang="ru-RU" smtClean="0"/>
              <a:t> </a:t>
            </a:r>
            <a:r>
              <a:rPr lang="en-US" smtClean="0"/>
              <a:t>Essential.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Базовая</a:t>
            </a:r>
            <a:r>
              <a:rPr lang="en-US" smtClean="0"/>
              <a:t> </a:t>
            </a:r>
            <a:r>
              <a:rPr lang="ru-RU" smtClean="0"/>
              <a:t>защита</a:t>
            </a:r>
            <a:endParaRPr lang="en-US" smtClean="0"/>
          </a:p>
        </p:txBody>
      </p:sp>
      <p:pic>
        <p:nvPicPr>
          <p:cNvPr id="22531" name="Picture 3" descr="FC9B671D-5056-9170-D319FF950AEB7A80_p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7400" y="1054100"/>
            <a:ext cx="1979613" cy="2813050"/>
          </a:xfrm>
          <a:noFill/>
        </p:spPr>
      </p:pic>
      <p:pic>
        <p:nvPicPr>
          <p:cNvPr id="22532" name="Picture 4" descr="FCADDB9A-5056-9170-D3A3952F916663D8_p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8763" y="993775"/>
            <a:ext cx="1912937" cy="2684463"/>
          </a:xfrm>
          <a:noFill/>
        </p:spPr>
      </p:pic>
      <p:pic>
        <p:nvPicPr>
          <p:cNvPr id="22533" name="Picture 9" descr="FCC2DD23-5056-9170-D3873A5461131C1B_p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48525" y="1028700"/>
            <a:ext cx="1895475" cy="2660650"/>
          </a:xfrm>
          <a:noFill/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774700" y="35687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87350" y="1768475"/>
            <a:ext cx="18716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P5B-RS</a:t>
            </a:r>
          </a:p>
          <a:p>
            <a:pPr marL="342900" indent="-342900">
              <a:lnSpc>
                <a:spcPct val="85000"/>
              </a:lnSpc>
              <a:buClrTx/>
            </a:pP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481388" y="1819275"/>
            <a:ext cx="2016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P5BT-RS</a:t>
            </a:r>
          </a:p>
          <a:p>
            <a:pPr marL="342900" indent="-342900">
              <a:lnSpc>
                <a:spcPct val="85000"/>
              </a:lnSpc>
              <a:buClrTx/>
            </a:pP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6816725" y="1804988"/>
            <a:ext cx="2016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P5BV-RS</a:t>
            </a:r>
          </a:p>
          <a:p>
            <a:pPr marL="342900" indent="-342900">
              <a:lnSpc>
                <a:spcPct val="85000"/>
              </a:lnSpc>
              <a:buClrTx/>
            </a:pP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04800" y="38592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cs typeface="Arial" charset="0"/>
              </a:rPr>
              <a:t>• 1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1.8 м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Счетчик всплесков напряжения</a:t>
            </a:r>
            <a:endParaRPr lang="en-IE" sz="1600">
              <a:cs typeface="Arial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924175" y="37322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800">
                <a:solidFill>
                  <a:srgbClr val="717171"/>
                </a:solidFill>
                <a:cs typeface="Arial" charset="0"/>
              </a:rPr>
              <a:t>• </a:t>
            </a:r>
            <a:r>
              <a:rPr lang="en-IE" sz="1600">
                <a:cs typeface="Arial" charset="0"/>
              </a:rPr>
              <a:t>1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1.8 м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со стороны телефонной линии (</a:t>
            </a:r>
            <a:r>
              <a:rPr lang="en-US" sz="1600">
                <a:cs typeface="Arial" charset="0"/>
              </a:rPr>
              <a:t>RJ-11)</a:t>
            </a:r>
            <a:endParaRPr lang="en-IE" sz="1600">
              <a:cs typeface="Arial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651500" y="3660775"/>
            <a:ext cx="3492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cs typeface="Arial" charset="0"/>
              </a:rPr>
              <a:t>• 1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1.8 м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кабельного модема/видеоаппаратуры</a:t>
            </a:r>
            <a:endParaRPr lang="en-IE" sz="160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77788"/>
            <a:ext cx="8205787" cy="9318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SurgeArrest ®</a:t>
            </a:r>
            <a:r>
              <a:rPr lang="ru-RU" smtClean="0"/>
              <a:t> </a:t>
            </a:r>
            <a:r>
              <a:rPr lang="en-US" smtClean="0"/>
              <a:t>Home/Office.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Для малых офисов</a:t>
            </a:r>
            <a:endParaRPr lang="en-US" smtClean="0"/>
          </a:p>
        </p:txBody>
      </p:sp>
      <p:pic>
        <p:nvPicPr>
          <p:cNvPr id="23555" name="Picture 3" descr="FD3B4FAD-5056-9170-D3E27C271664E9BD_p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1150" y="1227138"/>
            <a:ext cx="2470150" cy="2682875"/>
          </a:xfrm>
          <a:noFill/>
        </p:spPr>
      </p:pic>
      <p:pic>
        <p:nvPicPr>
          <p:cNvPr id="23556" name="Picture 7" descr="FD9192A7-5056-9170-D390F474979C7A41_p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1206500"/>
            <a:ext cx="2517775" cy="2767013"/>
          </a:xfrm>
          <a:noFill/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62000" y="35814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09600" y="1647825"/>
            <a:ext cx="20875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PH6T3-</a:t>
            </a:r>
            <a:r>
              <a:rPr lang="en-US" sz="1800" u="sng">
                <a:solidFill>
                  <a:schemeClr val="accent1"/>
                </a:solidFill>
              </a:rPr>
              <a:t>RS</a:t>
            </a: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735513" y="1646238"/>
            <a:ext cx="23034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PH6VT3-RS</a:t>
            </a:r>
          </a:p>
          <a:p>
            <a:pPr marL="342900" indent="-342900">
              <a:lnSpc>
                <a:spcPct val="85000"/>
              </a:lnSpc>
              <a:buClrTx/>
            </a:pP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47688" y="3940175"/>
            <a:ext cx="34559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cs typeface="Arial" charset="0"/>
              </a:rPr>
              <a:t>• 2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</a:t>
            </a:r>
            <a:r>
              <a:rPr lang="en-US" sz="1600">
                <a:cs typeface="Arial" charset="0"/>
              </a:rPr>
              <a:t>2.4</a:t>
            </a:r>
            <a:r>
              <a:rPr lang="ru-RU" sz="1600">
                <a:cs typeface="Arial" charset="0"/>
              </a:rPr>
              <a:t> м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со стороны телефонной линии (</a:t>
            </a:r>
            <a:r>
              <a:rPr lang="en-US" sz="1600">
                <a:cs typeface="Arial" charset="0"/>
              </a:rPr>
              <a:t>RJ-11)</a:t>
            </a:r>
            <a:endParaRPr lang="en-IE" sz="1600">
              <a:cs typeface="Arial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73600" y="3903663"/>
            <a:ext cx="38877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/>
            <a:r>
              <a:rPr lang="en-IE" sz="1600">
                <a:cs typeface="Arial" charset="0"/>
              </a:rPr>
              <a:t>• 2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</a:t>
            </a:r>
            <a:r>
              <a:rPr lang="en-US" sz="1600">
                <a:cs typeface="Arial" charset="0"/>
              </a:rPr>
              <a:t>2.4</a:t>
            </a:r>
            <a:r>
              <a:rPr lang="ru-RU" sz="1600">
                <a:cs typeface="Arial" charset="0"/>
              </a:rPr>
              <a:t> м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со стороны телефонной линии (</a:t>
            </a:r>
            <a:r>
              <a:rPr lang="en-US" sz="1600">
                <a:cs typeface="Arial" charset="0"/>
              </a:rPr>
              <a:t>RJ-11)</a:t>
            </a:r>
          </a:p>
          <a:p>
            <a:pPr marL="742950" lvl="1" indent="-285750"/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кабельного модема/видеоаппаратуры</a:t>
            </a:r>
            <a:endParaRPr lang="en-IE" sz="1600">
              <a:cs typeface="Arial" charset="0"/>
            </a:endParaRPr>
          </a:p>
          <a:p>
            <a:pPr marL="742950" lvl="1" indent="-285750"/>
            <a:endParaRPr lang="en-IE" sz="1800">
              <a:solidFill>
                <a:schemeClr val="accent1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Корпорация АРС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263" y="1128713"/>
            <a:ext cx="8280400" cy="4170362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Компания American Power Conversion была основана в марте 1981 года</a:t>
            </a:r>
          </a:p>
          <a:p>
            <a:pPr marL="342900" indent="-342900" eaLnBrk="1" hangingPunct="1"/>
            <a:r>
              <a:rPr lang="ru-RU" smtClean="0"/>
              <a:t>Сегодня АРС </a:t>
            </a:r>
            <a:r>
              <a:rPr lang="uk-UA" smtClean="0"/>
              <a:t>принадлежит корпорации </a:t>
            </a:r>
            <a:r>
              <a:rPr lang="en-US" smtClean="0"/>
              <a:t>Schneider Electric </a:t>
            </a:r>
            <a:r>
              <a:rPr lang="ru-RU" smtClean="0"/>
              <a:t>и является мировым лидером в поставке комплексных решений обеспечивающих надежность и бесперебойность работы электрооборудования</a:t>
            </a:r>
          </a:p>
          <a:p>
            <a:pPr marL="342900" indent="-342900" eaLnBrk="1" hangingPunct="1"/>
            <a:r>
              <a:rPr lang="en-US" smtClean="0"/>
              <a:t>Schneider Electric </a:t>
            </a:r>
            <a:r>
              <a:rPr lang="ru-RU" smtClean="0"/>
              <a:t>работает в 190 странах мира, где имеет 207 заводов и 170 сервисных центров. 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6148" name="Рисунок 4" descr="image_pre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63" y="3748088"/>
            <a:ext cx="676116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458200" cy="914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SurgeArrest ®</a:t>
            </a:r>
            <a:r>
              <a:rPr lang="ru-RU" sz="3200" smtClean="0"/>
              <a:t> </a:t>
            </a:r>
            <a:r>
              <a:rPr lang="en-US" sz="3200" smtClean="0"/>
              <a:t>Performance.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Для чувствительного оборудования</a:t>
            </a:r>
            <a:endParaRPr lang="en-US" sz="3200" smtClean="0"/>
          </a:p>
        </p:txBody>
      </p:sp>
      <p:pic>
        <p:nvPicPr>
          <p:cNvPr id="24579" name="Picture 6" descr="FD03965B-5056-9170-D31514AFEC5DA2B9_p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219200"/>
            <a:ext cx="3657600" cy="4629150"/>
          </a:xfrm>
          <a:noFill/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04800" y="35814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868488" y="2108200"/>
            <a:ext cx="2592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buClrTx/>
            </a:pPr>
            <a:r>
              <a:rPr lang="en-IE" sz="1800" u="sng">
                <a:solidFill>
                  <a:schemeClr val="accent1"/>
                </a:solidFill>
              </a:rPr>
              <a:t>PH8VNT3-</a:t>
            </a:r>
            <a:r>
              <a:rPr lang="en-US" sz="1800" u="sng">
                <a:solidFill>
                  <a:schemeClr val="accent1"/>
                </a:solidFill>
              </a:rPr>
              <a:t>RS</a:t>
            </a:r>
            <a:endParaRPr lang="en-IE" sz="1800" u="sng">
              <a:solidFill>
                <a:schemeClr val="accent1"/>
              </a:solidFill>
            </a:endParaRPr>
          </a:p>
          <a:p>
            <a:pPr marL="342900" indent="-342900">
              <a:lnSpc>
                <a:spcPct val="85000"/>
              </a:lnSpc>
              <a:buClrTx/>
            </a:pPr>
            <a:endParaRPr lang="en-IE" sz="1800" u="sng">
              <a:solidFill>
                <a:schemeClr val="accent1"/>
              </a:solidFill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533400" y="3048000"/>
            <a:ext cx="3962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tabLst>
                <a:tab pos="1346200" algn="l"/>
              </a:tabLst>
            </a:pPr>
            <a:r>
              <a:rPr lang="en-IE" sz="1800">
                <a:cs typeface="Arial" charset="0"/>
              </a:rPr>
              <a:t>• </a:t>
            </a:r>
            <a:r>
              <a:rPr lang="en-IE" sz="1600">
                <a:cs typeface="Arial" charset="0"/>
              </a:rPr>
              <a:t>2 </a:t>
            </a:r>
            <a:r>
              <a:rPr lang="ru-RU" sz="1600">
                <a:cs typeface="Arial" charset="0"/>
              </a:rPr>
              <a:t>невыключаемых розеток</a:t>
            </a:r>
            <a:endParaRPr lang="ru-RU" sz="1600"/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от скачков напряжения и фильтрация шумов</a:t>
            </a:r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Длина шнура </a:t>
            </a:r>
            <a:r>
              <a:rPr lang="en-US" sz="1600">
                <a:cs typeface="Arial" charset="0"/>
              </a:rPr>
              <a:t>3</a:t>
            </a:r>
            <a:r>
              <a:rPr lang="ru-RU" sz="1600">
                <a:cs typeface="Arial" charset="0"/>
              </a:rPr>
              <a:t> м</a:t>
            </a:r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Кабель-менеджер</a:t>
            </a:r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Светодиодный индикатор</a:t>
            </a:r>
            <a:endParaRPr lang="en-IE" sz="1600">
              <a:cs typeface="Arial" charset="0"/>
            </a:endParaRPr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со стороны телефонной линии (</a:t>
            </a:r>
            <a:r>
              <a:rPr lang="en-US" sz="1600">
                <a:cs typeface="Arial" charset="0"/>
              </a:rPr>
              <a:t>RJ-11)</a:t>
            </a:r>
          </a:p>
          <a:p>
            <a:pPr marL="742950" lvl="1" indent="-285750">
              <a:tabLst>
                <a:tab pos="1346200" algn="l"/>
              </a:tabLst>
            </a:pPr>
            <a:r>
              <a:rPr lang="en-IE" sz="1600">
                <a:cs typeface="Arial" charset="0"/>
              </a:rPr>
              <a:t>• </a:t>
            </a:r>
            <a:r>
              <a:rPr lang="ru-RU" sz="1600">
                <a:cs typeface="Arial" charset="0"/>
              </a:rPr>
              <a:t>Защита кабельного модема/видеоаппаратуры</a:t>
            </a:r>
            <a:endParaRPr lang="en-IE" sz="1600">
              <a:cs typeface="Arial" charset="0"/>
            </a:endParaRPr>
          </a:p>
          <a:p>
            <a:pPr marL="742950" lvl="1" indent="-285750">
              <a:tabLst>
                <a:tab pos="1346200" algn="l"/>
              </a:tabLst>
            </a:pPr>
            <a:endParaRPr lang="en-IE" sz="1800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911475" y="254000"/>
            <a:ext cx="3362325" cy="1039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2800">
                <a:solidFill>
                  <a:srgbClr val="00B050"/>
                </a:solidFill>
                <a:latin typeface="Arial Unicode MS" pitchFamily="34" charset="-128"/>
              </a:rPr>
              <a:t>Функциональность</a:t>
            </a:r>
            <a:r>
              <a:rPr lang="ru-RU">
                <a:solidFill>
                  <a:srgbClr val="00B050"/>
                </a:solidFill>
                <a:latin typeface="Arial Unicode MS" pitchFamily="34" charset="-128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en-US" sz="280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32000"/>
            <a:ext cx="1762125" cy="29876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>
            <a:off x="741363" y="1998663"/>
            <a:ext cx="2714625" cy="3716337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0" rIns="54000"/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i="1"/>
          </a:p>
        </p:txBody>
      </p:sp>
      <p:sp>
        <p:nvSpPr>
          <p:cNvPr id="25605" name="Прямоугольник 11"/>
          <p:cNvSpPr>
            <a:spLocks noChangeArrowheads="1"/>
          </p:cNvSpPr>
          <p:nvPr/>
        </p:nvSpPr>
        <p:spPr bwMode="auto">
          <a:xfrm>
            <a:off x="4373563" y="2025650"/>
            <a:ext cx="3984625" cy="3686175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0" rIns="54000"/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i="1"/>
          </a:p>
        </p:txBody>
      </p: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51100"/>
            <a:ext cx="1277938" cy="25542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313" y="2489200"/>
            <a:ext cx="1292225" cy="25860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00175" y="4545013"/>
            <a:ext cx="1350963" cy="151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sz="1200" dirty="0">
                <a:solidFill>
                  <a:srgbClr val="00B050"/>
                </a:solidFill>
                <a:latin typeface="Arial Unicode MS" pitchFamily="34" charset="-128"/>
              </a:rPr>
              <a:t>Защита телевизионной , телефонной и выделенной линии интернета</a:t>
            </a:r>
            <a:endParaRPr lang="ru-RU" sz="1050" dirty="0">
              <a:solidFill>
                <a:srgbClr val="00B050"/>
              </a:solidFill>
              <a:latin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665913" y="4743450"/>
            <a:ext cx="1335087" cy="1152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sz="1200" dirty="0">
                <a:solidFill>
                  <a:srgbClr val="00B050"/>
                </a:solidFill>
                <a:latin typeface="Arial Unicode MS" pitchFamily="34" charset="-128"/>
              </a:rPr>
              <a:t>Защита телефонной линии</a:t>
            </a:r>
            <a:r>
              <a:rPr lang="ru-RU" sz="1050" dirty="0">
                <a:solidFill>
                  <a:srgbClr val="00B050"/>
                </a:solidFill>
                <a:latin typeface="Arial Unicode MS" pitchFamily="34" charset="-128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511675" y="4857750"/>
            <a:ext cx="1335088" cy="1152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sz="1200" dirty="0">
                <a:solidFill>
                  <a:srgbClr val="00B050"/>
                </a:solidFill>
                <a:latin typeface="Arial Unicode MS" pitchFamily="34" charset="-128"/>
              </a:rPr>
              <a:t>Защита телевизионной линии</a:t>
            </a:r>
            <a:r>
              <a:rPr lang="ru-RU" sz="1050" dirty="0">
                <a:solidFill>
                  <a:srgbClr val="00B050"/>
                </a:solidFill>
                <a:latin typeface="Arial Unicode MS" pitchFamily="34" charset="-128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25611" name="Прямоугольник 19"/>
          <p:cNvSpPr>
            <a:spLocks noChangeArrowheads="1"/>
          </p:cNvSpPr>
          <p:nvPr/>
        </p:nvSpPr>
        <p:spPr bwMode="auto">
          <a:xfrm>
            <a:off x="6973888" y="2416175"/>
            <a:ext cx="95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en-US" sz="1400">
                <a:solidFill>
                  <a:srgbClr val="00B050"/>
                </a:solidFill>
              </a:rPr>
              <a:t>P5BT-RS</a:t>
            </a:r>
            <a:r>
              <a:rPr lang="en-US" sz="1400" i="1"/>
              <a:t> </a:t>
            </a:r>
            <a:endParaRPr lang="ru-RU" sz="1400" i="1"/>
          </a:p>
        </p:txBody>
      </p:sp>
      <p:sp>
        <p:nvSpPr>
          <p:cNvPr id="25612" name="Прямоугольник 20"/>
          <p:cNvSpPr>
            <a:spLocks noChangeArrowheads="1"/>
          </p:cNvSpPr>
          <p:nvPr/>
        </p:nvSpPr>
        <p:spPr bwMode="auto">
          <a:xfrm>
            <a:off x="5038725" y="2374900"/>
            <a:ext cx="995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en-US" sz="1400">
                <a:solidFill>
                  <a:srgbClr val="00B050"/>
                </a:solidFill>
              </a:rPr>
              <a:t>P5BV-RS </a:t>
            </a:r>
            <a:endParaRPr lang="ru-RU" sz="1400">
              <a:solidFill>
                <a:srgbClr val="00B050"/>
              </a:solidFill>
            </a:endParaRPr>
          </a:p>
        </p:txBody>
      </p:sp>
      <p:sp>
        <p:nvSpPr>
          <p:cNvPr id="25613" name="Прямоугольник 22"/>
          <p:cNvSpPr>
            <a:spLocks noChangeArrowheads="1"/>
          </p:cNvSpPr>
          <p:nvPr/>
        </p:nvSpPr>
        <p:spPr bwMode="auto">
          <a:xfrm>
            <a:off x="3408363" y="21732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sz="1400">
              <a:solidFill>
                <a:srgbClr val="00B05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430338" y="2159000"/>
          <a:ext cx="1348449" cy="433021"/>
        </p:xfrm>
        <a:graphic>
          <a:graphicData uri="http://schemas.openxmlformats.org/drawingml/2006/table">
            <a:tbl>
              <a:tblPr/>
              <a:tblGrid>
                <a:gridCol w="1348449"/>
              </a:tblGrid>
              <a:tr h="433021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>
                          <a:solidFill>
                            <a:srgbClr val="00B050"/>
                          </a:solidFill>
                        </a:rPr>
                        <a:t>PF8VNT3-RS</a:t>
                      </a:r>
                    </a:p>
                  </a:txBody>
                  <a:tcPr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sp>
        <p:nvSpPr>
          <p:cNvPr id="25616" name="Rectangle 1"/>
          <p:cNvSpPr>
            <a:spLocks noChangeArrowheads="1"/>
          </p:cNvSpPr>
          <p:nvPr/>
        </p:nvSpPr>
        <p:spPr bwMode="auto">
          <a:xfrm>
            <a:off x="379413" y="787400"/>
            <a:ext cx="8116887" cy="1595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600">
                <a:solidFill>
                  <a:srgbClr val="00B050"/>
                </a:solidFill>
                <a:latin typeface="Arial Unicode MS" pitchFamily="34" charset="-128"/>
              </a:rPr>
              <a:t>Сетевые фильтры </a:t>
            </a:r>
            <a:r>
              <a:rPr lang="en-US" sz="1600">
                <a:solidFill>
                  <a:srgbClr val="00B050"/>
                </a:solidFill>
                <a:latin typeface="Arial Unicode MS" pitchFamily="34" charset="-128"/>
              </a:rPr>
              <a:t>APC </a:t>
            </a:r>
            <a:r>
              <a:rPr lang="ru-RU" sz="1600">
                <a:solidFill>
                  <a:srgbClr val="00B050"/>
                </a:solidFill>
                <a:latin typeface="Arial Unicode MS" pitchFamily="34" charset="-128"/>
              </a:rPr>
              <a:t>оснащены дополнительной защитой телефонной, телевизионной и выделенной линии интернет. Это позволяет защищать от проблем в сети телевизионную, </a:t>
            </a:r>
            <a:r>
              <a:rPr lang="en-US" sz="1600">
                <a:solidFill>
                  <a:srgbClr val="00B050"/>
                </a:solidFill>
                <a:latin typeface="Arial Unicode MS" pitchFamily="34" charset="-128"/>
              </a:rPr>
              <a:t>HI-Fi </a:t>
            </a:r>
            <a:r>
              <a:rPr lang="ru-RU" sz="1600">
                <a:solidFill>
                  <a:srgbClr val="00B050"/>
                </a:solidFill>
                <a:latin typeface="Arial Unicode MS" pitchFamily="34" charset="-128"/>
              </a:rPr>
              <a:t>технику, факсы, </a:t>
            </a:r>
            <a:r>
              <a:rPr lang="en-US" sz="1600">
                <a:solidFill>
                  <a:srgbClr val="00B050"/>
                </a:solidFill>
                <a:latin typeface="Arial Unicode MS" pitchFamily="34" charset="-128"/>
              </a:rPr>
              <a:t>TV </a:t>
            </a:r>
            <a:r>
              <a:rPr lang="ru-RU" sz="1600">
                <a:solidFill>
                  <a:srgbClr val="00B050"/>
                </a:solidFill>
                <a:latin typeface="Arial Unicode MS" pitchFamily="34" charset="-128"/>
              </a:rPr>
              <a:t>тюнеры, модемы, сетевые карты, а так же ту электронику , с которой взаимодействует данная техника.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D03965B-5056-9170-D31514AFEC5DA2B9_p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412875"/>
            <a:ext cx="3762375" cy="4762500"/>
          </a:xfrm>
          <a:noFill/>
        </p:spPr>
      </p:pic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835150" y="2205038"/>
            <a:ext cx="2089150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0825" y="1654175"/>
            <a:ext cx="21113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Розетки для подключения устройств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Защита от скачков напряжения и фильтрация шумов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172200" y="1377950"/>
            <a:ext cx="288131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Защита линий передачи данных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Защита факс-модема со стороны телефонной линии или (и) защита кабельного модема/видеоаппаратуры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5148263" y="1773238"/>
            <a:ext cx="86360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400300" y="1225550"/>
            <a:ext cx="2667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Световые индикаторы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Индикаторы состояния и аварийные сигналы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716463" y="1484313"/>
            <a:ext cx="71913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627313" y="5876925"/>
            <a:ext cx="302418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Соединительный шнур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Длина 1.8</a:t>
            </a:r>
            <a:r>
              <a:rPr lang="en-US" sz="1600">
                <a:solidFill>
                  <a:srgbClr val="5F5F5F"/>
                </a:solidFill>
              </a:rPr>
              <a:t>, 2.4, 3</a:t>
            </a:r>
            <a:r>
              <a:rPr lang="ru-RU" sz="1600">
                <a:solidFill>
                  <a:srgbClr val="5F5F5F"/>
                </a:solidFill>
              </a:rPr>
              <a:t> метра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4427538" y="3284538"/>
            <a:ext cx="1439862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795963" y="4581525"/>
            <a:ext cx="30241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Поворотный фиксатор провода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Позволяет размещать сетевой фильтр в любых положениях</a:t>
            </a:r>
            <a:r>
              <a:rPr lang="ru-RU" sz="1500">
                <a:solidFill>
                  <a:srgbClr val="5F5F5F"/>
                </a:solidFill>
                <a:latin typeface="Arial Narrow" pitchFamily="34" charset="0"/>
              </a:rPr>
              <a:t>.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 flipV="1">
            <a:off x="6011863" y="2997200"/>
            <a:ext cx="793750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179388" y="3429000"/>
            <a:ext cx="20510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Кабель-менеджер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Обеспечивает упорядоченное расположение проводов и кабелей подключаемых устройств.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1835150" y="4149725"/>
            <a:ext cx="1081088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685800" y="77788"/>
            <a:ext cx="8026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>
              <a:lnSpc>
                <a:spcPct val="100000"/>
              </a:lnSpc>
              <a:buClrTx/>
            </a:pPr>
            <a:r>
              <a:rPr lang="en-US" sz="3600">
                <a:solidFill>
                  <a:schemeClr val="accent1"/>
                </a:solidFill>
                <a:latin typeface="Arial Narrow" pitchFamily="34" charset="0"/>
              </a:rPr>
              <a:t>SurgeArrest ®</a:t>
            </a:r>
            <a:r>
              <a:rPr lang="ru-RU" sz="360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ru-RU" sz="360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ru-RU" sz="3600">
                <a:solidFill>
                  <a:schemeClr val="accent1"/>
                </a:solidFill>
                <a:latin typeface="Arial Narrow" pitchFamily="34" charset="0"/>
              </a:rPr>
              <a:t>Технические особенности</a:t>
            </a:r>
            <a:endParaRPr lang="en-US" sz="360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8353" y="1122528"/>
            <a:ext cx="8064500" cy="3557588"/>
          </a:xfrm>
          <a:prstGeom prst="rect">
            <a:avLst/>
          </a:prstGeom>
          <a:solidFill>
            <a:srgbClr val="C0C0C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None/>
            </a:pPr>
            <a:r>
              <a:rPr lang="ru-RU" sz="2000" i="1">
                <a:solidFill>
                  <a:srgbClr val="2A679E"/>
                </a:solidFill>
                <a:latin typeface="Arial" charset="0"/>
              </a:rPr>
              <a:t>Характеристики сетевого фильтра:</a:t>
            </a:r>
            <a:endParaRPr lang="ru-RU" sz="2000">
              <a:solidFill>
                <a:srgbClr val="2A679E"/>
              </a:solidFill>
              <a:latin typeface="Arial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2000" b="1">
                <a:solidFill>
                  <a:srgbClr val="2A679E"/>
                </a:solidFill>
                <a:latin typeface="Arial" charset="0"/>
              </a:rPr>
              <a:t>Пропускаемое напряжение (В, %)</a:t>
            </a:r>
            <a:endParaRPr lang="en-US" sz="2000" b="1">
              <a:solidFill>
                <a:srgbClr val="2A679E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5F5F5F"/>
                </a:solidFill>
                <a:latin typeface="Arial" charset="0"/>
              </a:rPr>
              <a:t>Остаточное напряжение на выходе фильтра при подаче испытательного импульса. </a:t>
            </a:r>
            <a:r>
              <a:rPr lang="en-US" sz="1600" b="1">
                <a:solidFill>
                  <a:srgbClr val="5F5F5F"/>
                </a:solidFill>
                <a:latin typeface="Arial" charset="0"/>
              </a:rPr>
              <a:t>(US: UL1449, Europe</a:t>
            </a:r>
            <a:r>
              <a:rPr lang="ru-RU" sz="1600" b="1">
                <a:solidFill>
                  <a:srgbClr val="5F5F5F"/>
                </a:solidFill>
                <a:latin typeface="Arial" charset="0"/>
              </a:rPr>
              <a:t>:</a:t>
            </a:r>
            <a:r>
              <a:rPr lang="en-US" sz="1600" b="1">
                <a:solidFill>
                  <a:srgbClr val="5F5F5F"/>
                </a:solidFill>
                <a:latin typeface="Arial" charset="0"/>
              </a:rPr>
              <a:t> IEC664 </a:t>
            </a:r>
            <a:r>
              <a:rPr lang="ru-RU" sz="1600" b="1">
                <a:solidFill>
                  <a:srgbClr val="5F5F5F"/>
                </a:solidFill>
                <a:latin typeface="Arial" charset="0"/>
              </a:rPr>
              <a:t>Са</a:t>
            </a:r>
            <a:r>
              <a:rPr lang="en-US" sz="1600" b="1">
                <a:solidFill>
                  <a:srgbClr val="5F5F5F"/>
                </a:solidFill>
                <a:latin typeface="Arial" charset="0"/>
              </a:rPr>
              <a:t>t II 6 </a:t>
            </a:r>
            <a:r>
              <a:rPr lang="ru-RU" sz="1600" b="1">
                <a:solidFill>
                  <a:srgbClr val="5F5F5F"/>
                </a:solidFill>
                <a:latin typeface="Arial" charset="0"/>
              </a:rPr>
              <a:t>кВ</a:t>
            </a:r>
            <a:r>
              <a:rPr lang="en-US" sz="1600" b="1">
                <a:solidFill>
                  <a:srgbClr val="5F5F5F"/>
                </a:solidFill>
                <a:latin typeface="Arial" charset="0"/>
              </a:rPr>
              <a:t>) </a:t>
            </a:r>
          </a:p>
          <a:p>
            <a:pPr marL="342900" indent="-342900" algn="l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2000" b="1">
                <a:solidFill>
                  <a:srgbClr val="2A679E"/>
                </a:solidFill>
                <a:latin typeface="Arial" charset="0"/>
              </a:rPr>
              <a:t>Максимальный ток импульса (А)</a:t>
            </a:r>
            <a:endParaRPr lang="en-US" sz="2000" b="1">
              <a:solidFill>
                <a:srgbClr val="2A679E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5F5F5F"/>
                </a:solidFill>
                <a:latin typeface="Arial" charset="0"/>
              </a:rPr>
              <a:t>Максимальные ток, который может выдержать фильтр при подаче испытательного импульса.</a:t>
            </a:r>
            <a:r>
              <a:rPr lang="ru-RU" sz="1800" b="1">
                <a:solidFill>
                  <a:srgbClr val="5F5F5F"/>
                </a:solidFill>
                <a:latin typeface="Arial" charset="0"/>
              </a:rPr>
              <a:t> </a:t>
            </a:r>
            <a:endParaRPr lang="en-US" sz="1800" b="1">
              <a:solidFill>
                <a:srgbClr val="5F5F5F"/>
              </a:solidFill>
              <a:latin typeface="Arial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2000" b="1">
                <a:solidFill>
                  <a:srgbClr val="2A679E"/>
                </a:solidFill>
                <a:latin typeface="Arial" charset="0"/>
              </a:rPr>
              <a:t>Максимальная поглощаемая энергия импульса (Дж)</a:t>
            </a:r>
            <a:endParaRPr lang="en-US" sz="2000" b="1">
              <a:solidFill>
                <a:srgbClr val="2A679E"/>
              </a:solidFill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b="1">
                <a:solidFill>
                  <a:srgbClr val="5F5F5F"/>
                </a:solidFill>
                <a:latin typeface="Arial" charset="0"/>
              </a:rPr>
              <a:t>Количество энергии импульса, которое может быть поглощено фильтром</a:t>
            </a:r>
            <a:endParaRPr lang="en-US" sz="18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188913"/>
            <a:ext cx="8382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85000"/>
              </a:lnSpc>
            </a:pPr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Сетевые фильтры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904878"/>
            <a:ext cx="393918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899" y="4885898"/>
            <a:ext cx="3357350" cy="150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188" y="184150"/>
            <a:ext cx="8382000" cy="10795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3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Сетевые </a:t>
            </a:r>
            <a:r>
              <a:rPr lang="ru-RU" sz="36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фильтры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0" y="6081713"/>
            <a:ext cx="6781800" cy="776287"/>
          </a:xfrm>
          <a:prstGeom prst="rect">
            <a:avLst/>
          </a:prstGeom>
          <a:solidFill>
            <a:schemeClr val="bg1"/>
          </a:solidFill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0"/>
            <a:ext cx="8280400" cy="776288"/>
          </a:xfrm>
        </p:spPr>
        <p:txBody>
          <a:bodyPr lIns="92075" tIns="46038" rIns="92075" bIns="46038"/>
          <a:lstStyle/>
          <a:p>
            <a:pPr eaLnBrk="1" hangingPunct="1"/>
            <a:r>
              <a:rPr lang="ru-RU" sz="3200" dirty="0" smtClean="0"/>
              <a:t>Сетевые фильтры. Внутреннее строение</a:t>
            </a: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2206625"/>
            <a:ext cx="5060950" cy="2605088"/>
          </a:xfrm>
        </p:spPr>
        <p:txBody>
          <a:bodyPr lIns="92075" tIns="46038" rIns="92075" bIns="46038"/>
          <a:lstStyle/>
          <a:p>
            <a:pPr marL="342900" indent="-342900" algn="ctr" eaLnBrk="1" hangingPunct="1">
              <a:lnSpc>
                <a:spcPct val="80000"/>
              </a:lnSpc>
              <a:buFont typeface="SEOptimist" pitchFamily="2" charset="0"/>
              <a:buNone/>
            </a:pPr>
            <a:endParaRPr lang="ru-RU" sz="1400" smtClean="0"/>
          </a:p>
          <a:p>
            <a:pPr marL="342900" indent="-342900" algn="ctr" eaLnBrk="1" hangingPunct="1">
              <a:lnSpc>
                <a:spcPct val="80000"/>
              </a:lnSpc>
              <a:buFont typeface="SEOptimist" pitchFamily="2" charset="0"/>
              <a:buNone/>
            </a:pPr>
            <a:endParaRPr lang="ru-RU" sz="1400" smtClean="0"/>
          </a:p>
          <a:p>
            <a:pPr marL="342900" indent="-342900" algn="ctr" eaLnBrk="1" hangingPunct="1">
              <a:lnSpc>
                <a:spcPct val="80000"/>
              </a:lnSpc>
              <a:buFont typeface="SEOptimist" pitchFamily="2" charset="0"/>
              <a:buNone/>
            </a:pPr>
            <a:r>
              <a:rPr lang="ru-RU" smtClean="0"/>
              <a:t>Сетевой фильтр АРС</a:t>
            </a:r>
            <a:endParaRPr lang="ru-RU" smtClean="0">
              <a:solidFill>
                <a:srgbClr val="404040"/>
              </a:solidFill>
            </a:endParaRP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Биметаллический размыкатель  для защиты от короткого замыкания и длительной перегрузки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Индуктивно-емкостный фильтр для подавления радио частотных помех.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Газоразрядная трубка для поглощения мощных высоковольтных импульсов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Варисторный фильтр для ограничения напряжения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Система контроля за функционированием фильтра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404040"/>
                </a:solidFill>
              </a:rPr>
              <a:t>Печатная плата автоматической сборки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200" y="701675"/>
            <a:ext cx="3810000" cy="1863725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</p:pic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5224463" y="2155825"/>
            <a:ext cx="34480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None/>
            </a:pPr>
            <a:endParaRPr lang="ru-RU">
              <a:solidFill>
                <a:schemeClr val="accent1"/>
              </a:solidFill>
            </a:endParaRPr>
          </a:p>
          <a:p>
            <a:pPr marL="342900" indent="-342900" algn="ctr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</a:rPr>
              <a:t>«Псевдофильтр»</a:t>
            </a:r>
          </a:p>
        </p:txBody>
      </p:sp>
      <p:pic>
        <p:nvPicPr>
          <p:cNvPr id="27655" name="Рисунок 8" descr="внут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695325"/>
            <a:ext cx="4156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560638" y="295275"/>
            <a:ext cx="4445000" cy="1593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3200">
                <a:solidFill>
                  <a:srgbClr val="00B050"/>
                </a:solidFill>
                <a:latin typeface="Arial Unicode MS" pitchFamily="34" charset="-128"/>
              </a:rPr>
              <a:t>Внутреннее строение фильтра </a:t>
            </a:r>
            <a:r>
              <a:rPr lang="en-US" sz="3200">
                <a:solidFill>
                  <a:srgbClr val="00B050"/>
                </a:solidFill>
                <a:latin typeface="Arial Unicode MS" pitchFamily="34" charset="-128"/>
              </a:rPr>
              <a:t>APC</a:t>
            </a:r>
            <a:endParaRPr lang="ru-RU" sz="3200">
              <a:solidFill>
                <a:srgbClr val="00B050"/>
              </a:solidFill>
              <a:latin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en-US" sz="280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1871663"/>
            <a:ext cx="4762500" cy="19907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488" y="2239963"/>
            <a:ext cx="3467100" cy="2547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725" y="4033838"/>
            <a:ext cx="2381250" cy="1885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213" y="4630738"/>
            <a:ext cx="2381250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02"/>
          <p:cNvSpPr>
            <a:spLocks noChangeShapeType="1"/>
          </p:cNvSpPr>
          <p:nvPr/>
        </p:nvSpPr>
        <p:spPr bwMode="auto">
          <a:xfrm>
            <a:off x="6396038" y="5364163"/>
            <a:ext cx="2505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Сетевые фильтры</a:t>
            </a:r>
          </a:p>
        </p:txBody>
      </p:sp>
      <p:sp>
        <p:nvSpPr>
          <p:cNvPr id="29700" name="Freeform 11"/>
          <p:cNvSpPr>
            <a:spLocks/>
          </p:cNvSpPr>
          <p:nvPr/>
        </p:nvSpPr>
        <p:spPr bwMode="auto">
          <a:xfrm>
            <a:off x="452438" y="2530475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1" name="Line 12"/>
          <p:cNvSpPr>
            <a:spLocks noChangeShapeType="1"/>
          </p:cNvSpPr>
          <p:nvPr/>
        </p:nvSpPr>
        <p:spPr bwMode="auto">
          <a:xfrm flipV="1">
            <a:off x="452438" y="2333625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2" name="Freeform 13"/>
          <p:cNvSpPr>
            <a:spLocks/>
          </p:cNvSpPr>
          <p:nvPr/>
        </p:nvSpPr>
        <p:spPr bwMode="auto">
          <a:xfrm>
            <a:off x="1214438" y="2562225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3" name="Freeform 14"/>
          <p:cNvSpPr>
            <a:spLocks/>
          </p:cNvSpPr>
          <p:nvPr/>
        </p:nvSpPr>
        <p:spPr bwMode="auto">
          <a:xfrm>
            <a:off x="1976438" y="2562225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4" name="Freeform 15"/>
          <p:cNvSpPr>
            <a:spLocks/>
          </p:cNvSpPr>
          <p:nvPr/>
        </p:nvSpPr>
        <p:spPr bwMode="auto">
          <a:xfrm>
            <a:off x="1519238" y="1876425"/>
            <a:ext cx="76200" cy="1536700"/>
          </a:xfrm>
          <a:custGeom>
            <a:avLst/>
            <a:gdLst>
              <a:gd name="T0" fmla="*/ 0 w 192"/>
              <a:gd name="T1" fmla="*/ 2147483647 h 1016"/>
              <a:gd name="T2" fmla="*/ 2147483647 w 192"/>
              <a:gd name="T3" fmla="*/ 2147483647 h 1016"/>
              <a:gd name="T4" fmla="*/ 2147483647 w 192"/>
              <a:gd name="T5" fmla="*/ 2147483647 h 1016"/>
              <a:gd name="T6" fmla="*/ 0 60000 65536"/>
              <a:gd name="T7" fmla="*/ 0 60000 65536"/>
              <a:gd name="T8" fmla="*/ 0 60000 65536"/>
              <a:gd name="T9" fmla="*/ 0 w 192"/>
              <a:gd name="T10" fmla="*/ 0 h 1016"/>
              <a:gd name="T11" fmla="*/ 192 w 192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016">
                <a:moveTo>
                  <a:pt x="0" y="680"/>
                </a:moveTo>
                <a:cubicBezTo>
                  <a:pt x="32" y="340"/>
                  <a:pt x="64" y="0"/>
                  <a:pt x="96" y="56"/>
                </a:cubicBezTo>
                <a:cubicBezTo>
                  <a:pt x="128" y="112"/>
                  <a:pt x="176" y="824"/>
                  <a:pt x="192" y="1016"/>
                </a:cubicBezTo>
              </a:path>
            </a:pathLst>
          </a:custGeom>
          <a:noFill/>
          <a:ln w="38100" cap="flat" cmpd="sng">
            <a:solidFill>
              <a:srgbClr val="FB2B2B"/>
            </a:solidFill>
            <a:prstDash val="solid"/>
            <a:round/>
            <a:headEnd type="none" w="sm" len="sm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1404938" y="2943225"/>
            <a:ext cx="1524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6" name="Line 17"/>
          <p:cNvSpPr>
            <a:spLocks noChangeShapeType="1"/>
          </p:cNvSpPr>
          <p:nvPr/>
        </p:nvSpPr>
        <p:spPr bwMode="auto">
          <a:xfrm>
            <a:off x="223838" y="3317875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7" name="Rectangle 4"/>
          <p:cNvSpPr>
            <a:spLocks noChangeArrowheads="1"/>
          </p:cNvSpPr>
          <p:nvPr/>
        </p:nvSpPr>
        <p:spPr bwMode="auto">
          <a:xfrm>
            <a:off x="2522538" y="2640013"/>
            <a:ext cx="4030662" cy="1449387"/>
          </a:xfrm>
          <a:prstGeom prst="rect">
            <a:avLst/>
          </a:prstGeom>
          <a:solidFill>
            <a:srgbClr val="FFFF9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8" name="Rectangle 5"/>
          <p:cNvSpPr>
            <a:spLocks noChangeArrowheads="1"/>
          </p:cNvSpPr>
          <p:nvPr/>
        </p:nvSpPr>
        <p:spPr bwMode="auto">
          <a:xfrm>
            <a:off x="2840038" y="2938463"/>
            <a:ext cx="1700212" cy="827087"/>
          </a:xfrm>
          <a:prstGeom prst="rect">
            <a:avLst/>
          </a:prstGeom>
          <a:solidFill>
            <a:srgbClr val="FF341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4792663" y="2938463"/>
            <a:ext cx="1511300" cy="827087"/>
          </a:xfrm>
          <a:prstGeom prst="rect">
            <a:avLst/>
          </a:prstGeom>
          <a:solidFill>
            <a:srgbClr val="FFFF9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0" name="Text Box 9"/>
          <p:cNvSpPr txBox="1">
            <a:spLocks noChangeArrowheads="1"/>
          </p:cNvSpPr>
          <p:nvPr/>
        </p:nvSpPr>
        <p:spPr bwMode="auto">
          <a:xfrm>
            <a:off x="2828925" y="3054350"/>
            <a:ext cx="1689100" cy="581025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CC"/>
                </a:solidFill>
              </a:rPr>
              <a:t>Варисторный</a:t>
            </a:r>
          </a:p>
          <a:p>
            <a:r>
              <a:rPr lang="ru-RU" sz="1600" b="1">
                <a:solidFill>
                  <a:srgbClr val="3333CC"/>
                </a:solidFill>
              </a:rPr>
              <a:t>фильтр</a:t>
            </a:r>
          </a:p>
        </p:txBody>
      </p:sp>
      <p:sp>
        <p:nvSpPr>
          <p:cNvPr id="29711" name="Text Box 10"/>
          <p:cNvSpPr txBox="1">
            <a:spLocks noChangeArrowheads="1"/>
          </p:cNvSpPr>
          <p:nvPr/>
        </p:nvSpPr>
        <p:spPr bwMode="auto">
          <a:xfrm>
            <a:off x="4772025" y="3054350"/>
            <a:ext cx="1558925" cy="581025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CC"/>
                </a:solidFill>
              </a:rPr>
              <a:t>Режекторный</a:t>
            </a:r>
          </a:p>
          <a:p>
            <a:r>
              <a:rPr lang="ru-RU" sz="1600" b="1">
                <a:solidFill>
                  <a:srgbClr val="3333CC"/>
                </a:solidFill>
              </a:rPr>
              <a:t>фильтр</a:t>
            </a:r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6596063" y="3317875"/>
            <a:ext cx="23002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3" name="Freeform 19"/>
          <p:cNvSpPr>
            <a:spLocks/>
          </p:cNvSpPr>
          <p:nvPr/>
        </p:nvSpPr>
        <p:spPr bwMode="auto">
          <a:xfrm>
            <a:off x="6578600" y="2530475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4" name="Freeform 20"/>
          <p:cNvSpPr>
            <a:spLocks/>
          </p:cNvSpPr>
          <p:nvPr/>
        </p:nvSpPr>
        <p:spPr bwMode="auto">
          <a:xfrm>
            <a:off x="7362825" y="2530475"/>
            <a:ext cx="7620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9715" name="Group 98"/>
          <p:cNvGrpSpPr>
            <a:grpSpLocks/>
          </p:cNvGrpSpPr>
          <p:nvPr/>
        </p:nvGrpSpPr>
        <p:grpSpPr bwMode="auto">
          <a:xfrm>
            <a:off x="203200" y="4379913"/>
            <a:ext cx="2505075" cy="1828800"/>
            <a:chOff x="128" y="2435"/>
            <a:chExt cx="1824" cy="1152"/>
          </a:xfrm>
        </p:grpSpPr>
        <p:sp>
          <p:nvSpPr>
            <p:cNvPr id="29723" name="Freeform 26"/>
            <p:cNvSpPr>
              <a:spLocks/>
            </p:cNvSpPr>
            <p:nvPr/>
          </p:nvSpPr>
          <p:spPr bwMode="auto">
            <a:xfrm>
              <a:off x="272" y="2559"/>
              <a:ext cx="1536" cy="960"/>
            </a:xfrm>
            <a:custGeom>
              <a:avLst/>
              <a:gdLst>
                <a:gd name="T0" fmla="*/ 0 w 576"/>
                <a:gd name="T1" fmla="*/ 8368 h 600"/>
                <a:gd name="T2" fmla="*/ 45965 w 576"/>
                <a:gd name="T3" fmla="*/ 4510 h 600"/>
                <a:gd name="T4" fmla="*/ 138104 w 576"/>
                <a:gd name="T5" fmla="*/ 643 h 600"/>
                <a:gd name="T6" fmla="*/ 276160 w 576"/>
                <a:gd name="T7" fmla="*/ 8368 h 600"/>
                <a:gd name="T8" fmla="*/ 368277 w 576"/>
                <a:gd name="T9" fmla="*/ 14819 h 600"/>
                <a:gd name="T10" fmla="*/ 414243 w 576"/>
                <a:gd name="T11" fmla="*/ 16110 h 600"/>
                <a:gd name="T12" fmla="*/ 460211 w 576"/>
                <a:gd name="T13" fmla="*/ 14819 h 600"/>
                <a:gd name="T14" fmla="*/ 552355 w 576"/>
                <a:gd name="T15" fmla="*/ 836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 flipV="1">
              <a:off x="272" y="2435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>
              <a:off x="128" y="3055"/>
              <a:ext cx="18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6" name="Freeform 29"/>
            <p:cNvSpPr>
              <a:spLocks/>
            </p:cNvSpPr>
            <p:nvPr/>
          </p:nvSpPr>
          <p:spPr bwMode="auto">
            <a:xfrm>
              <a:off x="272" y="291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7" name="Freeform 30"/>
            <p:cNvSpPr>
              <a:spLocks/>
            </p:cNvSpPr>
            <p:nvPr/>
          </p:nvSpPr>
          <p:spPr bwMode="auto">
            <a:xfrm>
              <a:off x="320" y="286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8" name="Freeform 31"/>
            <p:cNvSpPr>
              <a:spLocks/>
            </p:cNvSpPr>
            <p:nvPr/>
          </p:nvSpPr>
          <p:spPr bwMode="auto">
            <a:xfrm>
              <a:off x="368" y="281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29" name="Freeform 32"/>
            <p:cNvSpPr>
              <a:spLocks/>
            </p:cNvSpPr>
            <p:nvPr/>
          </p:nvSpPr>
          <p:spPr bwMode="auto">
            <a:xfrm>
              <a:off x="392" y="2743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0" name="Freeform 33"/>
            <p:cNvSpPr>
              <a:spLocks/>
            </p:cNvSpPr>
            <p:nvPr/>
          </p:nvSpPr>
          <p:spPr bwMode="auto">
            <a:xfrm>
              <a:off x="464" y="262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1" name="Freeform 34"/>
            <p:cNvSpPr>
              <a:spLocks/>
            </p:cNvSpPr>
            <p:nvPr/>
          </p:nvSpPr>
          <p:spPr bwMode="auto">
            <a:xfrm>
              <a:off x="512" y="257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2" name="Freeform 35"/>
            <p:cNvSpPr>
              <a:spLocks/>
            </p:cNvSpPr>
            <p:nvPr/>
          </p:nvSpPr>
          <p:spPr bwMode="auto">
            <a:xfrm>
              <a:off x="560" y="255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3" name="Freeform 36"/>
            <p:cNvSpPr>
              <a:spLocks/>
            </p:cNvSpPr>
            <p:nvPr/>
          </p:nvSpPr>
          <p:spPr bwMode="auto">
            <a:xfrm>
              <a:off x="608" y="253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4" name="Freeform 37"/>
            <p:cNvSpPr>
              <a:spLocks/>
            </p:cNvSpPr>
            <p:nvPr/>
          </p:nvSpPr>
          <p:spPr bwMode="auto">
            <a:xfrm>
              <a:off x="656" y="255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5" name="Freeform 38"/>
            <p:cNvSpPr>
              <a:spLocks/>
            </p:cNvSpPr>
            <p:nvPr/>
          </p:nvSpPr>
          <p:spPr bwMode="auto">
            <a:xfrm>
              <a:off x="704" y="257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6" name="Freeform 39"/>
            <p:cNvSpPr>
              <a:spLocks/>
            </p:cNvSpPr>
            <p:nvPr/>
          </p:nvSpPr>
          <p:spPr bwMode="auto">
            <a:xfrm>
              <a:off x="752" y="262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7" name="Freeform 40"/>
            <p:cNvSpPr>
              <a:spLocks/>
            </p:cNvSpPr>
            <p:nvPr/>
          </p:nvSpPr>
          <p:spPr bwMode="auto">
            <a:xfrm>
              <a:off x="800" y="267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8" name="Freeform 41"/>
            <p:cNvSpPr>
              <a:spLocks/>
            </p:cNvSpPr>
            <p:nvPr/>
          </p:nvSpPr>
          <p:spPr bwMode="auto">
            <a:xfrm>
              <a:off x="848" y="2723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39" name="Freeform 42"/>
            <p:cNvSpPr>
              <a:spLocks/>
            </p:cNvSpPr>
            <p:nvPr/>
          </p:nvSpPr>
          <p:spPr bwMode="auto">
            <a:xfrm>
              <a:off x="896" y="277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0" name="Freeform 43"/>
            <p:cNvSpPr>
              <a:spLocks/>
            </p:cNvSpPr>
            <p:nvPr/>
          </p:nvSpPr>
          <p:spPr bwMode="auto">
            <a:xfrm>
              <a:off x="944" y="281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1" name="Freeform 44"/>
            <p:cNvSpPr>
              <a:spLocks/>
            </p:cNvSpPr>
            <p:nvPr/>
          </p:nvSpPr>
          <p:spPr bwMode="auto">
            <a:xfrm>
              <a:off x="992" y="286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2" name="Freeform 45"/>
            <p:cNvSpPr>
              <a:spLocks/>
            </p:cNvSpPr>
            <p:nvPr/>
          </p:nvSpPr>
          <p:spPr bwMode="auto">
            <a:xfrm>
              <a:off x="1040" y="2963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3" name="Freeform 46"/>
            <p:cNvSpPr>
              <a:spLocks/>
            </p:cNvSpPr>
            <p:nvPr/>
          </p:nvSpPr>
          <p:spPr bwMode="auto">
            <a:xfrm>
              <a:off x="416" y="267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4" name="Freeform 47"/>
            <p:cNvSpPr>
              <a:spLocks/>
            </p:cNvSpPr>
            <p:nvPr/>
          </p:nvSpPr>
          <p:spPr bwMode="auto">
            <a:xfrm>
              <a:off x="1088" y="303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5" name="Freeform 48"/>
            <p:cNvSpPr>
              <a:spLocks/>
            </p:cNvSpPr>
            <p:nvPr/>
          </p:nvSpPr>
          <p:spPr bwMode="auto">
            <a:xfrm>
              <a:off x="1136" y="312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6" name="Freeform 49"/>
            <p:cNvSpPr>
              <a:spLocks/>
            </p:cNvSpPr>
            <p:nvPr/>
          </p:nvSpPr>
          <p:spPr bwMode="auto">
            <a:xfrm>
              <a:off x="1184" y="3203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7" name="Freeform 50"/>
            <p:cNvSpPr>
              <a:spLocks/>
            </p:cNvSpPr>
            <p:nvPr/>
          </p:nvSpPr>
          <p:spPr bwMode="auto">
            <a:xfrm>
              <a:off x="1232" y="327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8" name="Freeform 51"/>
            <p:cNvSpPr>
              <a:spLocks/>
            </p:cNvSpPr>
            <p:nvPr/>
          </p:nvSpPr>
          <p:spPr bwMode="auto">
            <a:xfrm>
              <a:off x="1280" y="331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49" name="Freeform 52"/>
            <p:cNvSpPr>
              <a:spLocks/>
            </p:cNvSpPr>
            <p:nvPr/>
          </p:nvSpPr>
          <p:spPr bwMode="auto">
            <a:xfrm>
              <a:off x="1328" y="336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0" name="Freeform 53"/>
            <p:cNvSpPr>
              <a:spLocks/>
            </p:cNvSpPr>
            <p:nvPr/>
          </p:nvSpPr>
          <p:spPr bwMode="auto">
            <a:xfrm>
              <a:off x="1376" y="341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1" name="Freeform 54"/>
            <p:cNvSpPr>
              <a:spLocks/>
            </p:cNvSpPr>
            <p:nvPr/>
          </p:nvSpPr>
          <p:spPr bwMode="auto">
            <a:xfrm>
              <a:off x="1424" y="341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2" name="Freeform 55"/>
            <p:cNvSpPr>
              <a:spLocks/>
            </p:cNvSpPr>
            <p:nvPr/>
          </p:nvSpPr>
          <p:spPr bwMode="auto">
            <a:xfrm>
              <a:off x="1472" y="3415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3" name="Freeform 56"/>
            <p:cNvSpPr>
              <a:spLocks/>
            </p:cNvSpPr>
            <p:nvPr/>
          </p:nvSpPr>
          <p:spPr bwMode="auto">
            <a:xfrm>
              <a:off x="1520" y="336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4" name="Freeform 57"/>
            <p:cNvSpPr>
              <a:spLocks/>
            </p:cNvSpPr>
            <p:nvPr/>
          </p:nvSpPr>
          <p:spPr bwMode="auto">
            <a:xfrm>
              <a:off x="1568" y="329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5" name="Freeform 58"/>
            <p:cNvSpPr>
              <a:spLocks/>
            </p:cNvSpPr>
            <p:nvPr/>
          </p:nvSpPr>
          <p:spPr bwMode="auto">
            <a:xfrm>
              <a:off x="1616" y="3251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6" name="Freeform 59"/>
            <p:cNvSpPr>
              <a:spLocks/>
            </p:cNvSpPr>
            <p:nvPr/>
          </p:nvSpPr>
          <p:spPr bwMode="auto">
            <a:xfrm>
              <a:off x="1664" y="3203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7" name="Freeform 60"/>
            <p:cNvSpPr>
              <a:spLocks/>
            </p:cNvSpPr>
            <p:nvPr/>
          </p:nvSpPr>
          <p:spPr bwMode="auto">
            <a:xfrm>
              <a:off x="1688" y="3127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758" name="Freeform 61"/>
            <p:cNvSpPr>
              <a:spLocks/>
            </p:cNvSpPr>
            <p:nvPr/>
          </p:nvSpPr>
          <p:spPr bwMode="auto">
            <a:xfrm>
              <a:off x="1712" y="3059"/>
              <a:ext cx="48" cy="172"/>
            </a:xfrm>
            <a:custGeom>
              <a:avLst/>
              <a:gdLst>
                <a:gd name="T0" fmla="*/ 0 w 576"/>
                <a:gd name="T1" fmla="*/ 0 h 600"/>
                <a:gd name="T2" fmla="*/ 0 w 576"/>
                <a:gd name="T3" fmla="*/ 0 h 600"/>
                <a:gd name="T4" fmla="*/ 0 w 576"/>
                <a:gd name="T5" fmla="*/ 0 h 600"/>
                <a:gd name="T6" fmla="*/ 0 w 576"/>
                <a:gd name="T7" fmla="*/ 0 h 600"/>
                <a:gd name="T8" fmla="*/ 0 w 576"/>
                <a:gd name="T9" fmla="*/ 0 h 600"/>
                <a:gd name="T10" fmla="*/ 0 w 576"/>
                <a:gd name="T11" fmla="*/ 0 h 600"/>
                <a:gd name="T12" fmla="*/ 0 w 576"/>
                <a:gd name="T13" fmla="*/ 0 h 600"/>
                <a:gd name="T14" fmla="*/ 0 w 576"/>
                <a:gd name="T15" fmla="*/ 0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00"/>
                <a:gd name="T26" fmla="*/ 576 w 576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00">
                  <a:moveTo>
                    <a:pt x="0" y="312"/>
                  </a:moveTo>
                  <a:cubicBezTo>
                    <a:pt x="12" y="264"/>
                    <a:pt x="24" y="216"/>
                    <a:pt x="48" y="168"/>
                  </a:cubicBezTo>
                  <a:cubicBezTo>
                    <a:pt x="72" y="120"/>
                    <a:pt x="104" y="0"/>
                    <a:pt x="144" y="24"/>
                  </a:cubicBezTo>
                  <a:cubicBezTo>
                    <a:pt x="184" y="48"/>
                    <a:pt x="248" y="224"/>
                    <a:pt x="288" y="312"/>
                  </a:cubicBezTo>
                  <a:cubicBezTo>
                    <a:pt x="328" y="400"/>
                    <a:pt x="360" y="504"/>
                    <a:pt x="384" y="552"/>
                  </a:cubicBezTo>
                  <a:cubicBezTo>
                    <a:pt x="408" y="600"/>
                    <a:pt x="416" y="600"/>
                    <a:pt x="432" y="600"/>
                  </a:cubicBezTo>
                  <a:cubicBezTo>
                    <a:pt x="448" y="600"/>
                    <a:pt x="456" y="600"/>
                    <a:pt x="480" y="552"/>
                  </a:cubicBezTo>
                  <a:cubicBezTo>
                    <a:pt x="504" y="504"/>
                    <a:pt x="540" y="408"/>
                    <a:pt x="576" y="312"/>
                  </a:cubicBezTo>
                </a:path>
              </a:pathLst>
            </a:custGeom>
            <a:noFill/>
            <a:ln w="38100" cap="flat" cmpd="sng">
              <a:solidFill>
                <a:srgbClr val="F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9716" name="Rectangle 21"/>
          <p:cNvSpPr>
            <a:spLocks noChangeArrowheads="1"/>
          </p:cNvSpPr>
          <p:nvPr/>
        </p:nvSpPr>
        <p:spPr bwMode="auto">
          <a:xfrm>
            <a:off x="2522538" y="4657725"/>
            <a:ext cx="4030662" cy="1449388"/>
          </a:xfrm>
          <a:prstGeom prst="rect">
            <a:avLst/>
          </a:prstGeom>
          <a:solidFill>
            <a:srgbClr val="FFFF9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2840038" y="4956175"/>
            <a:ext cx="1700212" cy="827088"/>
          </a:xfrm>
          <a:prstGeom prst="rect">
            <a:avLst/>
          </a:prstGeom>
          <a:solidFill>
            <a:srgbClr val="FFFF9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8" name="Rectangle 23"/>
          <p:cNvSpPr>
            <a:spLocks noChangeArrowheads="1"/>
          </p:cNvSpPr>
          <p:nvPr/>
        </p:nvSpPr>
        <p:spPr bwMode="auto">
          <a:xfrm>
            <a:off x="4792663" y="4956175"/>
            <a:ext cx="1511300" cy="827088"/>
          </a:xfrm>
          <a:prstGeom prst="rect">
            <a:avLst/>
          </a:prstGeom>
          <a:solidFill>
            <a:srgbClr val="FF3419"/>
          </a:solidFill>
          <a:ln w="44450" algn="ctr">
            <a:solidFill>
              <a:schemeClr val="bg2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2828925" y="5072063"/>
            <a:ext cx="1689100" cy="581025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CC"/>
                </a:solidFill>
              </a:rPr>
              <a:t>Варисторный</a:t>
            </a:r>
          </a:p>
          <a:p>
            <a:r>
              <a:rPr lang="ru-RU" sz="1600" b="1">
                <a:solidFill>
                  <a:srgbClr val="3333CC"/>
                </a:solidFill>
              </a:rPr>
              <a:t>фильтр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4772025" y="5072063"/>
            <a:ext cx="1558925" cy="581025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CC"/>
                </a:solidFill>
              </a:rPr>
              <a:t>Режекторный</a:t>
            </a:r>
          </a:p>
          <a:p>
            <a:r>
              <a:rPr lang="ru-RU" sz="1600" b="1">
                <a:solidFill>
                  <a:srgbClr val="3333CC"/>
                </a:solidFill>
              </a:rPr>
              <a:t>фильтр</a:t>
            </a:r>
          </a:p>
        </p:txBody>
      </p:sp>
      <p:sp>
        <p:nvSpPr>
          <p:cNvPr id="29721" name="Freeform 100"/>
          <p:cNvSpPr>
            <a:spLocks/>
          </p:cNvSpPr>
          <p:nvPr/>
        </p:nvSpPr>
        <p:spPr bwMode="auto">
          <a:xfrm>
            <a:off x="6594475" y="4576763"/>
            <a:ext cx="2108200" cy="1524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22" name="Text Box 136"/>
          <p:cNvSpPr txBox="1">
            <a:spLocks noChangeArrowheads="1"/>
          </p:cNvSpPr>
          <p:nvPr/>
        </p:nvSpPr>
        <p:spPr bwMode="auto">
          <a:xfrm>
            <a:off x="539750" y="1327150"/>
            <a:ext cx="8362950" cy="519113"/>
          </a:xfrm>
          <a:prstGeom prst="rect">
            <a:avLst/>
          </a:prstGeom>
          <a:solidFill>
            <a:schemeClr val="bg1"/>
          </a:solidFill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r>
              <a:rPr lang="ru-RU" b="1"/>
              <a:t>Защита от импульсных помех и ВЧ шумов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E:\работа\APC\отчеты\Москва\Повышение\MMC\Проспект Вернадского\IMG_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122363"/>
            <a:ext cx="3238500" cy="24288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23" name="Picture 2" descr="E:\работа\APC\отчеты\Москва\Повышение\MMC\Проспект Вернадского\IMG_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8" y="2952750"/>
            <a:ext cx="5075237" cy="36734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24" name="Picture 3" descr="E:\работа\APC\отчеты\Москва\Повышение\MMC\Проспект Вернадского\IMG_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4300" y="1169988"/>
            <a:ext cx="3735388" cy="28924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14425" y="0"/>
            <a:ext cx="67770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buClrTx/>
            </a:pPr>
            <a:r>
              <a:rPr lang="ru-RU" sz="3600">
                <a:solidFill>
                  <a:srgbClr val="00B050"/>
                </a:solidFill>
                <a:latin typeface="Arial Narrow" pitchFamily="34" charset="0"/>
              </a:rPr>
              <a:t>Уменьшает шумы в сети в 200  раз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835025"/>
            <a:ext cx="30607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buClrTx/>
            </a:pPr>
            <a:r>
              <a:rPr lang="ru-RU" sz="1800" b="1">
                <a:solidFill>
                  <a:srgbClr val="00B050"/>
                </a:solidFill>
                <a:latin typeface="Arial Narrow" pitchFamily="34" charset="0"/>
              </a:rPr>
              <a:t>На прямую от сети</a:t>
            </a:r>
            <a:r>
              <a:rPr lang="en-US" sz="1800" b="1">
                <a:solidFill>
                  <a:srgbClr val="00B050"/>
                </a:solidFill>
                <a:latin typeface="Arial Narrow" pitchFamily="34" charset="0"/>
              </a:rPr>
              <a:t> 42,3</a:t>
            </a:r>
            <a:r>
              <a:rPr lang="ru-RU" sz="1800">
                <a:solidFill>
                  <a:srgbClr val="00B050"/>
                </a:solidFill>
              </a:rPr>
              <a:t> МГц</a:t>
            </a:r>
            <a:endParaRPr lang="ru-RU" sz="1800" b="1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5035550" y="847725"/>
            <a:ext cx="27162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buClrTx/>
            </a:pPr>
            <a:r>
              <a:rPr lang="en-US" sz="1800" b="1">
                <a:solidFill>
                  <a:srgbClr val="00B050"/>
                </a:solidFill>
                <a:latin typeface="Arial Narrow" pitchFamily="34" charset="0"/>
              </a:rPr>
              <a:t>Monster Power  00,8 </a:t>
            </a:r>
            <a:r>
              <a:rPr lang="ru-RU" sz="1800">
                <a:solidFill>
                  <a:srgbClr val="00B050"/>
                </a:solidFill>
              </a:rPr>
              <a:t>МГц</a:t>
            </a:r>
            <a:endParaRPr lang="ru-RU" sz="1800" b="1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3233738" y="2624138"/>
            <a:ext cx="221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buClrTx/>
            </a:pPr>
            <a:r>
              <a:rPr lang="en-US" sz="1800" b="1">
                <a:solidFill>
                  <a:srgbClr val="00B050"/>
                </a:solidFill>
                <a:latin typeface="Arial Narrow" pitchFamily="34" charset="0"/>
              </a:rPr>
              <a:t>APC 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00,2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800">
                <a:solidFill>
                  <a:srgbClr val="FF0000"/>
                </a:solidFill>
              </a:rPr>
              <a:t>МГц</a:t>
            </a:r>
            <a:endParaRPr lang="ru-RU" sz="1800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CADDB9A-5056-9170-D3A3952F916663D8_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06058">
            <a:off x="2769394" y="3612357"/>
            <a:ext cx="21717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0" y="6081713"/>
            <a:ext cx="6781800" cy="776287"/>
          </a:xfrm>
          <a:prstGeom prst="rect">
            <a:avLst/>
          </a:prstGeom>
          <a:solidFill>
            <a:schemeClr val="bg1"/>
          </a:solidFill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0"/>
            <a:ext cx="8280400" cy="776288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z="2800" smtClean="0"/>
              <a:t>Потребительские свойства сетевых фильтров</a:t>
            </a:r>
          </a:p>
        </p:txBody>
      </p:sp>
      <p:sp>
        <p:nvSpPr>
          <p:cNvPr id="2662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809625"/>
            <a:ext cx="7861300" cy="3902075"/>
          </a:xfrm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80000"/>
              </a:lnSpc>
              <a:buFont typeface="SEOptimist" pitchFamily="2" charset="0"/>
              <a:buNone/>
              <a:defRPr/>
            </a:pPr>
            <a:endParaRPr lang="ru-RU" sz="1800" dirty="0" smtClean="0">
              <a:solidFill>
                <a:srgbClr val="40404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SEOptimist" pitchFamily="2" charset="0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Защитные шторки, защита от детей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Невыкручиваемые шурупы,</a:t>
            </a:r>
          </a:p>
          <a:p>
            <a:pPr marL="342900" indent="-342900" eaLnBrk="1" hangingPunct="1">
              <a:lnSpc>
                <a:spcPct val="80000"/>
              </a:lnSpc>
              <a:buFont typeface="SEOptimist" pitchFamily="2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защита от детей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Пожароустойчивый пластик</a:t>
            </a:r>
          </a:p>
          <a:p>
            <a:pPr marL="342900" indent="-342900" eaLnBrk="1" hangingPunct="1">
              <a:lnSpc>
                <a:spcPct val="80000"/>
              </a:lnSpc>
              <a:buFont typeface="SEOptimist" pitchFamily="2" charset="0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Защита от короткого замыкания </a:t>
            </a:r>
          </a:p>
          <a:p>
            <a:pPr marL="342900" indent="-342900" eaLnBrk="1" hangingPunct="1">
              <a:lnSpc>
                <a:spcPct val="80000"/>
              </a:lnSpc>
              <a:buFont typeface="SEOptimist" pitchFamily="2" charset="0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  <a:defRPr/>
            </a:pPr>
            <a:endParaRPr lang="ru-RU" sz="1800" dirty="0" smtClean="0">
              <a:solidFill>
                <a:srgbClr val="404040"/>
              </a:solidFill>
            </a:endParaRPr>
          </a:p>
        </p:txBody>
      </p:sp>
      <p:pic>
        <p:nvPicPr>
          <p:cNvPr id="31750" name="Picture 3" descr="FD03965B-5056-9170-D31514AFEC5DA2B9_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00" y="2055813"/>
            <a:ext cx="31496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5" descr="P1 GR FR SP  fro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3" y="4332288"/>
            <a:ext cx="15668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1800" y="77788"/>
            <a:ext cx="82804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" rIns="0" bIns="10800" anchor="ctr"/>
          <a:lstStyle/>
          <a:p>
            <a:pPr eaLnBrk="1" hangingPunct="1">
              <a:lnSpc>
                <a:spcPct val="100000"/>
              </a:lnSpc>
              <a:buClrTx/>
              <a:defRPr/>
            </a:pPr>
            <a:r>
              <a:rPr lang="en-US" sz="2400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31800" y="1773238"/>
            <a:ext cx="4968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  <a:defRPr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 </a:t>
            </a:r>
            <a:endParaRPr lang="ru-RU" ker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5318" y="0"/>
            <a:ext cx="798635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cs typeface="Arial" charset="0"/>
              </a:rPr>
              <a:t>Line-R ®</a:t>
            </a:r>
            <a:r>
              <a:rPr lang="ru-RU" sz="2400" b="1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cs typeface="Arial" charset="0"/>
              </a:rPr>
              <a:t/>
            </a:r>
            <a:br>
              <a:rPr lang="en-US" sz="2400" b="1" dirty="0">
                <a:solidFill>
                  <a:srgbClr val="009900"/>
                </a:solidFill>
                <a:cs typeface="Arial" charset="0"/>
              </a:rPr>
            </a:br>
            <a:r>
              <a:rPr lang="ru-RU" sz="2400" b="1" dirty="0">
                <a:solidFill>
                  <a:srgbClr val="009900"/>
                </a:solidFill>
                <a:cs typeface="Arial" charset="0"/>
              </a:rPr>
              <a:t>Стабилизаторы напряжения </a:t>
            </a:r>
            <a:r>
              <a:rPr lang="en-US" sz="2400" b="1" dirty="0" smtClean="0">
                <a:solidFill>
                  <a:srgbClr val="009900"/>
                </a:solidFill>
                <a:cs typeface="Arial" charset="0"/>
              </a:rPr>
              <a:t>LE600RS </a:t>
            </a:r>
            <a:r>
              <a:rPr lang="ru-RU" sz="2400" b="1" dirty="0">
                <a:solidFill>
                  <a:srgbClr val="009900"/>
                </a:solidFill>
                <a:cs typeface="Arial" charset="0"/>
              </a:rPr>
              <a:t>и </a:t>
            </a:r>
            <a:r>
              <a:rPr lang="en-US" sz="2400" b="1" dirty="0" smtClean="0">
                <a:solidFill>
                  <a:srgbClr val="009900"/>
                </a:solidFill>
                <a:cs typeface="Arial" charset="0"/>
              </a:rPr>
              <a:t>LE1200RS</a:t>
            </a:r>
            <a:r>
              <a:rPr lang="ru-RU" sz="2400" b="1" dirty="0" smtClean="0">
                <a:solidFill>
                  <a:srgbClr val="009900"/>
                </a:solidFill>
                <a:cs typeface="Arial" charset="0"/>
              </a:rPr>
              <a:t>.</a:t>
            </a:r>
            <a:r>
              <a:rPr lang="ru-RU" sz="2400" b="1" dirty="0" smtClean="0">
                <a:cs typeface="Arial" charset="0"/>
              </a:rPr>
              <a:t> </a:t>
            </a:r>
            <a:endParaRPr lang="ru-RU" sz="2400" b="1" dirty="0">
              <a:cs typeface="Arial" charset="0"/>
            </a:endParaRP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4624388" y="1130300"/>
            <a:ext cx="43561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/>
            <a:r>
              <a:rPr lang="ru-RU" sz="1400">
                <a:cs typeface="Arial" charset="0"/>
              </a:rPr>
              <a:t>       </a:t>
            </a:r>
            <a:r>
              <a:rPr lang="ru-RU" sz="1600">
                <a:solidFill>
                  <a:srgbClr val="009900"/>
                </a:solidFill>
                <a:cs typeface="Arial" charset="0"/>
              </a:rPr>
              <a:t>Надежная работа электроприборов* при пониженном и повышенном напряжении. Регулируемые пороги стабилизации 160-2</a:t>
            </a:r>
            <a:r>
              <a:rPr lang="en-US" sz="1600">
                <a:solidFill>
                  <a:srgbClr val="009900"/>
                </a:solidFill>
                <a:cs typeface="Arial" charset="0"/>
              </a:rPr>
              <a:t>9</a:t>
            </a:r>
            <a:r>
              <a:rPr lang="ru-RU" sz="1600">
                <a:solidFill>
                  <a:srgbClr val="009900"/>
                </a:solidFill>
                <a:cs typeface="Arial" charset="0"/>
              </a:rPr>
              <a:t>0В</a:t>
            </a:r>
          </a:p>
          <a:p>
            <a:pPr marL="342900" indent="-342900"/>
            <a:endParaRPr lang="ru-RU" sz="1000">
              <a:solidFill>
                <a:srgbClr val="009900"/>
              </a:solidFill>
              <a:cs typeface="Arial" charset="0"/>
            </a:endParaRPr>
          </a:p>
          <a:p>
            <a:pPr marL="342900" indent="-342900"/>
            <a:r>
              <a:rPr lang="ru-RU" sz="1600">
                <a:solidFill>
                  <a:srgbClr val="009900"/>
                </a:solidFill>
                <a:cs typeface="Arial" charset="0"/>
              </a:rPr>
              <a:t>       Наличие автоматического предохранителя делает простой процедуру восстановления после перегрузки, замены предохранителя не требуется</a:t>
            </a:r>
          </a:p>
          <a:p>
            <a:pPr marL="342900" indent="-342900"/>
            <a:endParaRPr lang="ru-RU" sz="1000">
              <a:solidFill>
                <a:srgbClr val="009900"/>
              </a:solidFill>
              <a:cs typeface="Arial" charset="0"/>
            </a:endParaRPr>
          </a:p>
          <a:p>
            <a:pPr marL="342900" indent="-342900"/>
            <a:r>
              <a:rPr lang="ru-RU" sz="1600">
                <a:solidFill>
                  <a:srgbClr val="009900"/>
                </a:solidFill>
                <a:cs typeface="Arial" charset="0"/>
              </a:rPr>
              <a:t>       Визуальная индикация позволяет быстро определить состояние устройства</a:t>
            </a:r>
          </a:p>
          <a:p>
            <a:pPr marL="342900" indent="-342900"/>
            <a:endParaRPr lang="ru-RU" sz="1000">
              <a:solidFill>
                <a:srgbClr val="009900"/>
              </a:solidFill>
              <a:cs typeface="Arial" charset="0"/>
            </a:endParaRPr>
          </a:p>
          <a:p>
            <a:pPr marL="342900" indent="-342900"/>
            <a:r>
              <a:rPr lang="ru-RU" sz="1600">
                <a:solidFill>
                  <a:srgbClr val="009900"/>
                </a:solidFill>
                <a:cs typeface="Arial" charset="0"/>
              </a:rPr>
              <a:t>       4 розетки</a:t>
            </a:r>
          </a:p>
          <a:p>
            <a:pPr marL="342900" indent="-342900"/>
            <a:endParaRPr lang="ru-RU" sz="800">
              <a:solidFill>
                <a:srgbClr val="009900"/>
              </a:solidFill>
              <a:cs typeface="Arial" charset="0"/>
            </a:endParaRPr>
          </a:p>
          <a:p>
            <a:pPr marL="342900" indent="-342900"/>
            <a:r>
              <a:rPr lang="ru-RU" sz="1600">
                <a:solidFill>
                  <a:srgbClr val="009900"/>
                </a:solidFill>
                <a:cs typeface="Arial" charset="0"/>
              </a:rPr>
              <a:t>       Выходная мощность 600ВА ● 1200ВА</a:t>
            </a:r>
          </a:p>
          <a:p>
            <a:pPr marL="742950" lvl="1" indent="-285750"/>
            <a:endParaRPr lang="en-US" sz="1000">
              <a:cs typeface="Arial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14313" y="1187450"/>
            <a:ext cx="4572000" cy="3384550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5" name="Рисунок 5" descr="LE1200_SL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1455738"/>
            <a:ext cx="4429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8" descr="292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857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3" descr="245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929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14" descr="237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5143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14" descr="газ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929188"/>
            <a:ext cx="88106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5" descr="2692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5000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mtClean="0"/>
              <a:t>АРС - Лидер</a:t>
            </a:r>
          </a:p>
        </p:txBody>
      </p:sp>
      <p:pic>
        <p:nvPicPr>
          <p:cNvPr id="7171" name="Содержимое 6" descr="20overhead_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17475"/>
            <a:ext cx="5257800" cy="4038600"/>
          </a:xfrm>
        </p:spPr>
      </p:pic>
      <p:pic>
        <p:nvPicPr>
          <p:cNvPr id="7172" name="Рисунок 5" descr="401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50498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isx_isxdemo_ap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165_fa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95800"/>
            <a:ext cx="341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021" y="2925072"/>
            <a:ext cx="6337300" cy="35528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762090" y="990451"/>
            <a:ext cx="1313180" cy="646331"/>
          </a:xfrm>
          <a:prstGeom prst="rect">
            <a:avLst/>
          </a:prstGeom>
          <a:solidFill>
            <a:srgbClr val="008000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800" b="1" dirty="0" smtClean="0">
                <a:solidFill>
                  <a:schemeClr val="bg1"/>
                </a:solidFill>
              </a:rPr>
              <a:t>LE600RS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Tx/>
            </a:pPr>
            <a:r>
              <a:rPr lang="en-US" sz="1800" b="1" dirty="0" smtClean="0">
                <a:solidFill>
                  <a:schemeClr val="bg1"/>
                </a:solidFill>
              </a:rPr>
              <a:t>LE1200RS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9750" y="-469900"/>
            <a:ext cx="8604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400" b="1" dirty="0">
                <a:solidFill>
                  <a:schemeClr val="accent2"/>
                </a:solidFill>
                <a:latin typeface="Arial Narrow" pitchFamily="34" charset="0"/>
              </a:rPr>
              <a:t/>
            </a:r>
            <a:br>
              <a:rPr lang="ru-RU" sz="3400" b="1" dirty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ru-RU" sz="3400" b="1" dirty="0" smtClean="0">
                <a:solidFill>
                  <a:schemeClr val="accent2"/>
                </a:solidFill>
                <a:latin typeface="Arial Narrow" pitchFamily="34" charset="0"/>
              </a:rPr>
              <a:t>        </a:t>
            </a:r>
            <a:r>
              <a:rPr lang="ru-RU" sz="3600" dirty="0" smtClean="0">
                <a:solidFill>
                  <a:schemeClr val="accent1"/>
                </a:solidFill>
              </a:rPr>
              <a:t>Стабилизаторы </a:t>
            </a:r>
            <a:r>
              <a:rPr lang="ru-RU" sz="3600" dirty="0">
                <a:solidFill>
                  <a:schemeClr val="accent1"/>
                </a:solidFill>
              </a:rPr>
              <a:t>напряжения</a:t>
            </a:r>
          </a:p>
        </p:txBody>
      </p:sp>
      <p:pic>
        <p:nvPicPr>
          <p:cNvPr id="7" name="Picture 10" descr="D:\APCC\APC\product\LE1200-600-RS\import\photo\1200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264" y="834869"/>
            <a:ext cx="3074200" cy="19395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88988"/>
            <a:ext cx="8280400" cy="1150937"/>
          </a:xfrm>
        </p:spPr>
        <p:txBody>
          <a:bodyPr/>
          <a:lstStyle/>
          <a:p>
            <a:r>
              <a:rPr lang="uk-UA" dirty="0" smtClean="0"/>
              <a:t>             </a:t>
            </a:r>
            <a:r>
              <a:rPr lang="en-US" dirty="0" smtClean="0"/>
              <a:t>LE600-RS / LE1200-RS</a:t>
            </a:r>
            <a:endParaRPr lang="en-US" dirty="0"/>
          </a:p>
        </p:txBody>
      </p:sp>
      <p:sp>
        <p:nvSpPr>
          <p:cNvPr id="1926150" name="Line 6"/>
          <p:cNvSpPr>
            <a:spLocks noChangeShapeType="1"/>
          </p:cNvSpPr>
          <p:nvPr/>
        </p:nvSpPr>
        <p:spPr bwMode="auto">
          <a:xfrm>
            <a:off x="228600" y="6689725"/>
            <a:ext cx="1143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6151" name="Text Box 7"/>
          <p:cNvSpPr txBox="1">
            <a:spLocks noChangeArrowheads="1"/>
          </p:cNvSpPr>
          <p:nvPr/>
        </p:nvSpPr>
        <p:spPr bwMode="auto">
          <a:xfrm>
            <a:off x="917055" y="1551295"/>
            <a:ext cx="8991600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4263B6"/>
              </a:buClr>
              <a:buFont typeface="Wingdings" pitchFamily="2" charset="2"/>
              <a:buNone/>
            </a:pPr>
            <a:r>
              <a:rPr lang="ru-RU" sz="1800" b="1" dirty="0" smtClean="0"/>
              <a:t>Автоматический стабилизатор напряжения с евро-розетками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926153" name="Text Box 9"/>
          <p:cNvSpPr txBox="1">
            <a:spLocks noChangeArrowheads="1"/>
          </p:cNvSpPr>
          <p:nvPr/>
        </p:nvSpPr>
        <p:spPr bwMode="auto">
          <a:xfrm>
            <a:off x="6616119" y="5922963"/>
            <a:ext cx="1847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000" i="0" dirty="0"/>
          </a:p>
        </p:txBody>
      </p:sp>
      <p:pic>
        <p:nvPicPr>
          <p:cNvPr id="1926155" name="Picture 11" descr="D:\APCC\APC\product\LE1200-600-RS\import\photo\120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736" y="2333768"/>
            <a:ext cx="5104264" cy="3862317"/>
          </a:xfrm>
          <a:prstGeom prst="rect">
            <a:avLst/>
          </a:prstGeom>
          <a:noFill/>
        </p:spPr>
      </p:pic>
      <p:pic>
        <p:nvPicPr>
          <p:cNvPr id="1926154" name="Picture 10" descr="D:\APCC\APC\product\LE1200-600-RS\import\photo\1200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09" y="2706699"/>
            <a:ext cx="4172282" cy="2632304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3900" y="0"/>
            <a:ext cx="8102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600" dirty="0" smtClean="0">
                <a:solidFill>
                  <a:schemeClr val="accent1"/>
                </a:solidFill>
              </a:rPr>
              <a:t>НОВЫЕ стабилизаторы </a:t>
            </a:r>
            <a:r>
              <a:rPr lang="ru-RU" sz="3600" dirty="0">
                <a:solidFill>
                  <a:schemeClr val="accent1"/>
                </a:solidFill>
              </a:rPr>
              <a:t>напряжения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Внешний вид стабилизатора</a:t>
            </a:r>
            <a:endParaRPr lang="en-US" dirty="0"/>
          </a:p>
        </p:txBody>
      </p:sp>
      <p:sp>
        <p:nvSpPr>
          <p:cNvPr id="1926150" name="Line 6"/>
          <p:cNvSpPr>
            <a:spLocks noChangeShapeType="1"/>
          </p:cNvSpPr>
          <p:nvPr/>
        </p:nvSpPr>
        <p:spPr bwMode="auto">
          <a:xfrm>
            <a:off x="228600" y="6689725"/>
            <a:ext cx="1143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6153" name="Text Box 9"/>
          <p:cNvSpPr txBox="1">
            <a:spLocks noChangeArrowheads="1"/>
          </p:cNvSpPr>
          <p:nvPr/>
        </p:nvSpPr>
        <p:spPr bwMode="auto">
          <a:xfrm>
            <a:off x="6616119" y="5922963"/>
            <a:ext cx="1847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000" i="0" dirty="0"/>
          </a:p>
        </p:txBody>
      </p:sp>
      <p:pic>
        <p:nvPicPr>
          <p:cNvPr id="1926154" name="Picture 10" descr="D:\APCC\APC\product\LE1200-600-RS\import\photo\1200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09" y="1059995"/>
            <a:ext cx="2798816" cy="2058986"/>
          </a:xfrm>
          <a:prstGeom prst="rect">
            <a:avLst/>
          </a:prstGeom>
          <a:noFill/>
        </p:spPr>
      </p:pic>
      <p:pic>
        <p:nvPicPr>
          <p:cNvPr id="1926155" name="Picture 11" descr="D:\APCC\APC\product\LE1200-600-RS\import\photo\120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1" y="3475220"/>
            <a:ext cx="3665851" cy="31259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21063" y="1390389"/>
            <a:ext cx="44843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0"/>
              </a:spcBef>
              <a:spcAft>
                <a:spcPct val="100000"/>
              </a:spcAft>
              <a:buFont typeface="SEOptimist" pitchFamily="2" charset="0"/>
              <a:buChar char="●"/>
            </a:pP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 выключатель</a:t>
            </a:r>
          </a:p>
          <a:p>
            <a:pPr marL="342900" indent="-342900" algn="l">
              <a:spcBef>
                <a:spcPct val="0"/>
              </a:spcBef>
              <a:spcAft>
                <a:spcPct val="100000"/>
              </a:spcAft>
              <a:buFont typeface="SEOptimist" pitchFamily="2" charset="0"/>
              <a:buChar char="●"/>
            </a:pP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 индикаторы режима работы </a:t>
            </a:r>
            <a:r>
              <a:rPr lang="en-US" u="sng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высокое / нормальное / низкое напряжение)</a:t>
            </a:r>
          </a:p>
          <a:p>
            <a:pPr marL="342900" indent="-342900" algn="l">
              <a:spcBef>
                <a:spcPct val="0"/>
              </a:spcBef>
              <a:spcAft>
                <a:spcPct val="100000"/>
              </a:spcAft>
            </a:pPr>
            <a:endParaRPr lang="ru-RU" u="sng" dirty="0" smtClean="0">
              <a:solidFill>
                <a:schemeClr val="accent1"/>
              </a:solidFill>
              <a:latin typeface="+mn-lt"/>
            </a:endParaRPr>
          </a:p>
          <a:p>
            <a:pPr marL="342900" indent="-342900" algn="l">
              <a:spcBef>
                <a:spcPct val="0"/>
              </a:spcBef>
              <a:spcAft>
                <a:spcPct val="100000"/>
              </a:spcAft>
              <a:buFont typeface="SEOptimist" pitchFamily="2" charset="0"/>
              <a:buChar char="●"/>
            </a:pP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 3 евро-розетки</a:t>
            </a:r>
          </a:p>
          <a:p>
            <a:pPr marL="342900" indent="-342900" algn="l">
              <a:spcBef>
                <a:spcPct val="0"/>
              </a:spcBef>
              <a:spcAft>
                <a:spcPct val="100000"/>
              </a:spcAft>
              <a:buFont typeface="SEOptimist" pitchFamily="2" charset="0"/>
              <a:buChar char="●"/>
            </a:pP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 многоразовый предохранитель с тумблером</a:t>
            </a:r>
          </a:p>
          <a:p>
            <a:pPr marL="342900" indent="-342900" algn="l">
              <a:spcBef>
                <a:spcPct val="0"/>
              </a:spcBef>
              <a:spcAft>
                <a:spcPct val="100000"/>
              </a:spcAft>
              <a:buFont typeface="SEOptimist" pitchFamily="2" charset="0"/>
              <a:buChar char="●"/>
            </a:pPr>
            <a:r>
              <a:rPr lang="ru-RU" u="sng" dirty="0" smtClean="0">
                <a:solidFill>
                  <a:schemeClr val="accent1"/>
                </a:solidFill>
                <a:latin typeface="+mn-lt"/>
              </a:rPr>
              <a:t> настройка выходного напряжения: 220 / 230 / 240 В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2279737" y="1603332"/>
            <a:ext cx="1903956" cy="17536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2642993" y="1603330"/>
            <a:ext cx="1665963" cy="3883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2555311" y="1628383"/>
            <a:ext cx="1590809" cy="450938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2129425" y="2219193"/>
            <a:ext cx="2043834" cy="35492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0800000" flipV="1">
            <a:off x="1778697" y="4037554"/>
            <a:ext cx="2346547" cy="384133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rot="10800000" flipV="1">
            <a:off x="1290182" y="4663855"/>
            <a:ext cx="2872639" cy="334029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 flipV="1">
            <a:off x="1503123" y="5290158"/>
            <a:ext cx="2672224" cy="20878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Технические характеристики</a:t>
            </a:r>
            <a:endParaRPr lang="en-US" dirty="0"/>
          </a:p>
        </p:txBody>
      </p:sp>
      <p:sp>
        <p:nvSpPr>
          <p:cNvPr id="1926150" name="Line 6"/>
          <p:cNvSpPr>
            <a:spLocks noChangeShapeType="1"/>
          </p:cNvSpPr>
          <p:nvPr/>
        </p:nvSpPr>
        <p:spPr bwMode="auto">
          <a:xfrm>
            <a:off x="228600" y="6689725"/>
            <a:ext cx="1143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6153" name="Text Box 9"/>
          <p:cNvSpPr txBox="1">
            <a:spLocks noChangeArrowheads="1"/>
          </p:cNvSpPr>
          <p:nvPr/>
        </p:nvSpPr>
        <p:spPr bwMode="auto">
          <a:xfrm>
            <a:off x="6616119" y="5922963"/>
            <a:ext cx="1847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000" i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2279737" y="1603332"/>
            <a:ext cx="1903956" cy="17536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2642993" y="1603330"/>
            <a:ext cx="1665963" cy="3883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8408" y="1089763"/>
          <a:ext cx="8304758" cy="246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394"/>
                <a:gridCol w="1186394"/>
                <a:gridCol w="1186394"/>
                <a:gridCol w="1186394"/>
                <a:gridCol w="1186394"/>
                <a:gridCol w="1186394"/>
                <a:gridCol w="1186394"/>
              </a:tblGrid>
              <a:tr h="1052188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Мощ-ность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Вт</a:t>
                      </a:r>
                      <a:r>
                        <a:rPr lang="ru-RU" baseline="0" dirty="0" smtClean="0"/>
                        <a:t> / 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Розетки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Входное</a:t>
                      </a:r>
                      <a:r>
                        <a:rPr lang="ru-RU" baseline="0" dirty="0" smtClean="0"/>
                        <a:t> напряжение,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 тока,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энерг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рассеив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Подавление э/м</a:t>
                      </a:r>
                      <a:r>
                        <a:rPr lang="ru-RU" baseline="0" dirty="0" smtClean="0"/>
                        <a:t> помех</a:t>
                      </a:r>
                      <a:endParaRPr lang="ru-RU" dirty="0"/>
                    </a:p>
                  </a:txBody>
                  <a:tcPr/>
                </a:tc>
              </a:tr>
              <a:tr h="705299">
                <a:tc>
                  <a:txBody>
                    <a:bodyPr/>
                    <a:lstStyle/>
                    <a:p>
                      <a:r>
                        <a:rPr lang="en-US" dirty="0" smtClean="0"/>
                        <a:t>LE600-RS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евро-розетки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160 - 300</a:t>
                      </a:r>
                    </a:p>
                    <a:p>
                      <a:r>
                        <a:rPr lang="ru-RU" sz="1400" dirty="0" smtClean="0"/>
                        <a:t>(159 – 298)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Дж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 </a:t>
                      </a:r>
                      <a:r>
                        <a:rPr lang="ru-RU" dirty="0" err="1" smtClean="0"/>
                        <a:t>Дб</a:t>
                      </a:r>
                      <a:endParaRPr lang="ru-RU" dirty="0"/>
                    </a:p>
                  </a:txBody>
                  <a:tcPr/>
                </a:tc>
              </a:tr>
              <a:tr h="705299">
                <a:tc>
                  <a:txBody>
                    <a:bodyPr/>
                    <a:lstStyle/>
                    <a:p>
                      <a:r>
                        <a:rPr lang="en-US" dirty="0" smtClean="0"/>
                        <a:t>LE1200-RS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евро-розетки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160 - 300</a:t>
                      </a:r>
                    </a:p>
                    <a:p>
                      <a:r>
                        <a:rPr lang="ru-RU" sz="1400" dirty="0" smtClean="0"/>
                        <a:t>(159 – 298)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Дж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 </a:t>
                      </a:r>
                      <a:r>
                        <a:rPr lang="ru-RU" dirty="0" err="1" smtClean="0"/>
                        <a:t>Дб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r>
              <a:rPr lang="en-US" dirty="0" smtClean="0"/>
              <a:t>LE600-RS / LE1200-RS</a:t>
            </a:r>
            <a:r>
              <a:rPr lang="ru-RU" dirty="0" smtClean="0"/>
              <a:t>  в быту</a:t>
            </a:r>
            <a:endParaRPr lang="en-US" dirty="0"/>
          </a:p>
        </p:txBody>
      </p:sp>
      <p:sp>
        <p:nvSpPr>
          <p:cNvPr id="1928201" name="Rectangle 9"/>
          <p:cNvSpPr>
            <a:spLocks noChangeArrowheads="1"/>
          </p:cNvSpPr>
          <p:nvPr/>
        </p:nvSpPr>
        <p:spPr bwMode="auto">
          <a:xfrm>
            <a:off x="790433" y="282786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8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b="1" i="0" dirty="0" smtClean="0">
                <a:solidFill>
                  <a:schemeClr val="accent1"/>
                </a:solidFill>
              </a:rPr>
              <a:t>Электроника</a:t>
            </a:r>
            <a:endParaRPr lang="en-US" b="1" i="0" dirty="0">
              <a:solidFill>
                <a:schemeClr val="accent1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Телевизоры, домашние кинотеатры</a:t>
            </a:r>
            <a:endParaRPr lang="en-US" sz="1800" i="0" dirty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Аудио-системы</a:t>
            </a:r>
            <a:endParaRPr lang="en-US" sz="1800" i="0" dirty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Игровые приставки</a:t>
            </a:r>
            <a:endParaRPr lang="en-US" sz="1800" i="0" dirty="0">
              <a:solidFill>
                <a:srgbClr val="5F5F5F"/>
              </a:solidFill>
            </a:endParaRPr>
          </a:p>
        </p:txBody>
      </p:sp>
      <p:sp>
        <p:nvSpPr>
          <p:cNvPr id="1928202" name="Rectangle 10"/>
          <p:cNvSpPr>
            <a:spLocks noChangeArrowheads="1"/>
          </p:cNvSpPr>
          <p:nvPr/>
        </p:nvSpPr>
        <p:spPr bwMode="auto">
          <a:xfrm>
            <a:off x="792707" y="4522407"/>
            <a:ext cx="4038600" cy="184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8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b="1" i="0" dirty="0" smtClean="0">
                <a:solidFill>
                  <a:schemeClr val="accent1"/>
                </a:solidFill>
              </a:rPr>
              <a:t>Компьютеры и периферия</a:t>
            </a:r>
            <a:endParaRPr lang="en-US" b="1" i="0" dirty="0">
              <a:solidFill>
                <a:schemeClr val="accent1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Настольные компьютеры</a:t>
            </a:r>
            <a:endParaRPr lang="en-US" sz="1800" i="0" dirty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Ноутбуки / нетбуки</a:t>
            </a:r>
            <a:endParaRPr lang="en-US" sz="1800" i="0" dirty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Сетевое оборудование</a:t>
            </a: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МФУ, принтеры (кроме лазерных)</a:t>
            </a:r>
            <a:endParaRPr lang="en-US" sz="1800" i="0" dirty="0">
              <a:solidFill>
                <a:srgbClr val="5F5F5F"/>
              </a:solidFill>
            </a:endParaRPr>
          </a:p>
        </p:txBody>
      </p:sp>
      <p:sp>
        <p:nvSpPr>
          <p:cNvPr id="1928203" name="Rectangle 11"/>
          <p:cNvSpPr>
            <a:spLocks noChangeArrowheads="1"/>
          </p:cNvSpPr>
          <p:nvPr/>
        </p:nvSpPr>
        <p:spPr bwMode="auto">
          <a:xfrm>
            <a:off x="782472" y="1116841"/>
            <a:ext cx="4038600" cy="17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8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b="1" i="0" dirty="0" smtClean="0">
                <a:solidFill>
                  <a:schemeClr val="accent1"/>
                </a:solidFill>
              </a:rPr>
              <a:t>Оборудование за городом</a:t>
            </a:r>
            <a:endParaRPr lang="en-US" b="1" i="0" dirty="0">
              <a:solidFill>
                <a:schemeClr val="accent1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Системы видеонаблюдения</a:t>
            </a:r>
            <a:endParaRPr lang="en-US" sz="1800" i="0" dirty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Газовые котлы</a:t>
            </a:r>
            <a:r>
              <a:rPr lang="en-US" sz="1800" i="0" dirty="0" smtClean="0">
                <a:solidFill>
                  <a:srgbClr val="5F5F5F"/>
                </a:solidFill>
              </a:rPr>
              <a:t> (</a:t>
            </a:r>
            <a:r>
              <a:rPr lang="ru-RU" sz="1800" i="0" dirty="0" smtClean="0">
                <a:solidFill>
                  <a:srgbClr val="5F5F5F"/>
                </a:solidFill>
              </a:rPr>
              <a:t>зависит от модели</a:t>
            </a:r>
            <a:r>
              <a:rPr lang="en-US" sz="1800" i="0" dirty="0" smtClean="0">
                <a:solidFill>
                  <a:srgbClr val="5F5F5F"/>
                </a:solidFill>
              </a:rPr>
              <a:t>)</a:t>
            </a:r>
            <a:endParaRPr lang="ru-RU" sz="1800" i="0" dirty="0" smtClean="0">
              <a:solidFill>
                <a:srgbClr val="5F5F5F"/>
              </a:solidFill>
            </a:endParaRPr>
          </a:p>
          <a:p>
            <a:pPr marL="742950" lvl="1" indent="-285750" algn="l" eaLnBrk="0" hangingPunct="0">
              <a:lnSpc>
                <a:spcPct val="80000"/>
              </a:lnSpc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Char char="§"/>
            </a:pPr>
            <a:r>
              <a:rPr lang="ru-RU" sz="1800" i="0" dirty="0" smtClean="0">
                <a:solidFill>
                  <a:srgbClr val="5F5F5F"/>
                </a:solidFill>
              </a:rPr>
              <a:t>Холодильники (зависит от модели)</a:t>
            </a:r>
            <a:endParaRPr lang="en-US" sz="1800" i="0" dirty="0">
              <a:solidFill>
                <a:srgbClr val="5F5F5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6461125"/>
            <a:ext cx="1219200" cy="244475"/>
            <a:chOff x="0" y="4059"/>
            <a:chExt cx="768" cy="154"/>
          </a:xfrm>
        </p:grpSpPr>
        <p:sp>
          <p:nvSpPr>
            <p:cNvPr id="1928205" name="Text Box 13"/>
            <p:cNvSpPr txBox="1">
              <a:spLocks noChangeArrowheads="1"/>
            </p:cNvSpPr>
            <p:nvPr/>
          </p:nvSpPr>
          <p:spPr bwMode="auto">
            <a:xfrm>
              <a:off x="0" y="4059"/>
              <a:ext cx="354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5F5F5F"/>
                  </a:solidFill>
                  <a:latin typeface="Arial Narrow" pitchFamily="34" charset="0"/>
                </a:rPr>
                <a:t>{Family}</a:t>
              </a:r>
            </a:p>
          </p:txBody>
        </p:sp>
        <p:sp>
          <p:nvSpPr>
            <p:cNvPr id="1928206" name="Line 14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Преимущества в сравнении с конкурентами</a:t>
            </a:r>
            <a:endParaRPr lang="en-US" sz="2800" dirty="0"/>
          </a:p>
        </p:txBody>
      </p:sp>
      <p:sp>
        <p:nvSpPr>
          <p:cNvPr id="1926150" name="Line 6"/>
          <p:cNvSpPr>
            <a:spLocks noChangeShapeType="1"/>
          </p:cNvSpPr>
          <p:nvPr/>
        </p:nvSpPr>
        <p:spPr bwMode="auto">
          <a:xfrm>
            <a:off x="228600" y="6689725"/>
            <a:ext cx="1143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6153" name="Text Box 9"/>
          <p:cNvSpPr txBox="1">
            <a:spLocks noChangeArrowheads="1"/>
          </p:cNvSpPr>
          <p:nvPr/>
        </p:nvSpPr>
        <p:spPr bwMode="auto">
          <a:xfrm>
            <a:off x="6616119" y="5922963"/>
            <a:ext cx="1847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000" i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2279737" y="1603332"/>
            <a:ext cx="1903956" cy="17536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2642993" y="1603330"/>
            <a:ext cx="1665963" cy="3883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8638" y="2128838"/>
            <a:ext cx="7924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factor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отношение ВА к Вт) 1:1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r>
              <a:rPr lang="ru-RU" i="0" u="sng" kern="0" dirty="0" smtClean="0">
                <a:solidFill>
                  <a:schemeClr val="accent1"/>
                </a:solidFill>
                <a:latin typeface="+mn-lt"/>
              </a:rPr>
              <a:t>Встроенный многоразовый предохранитель на 4 / 8 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r>
              <a:rPr lang="ru-RU" i="0" u="sng" kern="0" dirty="0" smtClean="0">
                <a:solidFill>
                  <a:schemeClr val="accent1"/>
                </a:solidFill>
                <a:latin typeface="+mn-lt"/>
              </a:rPr>
              <a:t>Диапазон входного напряжения до 300 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r>
              <a:rPr lang="ru-RU" i="0" u="sng" kern="0" dirty="0" smtClean="0">
                <a:solidFill>
                  <a:schemeClr val="accent1"/>
                </a:solidFill>
                <a:latin typeface="+mn-lt"/>
              </a:rPr>
              <a:t>Бесшумная работа (в режиме повышенного / пониженного напряжения шум практически </a:t>
            </a:r>
            <a:r>
              <a:rPr lang="ru-RU" i="0" u="sng" kern="0" smtClean="0">
                <a:solidFill>
                  <a:schemeClr val="accent1"/>
                </a:solidFill>
                <a:latin typeface="+mn-lt"/>
              </a:rPr>
              <a:t>не слышен)</a:t>
            </a:r>
            <a:endParaRPr lang="en-US" i="0" u="sng" kern="0" dirty="0" smtClean="0">
              <a:solidFill>
                <a:schemeClr val="accent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r>
              <a:rPr lang="ru-RU" i="0" u="sng" kern="0" dirty="0" smtClean="0">
                <a:solidFill>
                  <a:schemeClr val="accent1"/>
                </a:solidFill>
                <a:latin typeface="+mn-lt"/>
              </a:rPr>
              <a:t>Реальная защита от всплесков напряжения (аналогичная защите в сетевых фильтрах)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SzTx/>
              <a:buFont typeface="SEOptimist" pitchFamily="2" charset="0"/>
              <a:buChar char="●"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Основные особенности новых </a:t>
            </a:r>
            <a:r>
              <a:rPr lang="en-US" dirty="0" smtClean="0"/>
              <a:t>AVR</a:t>
            </a:r>
            <a:endParaRPr lang="en-US" dirty="0"/>
          </a:p>
        </p:txBody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343" y="1541985"/>
            <a:ext cx="7924800" cy="2214562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en-US" u="sng" dirty="0" smtClean="0"/>
              <a:t>3 </a:t>
            </a:r>
            <a:r>
              <a:rPr lang="ru-RU" u="sng" dirty="0" smtClean="0"/>
              <a:t>евро-розетки</a:t>
            </a:r>
            <a:endParaRPr lang="en-US" u="sng" dirty="0" smtClean="0"/>
          </a:p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ru-RU" u="sng" dirty="0" smtClean="0"/>
              <a:t>модели мощностью </a:t>
            </a:r>
            <a:r>
              <a:rPr lang="en-US" u="sng" dirty="0" smtClean="0"/>
              <a:t>600 / 1200 </a:t>
            </a:r>
            <a:r>
              <a:rPr lang="ru-RU" u="sng" dirty="0" smtClean="0"/>
              <a:t>Вт, </a:t>
            </a:r>
            <a:r>
              <a:rPr lang="en-US" u="sng" dirty="0" smtClean="0"/>
              <a:t>power factor </a:t>
            </a:r>
            <a:r>
              <a:rPr lang="ru-RU" u="sng" dirty="0" smtClean="0"/>
              <a:t>1:1</a:t>
            </a:r>
            <a:endParaRPr lang="en-US" u="sng" dirty="0" smtClean="0"/>
          </a:p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ru-RU" u="sng" dirty="0" smtClean="0"/>
              <a:t>Широкий диапазон входного напряжения</a:t>
            </a:r>
            <a:r>
              <a:rPr lang="en-US" u="sng" dirty="0" smtClean="0"/>
              <a:t>: 159 – 298 </a:t>
            </a:r>
            <a:r>
              <a:rPr lang="ru-RU" u="sng" dirty="0" smtClean="0"/>
              <a:t>В</a:t>
            </a:r>
            <a:r>
              <a:rPr lang="en-US" u="sng" dirty="0" smtClean="0"/>
              <a:t> (</a:t>
            </a:r>
            <a:r>
              <a:rPr lang="ru-RU" u="sng" dirty="0" smtClean="0"/>
              <a:t>зависит от настроек</a:t>
            </a:r>
            <a:r>
              <a:rPr lang="en-US" u="sng" dirty="0" smtClean="0"/>
              <a:t>)</a:t>
            </a:r>
          </a:p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ru-RU" u="sng" dirty="0" smtClean="0"/>
              <a:t>Защита сетевого фильтра</a:t>
            </a:r>
            <a:r>
              <a:rPr lang="en-US" u="sng" dirty="0" smtClean="0"/>
              <a:t>, </a:t>
            </a:r>
            <a:r>
              <a:rPr lang="ru-RU" u="sng" dirty="0" smtClean="0"/>
              <a:t>подавление электромагнитных помех</a:t>
            </a:r>
            <a:endParaRPr lang="en-US" u="sng" dirty="0" smtClean="0"/>
          </a:p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ru-RU" u="sng" dirty="0" smtClean="0"/>
              <a:t>Настройка выходного напряжения</a:t>
            </a:r>
            <a:r>
              <a:rPr lang="en-US" u="sng" dirty="0" smtClean="0"/>
              <a:t>: 220/230/240 </a:t>
            </a:r>
            <a:r>
              <a:rPr lang="ru-RU" u="sng" dirty="0" smtClean="0"/>
              <a:t>В</a:t>
            </a:r>
          </a:p>
          <a:p>
            <a:pPr marL="342900" indent="-342900">
              <a:spcBef>
                <a:spcPct val="0"/>
              </a:spcBef>
              <a:spcAft>
                <a:spcPct val="100000"/>
              </a:spcAft>
            </a:pPr>
            <a:r>
              <a:rPr lang="ru-RU" u="sng" dirty="0" smtClean="0"/>
              <a:t>Гарантия – 2 года</a:t>
            </a:r>
            <a:endParaRPr lang="en-US" u="sng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6461125"/>
            <a:ext cx="1219200" cy="244475"/>
            <a:chOff x="0" y="4059"/>
            <a:chExt cx="768" cy="154"/>
          </a:xfrm>
        </p:grpSpPr>
        <p:sp>
          <p:nvSpPr>
            <p:cNvPr id="1942539" name="Text Box 11"/>
            <p:cNvSpPr txBox="1">
              <a:spLocks noChangeArrowheads="1"/>
            </p:cNvSpPr>
            <p:nvPr/>
          </p:nvSpPr>
          <p:spPr bwMode="auto">
            <a:xfrm>
              <a:off x="0" y="4059"/>
              <a:ext cx="354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5F5F5F"/>
                  </a:solidFill>
                  <a:latin typeface="Arial Narrow" pitchFamily="34" charset="0"/>
                </a:rPr>
                <a:t>{Family}</a:t>
              </a:r>
            </a:p>
          </p:txBody>
        </p:sp>
        <p:sp>
          <p:nvSpPr>
            <p:cNvPr id="1942540" name="Line 12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03350" y="981075"/>
            <a:ext cx="4953000" cy="1146175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438400" y="147638"/>
            <a:ext cx="4048125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00326E"/>
              </a:buClr>
              <a:buFont typeface="Wingdings" pitchFamily="2" charset="2"/>
              <a:buNone/>
              <a:defRPr/>
            </a:pPr>
            <a:r>
              <a:rPr lang="ru-RU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ИБП: Архитектура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V="1">
            <a:off x="1066800" y="3232150"/>
            <a:ext cx="2667000" cy="552450"/>
            <a:chOff x="3216" y="2304"/>
            <a:chExt cx="2487" cy="5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656" y="2304"/>
              <a:ext cx="202" cy="406"/>
              <a:chOff x="1155" y="969"/>
              <a:chExt cx="287" cy="567"/>
            </a:xfrm>
          </p:grpSpPr>
          <p:sp>
            <p:nvSpPr>
              <p:cNvPr id="33864" name="Line 6"/>
              <p:cNvSpPr>
                <a:spLocks noChangeShapeType="1"/>
              </p:cNvSpPr>
              <p:nvPr/>
            </p:nvSpPr>
            <p:spPr bwMode="auto">
              <a:xfrm>
                <a:off x="1155" y="969"/>
                <a:ext cx="135" cy="3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65" name="Line 7"/>
              <p:cNvSpPr>
                <a:spLocks noChangeShapeType="1"/>
              </p:cNvSpPr>
              <p:nvPr/>
            </p:nvSpPr>
            <p:spPr bwMode="auto">
              <a:xfrm flipH="1" flipV="1">
                <a:off x="1277" y="1106"/>
                <a:ext cx="18" cy="2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66" name="Line 8"/>
              <p:cNvSpPr>
                <a:spLocks noChangeShapeType="1"/>
              </p:cNvSpPr>
              <p:nvPr/>
            </p:nvSpPr>
            <p:spPr bwMode="auto">
              <a:xfrm>
                <a:off x="1279" y="1104"/>
                <a:ext cx="163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56" name="Freeform 9"/>
            <p:cNvSpPr>
              <a:spLocks/>
            </p:cNvSpPr>
            <p:nvPr/>
          </p:nvSpPr>
          <p:spPr bwMode="auto">
            <a:xfrm>
              <a:off x="3216" y="2304"/>
              <a:ext cx="2487" cy="515"/>
            </a:xfrm>
            <a:custGeom>
              <a:avLst/>
              <a:gdLst>
                <a:gd name="T0" fmla="*/ 0 w 2902"/>
                <a:gd name="T1" fmla="*/ 0 h 572"/>
                <a:gd name="T2" fmla="*/ 1340 w 2902"/>
                <a:gd name="T3" fmla="*/ 0 h 572"/>
                <a:gd name="T4" fmla="*/ 1340 w 2902"/>
                <a:gd name="T5" fmla="*/ 338 h 572"/>
                <a:gd name="T6" fmla="*/ 0 w 2902"/>
                <a:gd name="T7" fmla="*/ 338 h 572"/>
                <a:gd name="T8" fmla="*/ 0 w 2902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2"/>
                <a:gd name="T16" fmla="*/ 0 h 572"/>
                <a:gd name="T17" fmla="*/ 2902 w 2902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2" h="572">
                  <a:moveTo>
                    <a:pt x="0" y="0"/>
                  </a:moveTo>
                  <a:lnTo>
                    <a:pt x="2901" y="0"/>
                  </a:lnTo>
                  <a:lnTo>
                    <a:pt x="2901" y="571"/>
                  </a:lnTo>
                  <a:lnTo>
                    <a:pt x="0" y="5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7" name="Freeform 10"/>
            <p:cNvSpPr>
              <a:spLocks/>
            </p:cNvSpPr>
            <p:nvPr/>
          </p:nvSpPr>
          <p:spPr bwMode="auto">
            <a:xfrm>
              <a:off x="3216" y="2344"/>
              <a:ext cx="448" cy="431"/>
            </a:xfrm>
            <a:custGeom>
              <a:avLst/>
              <a:gdLst>
                <a:gd name="T0" fmla="*/ 3 w 523"/>
                <a:gd name="T1" fmla="*/ 191 h 478"/>
                <a:gd name="T2" fmla="*/ 8 w 523"/>
                <a:gd name="T3" fmla="*/ 220 h 478"/>
                <a:gd name="T4" fmla="*/ 13 w 523"/>
                <a:gd name="T5" fmla="*/ 250 h 478"/>
                <a:gd name="T6" fmla="*/ 19 w 523"/>
                <a:gd name="T7" fmla="*/ 271 h 478"/>
                <a:gd name="T8" fmla="*/ 24 w 523"/>
                <a:gd name="T9" fmla="*/ 281 h 478"/>
                <a:gd name="T10" fmla="*/ 29 w 523"/>
                <a:gd name="T11" fmla="*/ 285 h 478"/>
                <a:gd name="T12" fmla="*/ 34 w 523"/>
                <a:gd name="T13" fmla="*/ 273 h 478"/>
                <a:gd name="T14" fmla="*/ 40 w 523"/>
                <a:gd name="T15" fmla="*/ 265 h 478"/>
                <a:gd name="T16" fmla="*/ 46 w 523"/>
                <a:gd name="T17" fmla="*/ 244 h 478"/>
                <a:gd name="T18" fmla="*/ 51 w 523"/>
                <a:gd name="T19" fmla="*/ 216 h 478"/>
                <a:gd name="T20" fmla="*/ 57 w 523"/>
                <a:gd name="T21" fmla="*/ 180 h 478"/>
                <a:gd name="T22" fmla="*/ 62 w 523"/>
                <a:gd name="T23" fmla="*/ 149 h 478"/>
                <a:gd name="T24" fmla="*/ 67 w 523"/>
                <a:gd name="T25" fmla="*/ 114 h 478"/>
                <a:gd name="T26" fmla="*/ 73 w 523"/>
                <a:gd name="T27" fmla="*/ 78 h 478"/>
                <a:gd name="T28" fmla="*/ 77 w 523"/>
                <a:gd name="T29" fmla="*/ 53 h 478"/>
                <a:gd name="T30" fmla="*/ 83 w 523"/>
                <a:gd name="T31" fmla="*/ 26 h 478"/>
                <a:gd name="T32" fmla="*/ 88 w 523"/>
                <a:gd name="T33" fmla="*/ 8 h 478"/>
                <a:gd name="T34" fmla="*/ 94 w 523"/>
                <a:gd name="T35" fmla="*/ 0 h 478"/>
                <a:gd name="T36" fmla="*/ 99 w 523"/>
                <a:gd name="T37" fmla="*/ 5 h 478"/>
                <a:gd name="T38" fmla="*/ 105 w 523"/>
                <a:gd name="T39" fmla="*/ 16 h 478"/>
                <a:gd name="T40" fmla="*/ 110 w 523"/>
                <a:gd name="T41" fmla="*/ 29 h 478"/>
                <a:gd name="T42" fmla="*/ 115 w 523"/>
                <a:gd name="T43" fmla="*/ 56 h 478"/>
                <a:gd name="T44" fmla="*/ 120 w 523"/>
                <a:gd name="T45" fmla="*/ 87 h 478"/>
                <a:gd name="T46" fmla="*/ 125 w 523"/>
                <a:gd name="T47" fmla="*/ 123 h 478"/>
                <a:gd name="T48" fmla="*/ 131 w 523"/>
                <a:gd name="T49" fmla="*/ 160 h 478"/>
                <a:gd name="T50" fmla="*/ 137 w 523"/>
                <a:gd name="T51" fmla="*/ 191 h 478"/>
                <a:gd name="T52" fmla="*/ 142 w 523"/>
                <a:gd name="T53" fmla="*/ 220 h 478"/>
                <a:gd name="T54" fmla="*/ 147 w 523"/>
                <a:gd name="T55" fmla="*/ 250 h 478"/>
                <a:gd name="T56" fmla="*/ 152 w 523"/>
                <a:gd name="T57" fmla="*/ 271 h 478"/>
                <a:gd name="T58" fmla="*/ 158 w 523"/>
                <a:gd name="T59" fmla="*/ 285 h 478"/>
                <a:gd name="T60" fmla="*/ 164 w 523"/>
                <a:gd name="T61" fmla="*/ 285 h 478"/>
                <a:gd name="T62" fmla="*/ 169 w 523"/>
                <a:gd name="T63" fmla="*/ 273 h 478"/>
                <a:gd name="T64" fmla="*/ 174 w 523"/>
                <a:gd name="T65" fmla="*/ 265 h 478"/>
                <a:gd name="T66" fmla="*/ 179 w 523"/>
                <a:gd name="T67" fmla="*/ 244 h 478"/>
                <a:gd name="T68" fmla="*/ 185 w 523"/>
                <a:gd name="T69" fmla="*/ 216 h 478"/>
                <a:gd name="T70" fmla="*/ 190 w 523"/>
                <a:gd name="T71" fmla="*/ 180 h 478"/>
                <a:gd name="T72" fmla="*/ 195 w 523"/>
                <a:gd name="T73" fmla="*/ 149 h 478"/>
                <a:gd name="T74" fmla="*/ 201 w 523"/>
                <a:gd name="T75" fmla="*/ 114 h 478"/>
                <a:gd name="T76" fmla="*/ 206 w 523"/>
                <a:gd name="T77" fmla="*/ 78 h 478"/>
                <a:gd name="T78" fmla="*/ 212 w 523"/>
                <a:gd name="T79" fmla="*/ 53 h 478"/>
                <a:gd name="T80" fmla="*/ 218 w 523"/>
                <a:gd name="T81" fmla="*/ 23 h 478"/>
                <a:gd name="T82" fmla="*/ 223 w 523"/>
                <a:gd name="T83" fmla="*/ 8 h 478"/>
                <a:gd name="T84" fmla="*/ 228 w 523"/>
                <a:gd name="T85" fmla="*/ 0 h 478"/>
                <a:gd name="T86" fmla="*/ 233 w 523"/>
                <a:gd name="T87" fmla="*/ 8 h 478"/>
                <a:gd name="T88" fmla="*/ 238 w 523"/>
                <a:gd name="T89" fmla="*/ 16 h 4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478"/>
                <a:gd name="T137" fmla="*/ 523 w 523"/>
                <a:gd name="T138" fmla="*/ 478 h 4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478">
                  <a:moveTo>
                    <a:pt x="0" y="289"/>
                  </a:moveTo>
                  <a:lnTo>
                    <a:pt x="6" y="321"/>
                  </a:lnTo>
                  <a:lnTo>
                    <a:pt x="11" y="343"/>
                  </a:lnTo>
                  <a:lnTo>
                    <a:pt x="17" y="370"/>
                  </a:lnTo>
                  <a:lnTo>
                    <a:pt x="23" y="392"/>
                  </a:lnTo>
                  <a:lnTo>
                    <a:pt x="29" y="419"/>
                  </a:lnTo>
                  <a:lnTo>
                    <a:pt x="34" y="437"/>
                  </a:lnTo>
                  <a:lnTo>
                    <a:pt x="41" y="455"/>
                  </a:lnTo>
                  <a:lnTo>
                    <a:pt x="46" y="463"/>
                  </a:lnTo>
                  <a:lnTo>
                    <a:pt x="52" y="472"/>
                  </a:lnTo>
                  <a:lnTo>
                    <a:pt x="58" y="477"/>
                  </a:lnTo>
                  <a:lnTo>
                    <a:pt x="64" y="477"/>
                  </a:lnTo>
                  <a:lnTo>
                    <a:pt x="69" y="468"/>
                  </a:lnTo>
                  <a:lnTo>
                    <a:pt x="75" y="459"/>
                  </a:lnTo>
                  <a:lnTo>
                    <a:pt x="81" y="455"/>
                  </a:lnTo>
                  <a:lnTo>
                    <a:pt x="87" y="445"/>
                  </a:lnTo>
                  <a:lnTo>
                    <a:pt x="93" y="427"/>
                  </a:lnTo>
                  <a:lnTo>
                    <a:pt x="99" y="410"/>
                  </a:lnTo>
                  <a:lnTo>
                    <a:pt x="104" y="387"/>
                  </a:lnTo>
                  <a:lnTo>
                    <a:pt x="110" y="361"/>
                  </a:lnTo>
                  <a:lnTo>
                    <a:pt x="116" y="334"/>
                  </a:lnTo>
                  <a:lnTo>
                    <a:pt x="122" y="303"/>
                  </a:lnTo>
                  <a:lnTo>
                    <a:pt x="127" y="272"/>
                  </a:lnTo>
                  <a:lnTo>
                    <a:pt x="133" y="249"/>
                  </a:lnTo>
                  <a:lnTo>
                    <a:pt x="139" y="218"/>
                  </a:lnTo>
                  <a:lnTo>
                    <a:pt x="145" y="191"/>
                  </a:lnTo>
                  <a:lnTo>
                    <a:pt x="151" y="160"/>
                  </a:lnTo>
                  <a:lnTo>
                    <a:pt x="156" y="133"/>
                  </a:lnTo>
                  <a:lnTo>
                    <a:pt x="162" y="111"/>
                  </a:lnTo>
                  <a:lnTo>
                    <a:pt x="168" y="89"/>
                  </a:lnTo>
                  <a:lnTo>
                    <a:pt x="174" y="67"/>
                  </a:lnTo>
                  <a:lnTo>
                    <a:pt x="180" y="44"/>
                  </a:lnTo>
                  <a:lnTo>
                    <a:pt x="186" y="27"/>
                  </a:lnTo>
                  <a:lnTo>
                    <a:pt x="192" y="13"/>
                  </a:lnTo>
                  <a:lnTo>
                    <a:pt x="197" y="4"/>
                  </a:lnTo>
                  <a:lnTo>
                    <a:pt x="203" y="0"/>
                  </a:lnTo>
                  <a:lnTo>
                    <a:pt x="209" y="9"/>
                  </a:lnTo>
                  <a:lnTo>
                    <a:pt x="215" y="9"/>
                  </a:lnTo>
                  <a:lnTo>
                    <a:pt x="221" y="18"/>
                  </a:lnTo>
                  <a:lnTo>
                    <a:pt x="227" y="27"/>
                  </a:lnTo>
                  <a:lnTo>
                    <a:pt x="232" y="36"/>
                  </a:lnTo>
                  <a:lnTo>
                    <a:pt x="238" y="49"/>
                  </a:lnTo>
                  <a:lnTo>
                    <a:pt x="244" y="67"/>
                  </a:lnTo>
                  <a:lnTo>
                    <a:pt x="250" y="93"/>
                  </a:lnTo>
                  <a:lnTo>
                    <a:pt x="256" y="120"/>
                  </a:lnTo>
                  <a:lnTo>
                    <a:pt x="261" y="147"/>
                  </a:lnTo>
                  <a:lnTo>
                    <a:pt x="267" y="178"/>
                  </a:lnTo>
                  <a:lnTo>
                    <a:pt x="273" y="205"/>
                  </a:lnTo>
                  <a:lnTo>
                    <a:pt x="279" y="236"/>
                  </a:lnTo>
                  <a:lnTo>
                    <a:pt x="285" y="267"/>
                  </a:lnTo>
                  <a:lnTo>
                    <a:pt x="290" y="289"/>
                  </a:lnTo>
                  <a:lnTo>
                    <a:pt x="296" y="321"/>
                  </a:lnTo>
                  <a:lnTo>
                    <a:pt x="302" y="343"/>
                  </a:lnTo>
                  <a:lnTo>
                    <a:pt x="308" y="370"/>
                  </a:lnTo>
                  <a:lnTo>
                    <a:pt x="313" y="392"/>
                  </a:lnTo>
                  <a:lnTo>
                    <a:pt x="320" y="419"/>
                  </a:lnTo>
                  <a:lnTo>
                    <a:pt x="325" y="437"/>
                  </a:lnTo>
                  <a:lnTo>
                    <a:pt x="331" y="455"/>
                  </a:lnTo>
                  <a:lnTo>
                    <a:pt x="337" y="468"/>
                  </a:lnTo>
                  <a:lnTo>
                    <a:pt x="342" y="477"/>
                  </a:lnTo>
                  <a:lnTo>
                    <a:pt x="348" y="472"/>
                  </a:lnTo>
                  <a:lnTo>
                    <a:pt x="354" y="477"/>
                  </a:lnTo>
                  <a:lnTo>
                    <a:pt x="360" y="468"/>
                  </a:lnTo>
                  <a:lnTo>
                    <a:pt x="366" y="459"/>
                  </a:lnTo>
                  <a:lnTo>
                    <a:pt x="372" y="455"/>
                  </a:lnTo>
                  <a:lnTo>
                    <a:pt x="377" y="445"/>
                  </a:lnTo>
                  <a:lnTo>
                    <a:pt x="383" y="427"/>
                  </a:lnTo>
                  <a:lnTo>
                    <a:pt x="389" y="410"/>
                  </a:lnTo>
                  <a:lnTo>
                    <a:pt x="395" y="387"/>
                  </a:lnTo>
                  <a:lnTo>
                    <a:pt x="401" y="361"/>
                  </a:lnTo>
                  <a:lnTo>
                    <a:pt x="406" y="334"/>
                  </a:lnTo>
                  <a:lnTo>
                    <a:pt x="412" y="303"/>
                  </a:lnTo>
                  <a:lnTo>
                    <a:pt x="418" y="272"/>
                  </a:lnTo>
                  <a:lnTo>
                    <a:pt x="424" y="249"/>
                  </a:lnTo>
                  <a:lnTo>
                    <a:pt x="430" y="218"/>
                  </a:lnTo>
                  <a:lnTo>
                    <a:pt x="436" y="191"/>
                  </a:lnTo>
                  <a:lnTo>
                    <a:pt x="442" y="160"/>
                  </a:lnTo>
                  <a:lnTo>
                    <a:pt x="447" y="133"/>
                  </a:lnTo>
                  <a:lnTo>
                    <a:pt x="453" y="111"/>
                  </a:lnTo>
                  <a:lnTo>
                    <a:pt x="459" y="89"/>
                  </a:lnTo>
                  <a:lnTo>
                    <a:pt x="465" y="62"/>
                  </a:lnTo>
                  <a:lnTo>
                    <a:pt x="470" y="40"/>
                  </a:lnTo>
                  <a:lnTo>
                    <a:pt x="476" y="27"/>
                  </a:lnTo>
                  <a:lnTo>
                    <a:pt x="482" y="13"/>
                  </a:lnTo>
                  <a:lnTo>
                    <a:pt x="488" y="4"/>
                  </a:lnTo>
                  <a:lnTo>
                    <a:pt x="494" y="0"/>
                  </a:lnTo>
                  <a:lnTo>
                    <a:pt x="500" y="9"/>
                  </a:lnTo>
                  <a:lnTo>
                    <a:pt x="505" y="13"/>
                  </a:lnTo>
                  <a:lnTo>
                    <a:pt x="511" y="18"/>
                  </a:lnTo>
                  <a:lnTo>
                    <a:pt x="517" y="27"/>
                  </a:lnTo>
                  <a:lnTo>
                    <a:pt x="522" y="36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8" name="Freeform 11"/>
            <p:cNvSpPr>
              <a:spLocks/>
            </p:cNvSpPr>
            <p:nvPr/>
          </p:nvSpPr>
          <p:spPr bwMode="auto">
            <a:xfrm>
              <a:off x="3663" y="2344"/>
              <a:ext cx="450" cy="431"/>
            </a:xfrm>
            <a:custGeom>
              <a:avLst/>
              <a:gdLst>
                <a:gd name="T0" fmla="*/ 3 w 525"/>
                <a:gd name="T1" fmla="*/ 29 h 478"/>
                <a:gd name="T2" fmla="*/ 8 w 525"/>
                <a:gd name="T3" fmla="*/ 56 h 478"/>
                <a:gd name="T4" fmla="*/ 14 w 525"/>
                <a:gd name="T5" fmla="*/ 87 h 478"/>
                <a:gd name="T6" fmla="*/ 19 w 525"/>
                <a:gd name="T7" fmla="*/ 123 h 478"/>
                <a:gd name="T8" fmla="*/ 24 w 525"/>
                <a:gd name="T9" fmla="*/ 160 h 478"/>
                <a:gd name="T10" fmla="*/ 30 w 525"/>
                <a:gd name="T11" fmla="*/ 191 h 478"/>
                <a:gd name="T12" fmla="*/ 35 w 525"/>
                <a:gd name="T13" fmla="*/ 220 h 478"/>
                <a:gd name="T14" fmla="*/ 40 w 525"/>
                <a:gd name="T15" fmla="*/ 250 h 478"/>
                <a:gd name="T16" fmla="*/ 46 w 525"/>
                <a:gd name="T17" fmla="*/ 271 h 478"/>
                <a:gd name="T18" fmla="*/ 51 w 525"/>
                <a:gd name="T19" fmla="*/ 285 h 478"/>
                <a:gd name="T20" fmla="*/ 57 w 525"/>
                <a:gd name="T21" fmla="*/ 285 h 478"/>
                <a:gd name="T22" fmla="*/ 63 w 525"/>
                <a:gd name="T23" fmla="*/ 273 h 478"/>
                <a:gd name="T24" fmla="*/ 68 w 525"/>
                <a:gd name="T25" fmla="*/ 265 h 478"/>
                <a:gd name="T26" fmla="*/ 73 w 525"/>
                <a:gd name="T27" fmla="*/ 244 h 478"/>
                <a:gd name="T28" fmla="*/ 78 w 525"/>
                <a:gd name="T29" fmla="*/ 216 h 478"/>
                <a:gd name="T30" fmla="*/ 84 w 525"/>
                <a:gd name="T31" fmla="*/ 178 h 478"/>
                <a:gd name="T32" fmla="*/ 89 w 525"/>
                <a:gd name="T33" fmla="*/ 145 h 478"/>
                <a:gd name="T34" fmla="*/ 95 w 525"/>
                <a:gd name="T35" fmla="*/ 114 h 478"/>
                <a:gd name="T36" fmla="*/ 100 w 525"/>
                <a:gd name="T37" fmla="*/ 78 h 478"/>
                <a:gd name="T38" fmla="*/ 105 w 525"/>
                <a:gd name="T39" fmla="*/ 53 h 478"/>
                <a:gd name="T40" fmla="*/ 111 w 525"/>
                <a:gd name="T41" fmla="*/ 23 h 478"/>
                <a:gd name="T42" fmla="*/ 116 w 525"/>
                <a:gd name="T43" fmla="*/ 8 h 478"/>
                <a:gd name="T44" fmla="*/ 121 w 525"/>
                <a:gd name="T45" fmla="*/ 0 h 478"/>
                <a:gd name="T46" fmla="*/ 126 w 525"/>
                <a:gd name="T47" fmla="*/ 8 h 478"/>
                <a:gd name="T48" fmla="*/ 132 w 525"/>
                <a:gd name="T49" fmla="*/ 16 h 478"/>
                <a:gd name="T50" fmla="*/ 138 w 525"/>
                <a:gd name="T51" fmla="*/ 29 h 478"/>
                <a:gd name="T52" fmla="*/ 143 w 525"/>
                <a:gd name="T53" fmla="*/ 56 h 478"/>
                <a:gd name="T54" fmla="*/ 147 w 525"/>
                <a:gd name="T55" fmla="*/ 87 h 478"/>
                <a:gd name="T56" fmla="*/ 153 w 525"/>
                <a:gd name="T57" fmla="*/ 123 h 478"/>
                <a:gd name="T58" fmla="*/ 159 w 525"/>
                <a:gd name="T59" fmla="*/ 160 h 478"/>
                <a:gd name="T60" fmla="*/ 165 w 525"/>
                <a:gd name="T61" fmla="*/ 176 h 478"/>
                <a:gd name="T62" fmla="*/ 170 w 525"/>
                <a:gd name="T63" fmla="*/ 206 h 478"/>
                <a:gd name="T64" fmla="*/ 176 w 525"/>
                <a:gd name="T65" fmla="*/ 234 h 478"/>
                <a:gd name="T66" fmla="*/ 180 w 525"/>
                <a:gd name="T67" fmla="*/ 252 h 478"/>
                <a:gd name="T68" fmla="*/ 187 w 525"/>
                <a:gd name="T69" fmla="*/ 263 h 478"/>
                <a:gd name="T70" fmla="*/ 191 w 525"/>
                <a:gd name="T71" fmla="*/ 258 h 478"/>
                <a:gd name="T72" fmla="*/ 196 w 525"/>
                <a:gd name="T73" fmla="*/ 265 h 478"/>
                <a:gd name="T74" fmla="*/ 202 w 525"/>
                <a:gd name="T75" fmla="*/ 263 h 478"/>
                <a:gd name="T76" fmla="*/ 207 w 525"/>
                <a:gd name="T77" fmla="*/ 261 h 478"/>
                <a:gd name="T78" fmla="*/ 213 w 525"/>
                <a:gd name="T79" fmla="*/ 254 h 478"/>
                <a:gd name="T80" fmla="*/ 219 w 525"/>
                <a:gd name="T81" fmla="*/ 250 h 478"/>
                <a:gd name="T82" fmla="*/ 224 w 525"/>
                <a:gd name="T83" fmla="*/ 244 h 478"/>
                <a:gd name="T84" fmla="*/ 229 w 525"/>
                <a:gd name="T85" fmla="*/ 235 h 478"/>
                <a:gd name="T86" fmla="*/ 234 w 525"/>
                <a:gd name="T87" fmla="*/ 227 h 478"/>
                <a:gd name="T88" fmla="*/ 240 w 525"/>
                <a:gd name="T89" fmla="*/ 218 h 4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5"/>
                <a:gd name="T136" fmla="*/ 0 h 478"/>
                <a:gd name="T137" fmla="*/ 525 w 525"/>
                <a:gd name="T138" fmla="*/ 478 h 4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5" h="478">
                  <a:moveTo>
                    <a:pt x="0" y="36"/>
                  </a:moveTo>
                  <a:lnTo>
                    <a:pt x="7" y="49"/>
                  </a:lnTo>
                  <a:lnTo>
                    <a:pt x="13" y="67"/>
                  </a:lnTo>
                  <a:lnTo>
                    <a:pt x="18" y="93"/>
                  </a:lnTo>
                  <a:lnTo>
                    <a:pt x="24" y="125"/>
                  </a:lnTo>
                  <a:lnTo>
                    <a:pt x="30" y="147"/>
                  </a:lnTo>
                  <a:lnTo>
                    <a:pt x="36" y="178"/>
                  </a:lnTo>
                  <a:lnTo>
                    <a:pt x="41" y="205"/>
                  </a:lnTo>
                  <a:lnTo>
                    <a:pt x="47" y="236"/>
                  </a:lnTo>
                  <a:lnTo>
                    <a:pt x="53" y="267"/>
                  </a:lnTo>
                  <a:lnTo>
                    <a:pt x="59" y="289"/>
                  </a:lnTo>
                  <a:lnTo>
                    <a:pt x="65" y="321"/>
                  </a:lnTo>
                  <a:lnTo>
                    <a:pt x="70" y="343"/>
                  </a:lnTo>
                  <a:lnTo>
                    <a:pt x="76" y="370"/>
                  </a:lnTo>
                  <a:lnTo>
                    <a:pt x="82" y="396"/>
                  </a:lnTo>
                  <a:lnTo>
                    <a:pt x="88" y="419"/>
                  </a:lnTo>
                  <a:lnTo>
                    <a:pt x="94" y="437"/>
                  </a:lnTo>
                  <a:lnTo>
                    <a:pt x="99" y="455"/>
                  </a:lnTo>
                  <a:lnTo>
                    <a:pt x="105" y="468"/>
                  </a:lnTo>
                  <a:lnTo>
                    <a:pt x="111" y="477"/>
                  </a:lnTo>
                  <a:lnTo>
                    <a:pt x="117" y="472"/>
                  </a:lnTo>
                  <a:lnTo>
                    <a:pt x="123" y="477"/>
                  </a:lnTo>
                  <a:lnTo>
                    <a:pt x="129" y="468"/>
                  </a:lnTo>
                  <a:lnTo>
                    <a:pt x="134" y="459"/>
                  </a:lnTo>
                  <a:lnTo>
                    <a:pt x="140" y="455"/>
                  </a:lnTo>
                  <a:lnTo>
                    <a:pt x="146" y="445"/>
                  </a:lnTo>
                  <a:lnTo>
                    <a:pt x="152" y="427"/>
                  </a:lnTo>
                  <a:lnTo>
                    <a:pt x="158" y="410"/>
                  </a:lnTo>
                  <a:lnTo>
                    <a:pt x="164" y="387"/>
                  </a:lnTo>
                  <a:lnTo>
                    <a:pt x="169" y="361"/>
                  </a:lnTo>
                  <a:lnTo>
                    <a:pt x="175" y="334"/>
                  </a:lnTo>
                  <a:lnTo>
                    <a:pt x="181" y="298"/>
                  </a:lnTo>
                  <a:lnTo>
                    <a:pt x="187" y="272"/>
                  </a:lnTo>
                  <a:lnTo>
                    <a:pt x="193" y="245"/>
                  </a:lnTo>
                  <a:lnTo>
                    <a:pt x="198" y="218"/>
                  </a:lnTo>
                  <a:lnTo>
                    <a:pt x="204" y="191"/>
                  </a:lnTo>
                  <a:lnTo>
                    <a:pt x="210" y="160"/>
                  </a:lnTo>
                  <a:lnTo>
                    <a:pt x="216" y="133"/>
                  </a:lnTo>
                  <a:lnTo>
                    <a:pt x="222" y="111"/>
                  </a:lnTo>
                  <a:lnTo>
                    <a:pt x="227" y="89"/>
                  </a:lnTo>
                  <a:lnTo>
                    <a:pt x="233" y="62"/>
                  </a:lnTo>
                  <a:lnTo>
                    <a:pt x="239" y="40"/>
                  </a:lnTo>
                  <a:lnTo>
                    <a:pt x="245" y="22"/>
                  </a:lnTo>
                  <a:lnTo>
                    <a:pt x="251" y="13"/>
                  </a:lnTo>
                  <a:lnTo>
                    <a:pt x="256" y="4"/>
                  </a:lnTo>
                  <a:lnTo>
                    <a:pt x="262" y="0"/>
                  </a:lnTo>
                  <a:lnTo>
                    <a:pt x="268" y="9"/>
                  </a:lnTo>
                  <a:lnTo>
                    <a:pt x="274" y="13"/>
                  </a:lnTo>
                  <a:lnTo>
                    <a:pt x="279" y="18"/>
                  </a:lnTo>
                  <a:lnTo>
                    <a:pt x="286" y="27"/>
                  </a:lnTo>
                  <a:lnTo>
                    <a:pt x="292" y="36"/>
                  </a:lnTo>
                  <a:lnTo>
                    <a:pt x="297" y="49"/>
                  </a:lnTo>
                  <a:lnTo>
                    <a:pt x="303" y="67"/>
                  </a:lnTo>
                  <a:lnTo>
                    <a:pt x="309" y="93"/>
                  </a:lnTo>
                  <a:lnTo>
                    <a:pt x="314" y="125"/>
                  </a:lnTo>
                  <a:lnTo>
                    <a:pt x="320" y="147"/>
                  </a:lnTo>
                  <a:lnTo>
                    <a:pt x="326" y="178"/>
                  </a:lnTo>
                  <a:lnTo>
                    <a:pt x="332" y="205"/>
                  </a:lnTo>
                  <a:lnTo>
                    <a:pt x="338" y="236"/>
                  </a:lnTo>
                  <a:lnTo>
                    <a:pt x="344" y="267"/>
                  </a:lnTo>
                  <a:lnTo>
                    <a:pt x="349" y="289"/>
                  </a:lnTo>
                  <a:lnTo>
                    <a:pt x="355" y="294"/>
                  </a:lnTo>
                  <a:lnTo>
                    <a:pt x="361" y="321"/>
                  </a:lnTo>
                  <a:lnTo>
                    <a:pt x="367" y="347"/>
                  </a:lnTo>
                  <a:lnTo>
                    <a:pt x="373" y="370"/>
                  </a:lnTo>
                  <a:lnTo>
                    <a:pt x="379" y="392"/>
                  </a:lnTo>
                  <a:lnTo>
                    <a:pt x="384" y="405"/>
                  </a:lnTo>
                  <a:lnTo>
                    <a:pt x="390" y="423"/>
                  </a:lnTo>
                  <a:lnTo>
                    <a:pt x="396" y="437"/>
                  </a:lnTo>
                  <a:lnTo>
                    <a:pt x="402" y="441"/>
                  </a:lnTo>
                  <a:lnTo>
                    <a:pt x="408" y="445"/>
                  </a:lnTo>
                  <a:lnTo>
                    <a:pt x="413" y="432"/>
                  </a:lnTo>
                  <a:lnTo>
                    <a:pt x="419" y="441"/>
                  </a:lnTo>
                  <a:lnTo>
                    <a:pt x="425" y="445"/>
                  </a:lnTo>
                  <a:lnTo>
                    <a:pt x="431" y="445"/>
                  </a:lnTo>
                  <a:lnTo>
                    <a:pt x="437" y="441"/>
                  </a:lnTo>
                  <a:lnTo>
                    <a:pt x="442" y="441"/>
                  </a:lnTo>
                  <a:lnTo>
                    <a:pt x="448" y="437"/>
                  </a:lnTo>
                  <a:lnTo>
                    <a:pt x="454" y="432"/>
                  </a:lnTo>
                  <a:lnTo>
                    <a:pt x="460" y="427"/>
                  </a:lnTo>
                  <a:lnTo>
                    <a:pt x="466" y="423"/>
                  </a:lnTo>
                  <a:lnTo>
                    <a:pt x="472" y="419"/>
                  </a:lnTo>
                  <a:lnTo>
                    <a:pt x="477" y="414"/>
                  </a:lnTo>
                  <a:lnTo>
                    <a:pt x="483" y="410"/>
                  </a:lnTo>
                  <a:lnTo>
                    <a:pt x="489" y="405"/>
                  </a:lnTo>
                  <a:lnTo>
                    <a:pt x="494" y="396"/>
                  </a:lnTo>
                  <a:lnTo>
                    <a:pt x="501" y="392"/>
                  </a:lnTo>
                  <a:lnTo>
                    <a:pt x="506" y="383"/>
                  </a:lnTo>
                  <a:lnTo>
                    <a:pt x="512" y="374"/>
                  </a:lnTo>
                  <a:lnTo>
                    <a:pt x="518" y="365"/>
                  </a:lnTo>
                  <a:lnTo>
                    <a:pt x="524" y="352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9" name="Freeform 12"/>
            <p:cNvSpPr>
              <a:spLocks/>
            </p:cNvSpPr>
            <p:nvPr/>
          </p:nvSpPr>
          <p:spPr bwMode="auto">
            <a:xfrm>
              <a:off x="4112" y="2509"/>
              <a:ext cx="449" cy="153"/>
            </a:xfrm>
            <a:custGeom>
              <a:avLst/>
              <a:gdLst>
                <a:gd name="T0" fmla="*/ 3 w 523"/>
                <a:gd name="T1" fmla="*/ 94 h 170"/>
                <a:gd name="T2" fmla="*/ 8 w 523"/>
                <a:gd name="T3" fmla="*/ 84 h 170"/>
                <a:gd name="T4" fmla="*/ 13 w 523"/>
                <a:gd name="T5" fmla="*/ 74 h 170"/>
                <a:gd name="T6" fmla="*/ 18 w 523"/>
                <a:gd name="T7" fmla="*/ 62 h 170"/>
                <a:gd name="T8" fmla="*/ 24 w 523"/>
                <a:gd name="T9" fmla="*/ 57 h 170"/>
                <a:gd name="T10" fmla="*/ 29 w 523"/>
                <a:gd name="T11" fmla="*/ 53 h 170"/>
                <a:gd name="T12" fmla="*/ 34 w 523"/>
                <a:gd name="T13" fmla="*/ 48 h 170"/>
                <a:gd name="T14" fmla="*/ 40 w 523"/>
                <a:gd name="T15" fmla="*/ 44 h 170"/>
                <a:gd name="T16" fmla="*/ 46 w 523"/>
                <a:gd name="T17" fmla="*/ 42 h 170"/>
                <a:gd name="T18" fmla="*/ 52 w 523"/>
                <a:gd name="T19" fmla="*/ 39 h 170"/>
                <a:gd name="T20" fmla="*/ 57 w 523"/>
                <a:gd name="T21" fmla="*/ 36 h 170"/>
                <a:gd name="T22" fmla="*/ 63 w 523"/>
                <a:gd name="T23" fmla="*/ 33 h 170"/>
                <a:gd name="T24" fmla="*/ 67 w 523"/>
                <a:gd name="T25" fmla="*/ 33 h 170"/>
                <a:gd name="T26" fmla="*/ 74 w 523"/>
                <a:gd name="T27" fmla="*/ 32 h 170"/>
                <a:gd name="T28" fmla="*/ 78 w 523"/>
                <a:gd name="T29" fmla="*/ 32 h 170"/>
                <a:gd name="T30" fmla="*/ 84 w 523"/>
                <a:gd name="T31" fmla="*/ 29 h 170"/>
                <a:gd name="T32" fmla="*/ 89 w 523"/>
                <a:gd name="T33" fmla="*/ 29 h 170"/>
                <a:gd name="T34" fmla="*/ 94 w 523"/>
                <a:gd name="T35" fmla="*/ 26 h 170"/>
                <a:gd name="T36" fmla="*/ 101 w 523"/>
                <a:gd name="T37" fmla="*/ 26 h 170"/>
                <a:gd name="T38" fmla="*/ 106 w 523"/>
                <a:gd name="T39" fmla="*/ 26 h 170"/>
                <a:gd name="T40" fmla="*/ 111 w 523"/>
                <a:gd name="T41" fmla="*/ 23 h 170"/>
                <a:gd name="T42" fmla="*/ 117 w 523"/>
                <a:gd name="T43" fmla="*/ 21 h 170"/>
                <a:gd name="T44" fmla="*/ 122 w 523"/>
                <a:gd name="T45" fmla="*/ 18 h 170"/>
                <a:gd name="T46" fmla="*/ 128 w 523"/>
                <a:gd name="T47" fmla="*/ 15 h 170"/>
                <a:gd name="T48" fmla="*/ 132 w 523"/>
                <a:gd name="T49" fmla="*/ 13 h 170"/>
                <a:gd name="T50" fmla="*/ 138 w 523"/>
                <a:gd name="T51" fmla="*/ 10 h 170"/>
                <a:gd name="T52" fmla="*/ 143 w 523"/>
                <a:gd name="T53" fmla="*/ 8 h 170"/>
                <a:gd name="T54" fmla="*/ 149 w 523"/>
                <a:gd name="T55" fmla="*/ 5 h 170"/>
                <a:gd name="T56" fmla="*/ 154 w 523"/>
                <a:gd name="T57" fmla="*/ 5 h 170"/>
                <a:gd name="T58" fmla="*/ 159 w 523"/>
                <a:gd name="T59" fmla="*/ 4 h 170"/>
                <a:gd name="T60" fmla="*/ 165 w 523"/>
                <a:gd name="T61" fmla="*/ 4 h 170"/>
                <a:gd name="T62" fmla="*/ 171 w 523"/>
                <a:gd name="T63" fmla="*/ 4 h 170"/>
                <a:gd name="T64" fmla="*/ 176 w 523"/>
                <a:gd name="T65" fmla="*/ 5 h 170"/>
                <a:gd name="T66" fmla="*/ 181 w 523"/>
                <a:gd name="T67" fmla="*/ 0 h 170"/>
                <a:gd name="T68" fmla="*/ 186 w 523"/>
                <a:gd name="T69" fmla="*/ 5 h 170"/>
                <a:gd name="T70" fmla="*/ 192 w 523"/>
                <a:gd name="T71" fmla="*/ 5 h 170"/>
                <a:gd name="T72" fmla="*/ 197 w 523"/>
                <a:gd name="T73" fmla="*/ 5 h 170"/>
                <a:gd name="T74" fmla="*/ 203 w 523"/>
                <a:gd name="T75" fmla="*/ 5 h 170"/>
                <a:gd name="T76" fmla="*/ 209 w 523"/>
                <a:gd name="T77" fmla="*/ 5 h 170"/>
                <a:gd name="T78" fmla="*/ 213 w 523"/>
                <a:gd name="T79" fmla="*/ 8 h 170"/>
                <a:gd name="T80" fmla="*/ 219 w 523"/>
                <a:gd name="T81" fmla="*/ 5 h 170"/>
                <a:gd name="T82" fmla="*/ 225 w 523"/>
                <a:gd name="T83" fmla="*/ 8 h 170"/>
                <a:gd name="T84" fmla="*/ 230 w 523"/>
                <a:gd name="T85" fmla="*/ 8 h 170"/>
                <a:gd name="T86" fmla="*/ 236 w 523"/>
                <a:gd name="T87" fmla="*/ 10 h 170"/>
                <a:gd name="T88" fmla="*/ 241 w 523"/>
                <a:gd name="T89" fmla="*/ 10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170"/>
                <a:gd name="T137" fmla="*/ 523 w 523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170">
                  <a:moveTo>
                    <a:pt x="0" y="169"/>
                  </a:moveTo>
                  <a:lnTo>
                    <a:pt x="6" y="160"/>
                  </a:lnTo>
                  <a:lnTo>
                    <a:pt x="11" y="151"/>
                  </a:lnTo>
                  <a:lnTo>
                    <a:pt x="17" y="142"/>
                  </a:lnTo>
                  <a:lnTo>
                    <a:pt x="23" y="133"/>
                  </a:lnTo>
                  <a:lnTo>
                    <a:pt x="29" y="124"/>
                  </a:lnTo>
                  <a:lnTo>
                    <a:pt x="34" y="115"/>
                  </a:lnTo>
                  <a:lnTo>
                    <a:pt x="40" y="106"/>
                  </a:lnTo>
                  <a:lnTo>
                    <a:pt x="46" y="102"/>
                  </a:lnTo>
                  <a:lnTo>
                    <a:pt x="52" y="97"/>
                  </a:lnTo>
                  <a:lnTo>
                    <a:pt x="58" y="93"/>
                  </a:lnTo>
                  <a:lnTo>
                    <a:pt x="64" y="89"/>
                  </a:lnTo>
                  <a:lnTo>
                    <a:pt x="70" y="84"/>
                  </a:lnTo>
                  <a:lnTo>
                    <a:pt x="75" y="80"/>
                  </a:lnTo>
                  <a:lnTo>
                    <a:pt x="81" y="75"/>
                  </a:lnTo>
                  <a:lnTo>
                    <a:pt x="87" y="75"/>
                  </a:lnTo>
                  <a:lnTo>
                    <a:pt x="93" y="71"/>
                  </a:lnTo>
                  <a:lnTo>
                    <a:pt x="98" y="71"/>
                  </a:lnTo>
                  <a:lnTo>
                    <a:pt x="104" y="71"/>
                  </a:lnTo>
                  <a:lnTo>
                    <a:pt x="110" y="66"/>
                  </a:lnTo>
                  <a:lnTo>
                    <a:pt x="116" y="62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4" y="57"/>
                  </a:lnTo>
                  <a:lnTo>
                    <a:pt x="139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3"/>
                  </a:lnTo>
                  <a:lnTo>
                    <a:pt x="163" y="57"/>
                  </a:lnTo>
                  <a:lnTo>
                    <a:pt x="168" y="53"/>
                  </a:lnTo>
                  <a:lnTo>
                    <a:pt x="174" y="53"/>
                  </a:lnTo>
                  <a:lnTo>
                    <a:pt x="180" y="48"/>
                  </a:lnTo>
                  <a:lnTo>
                    <a:pt x="186" y="53"/>
                  </a:lnTo>
                  <a:lnTo>
                    <a:pt x="191" y="48"/>
                  </a:lnTo>
                  <a:lnTo>
                    <a:pt x="197" y="48"/>
                  </a:lnTo>
                  <a:lnTo>
                    <a:pt x="203" y="44"/>
                  </a:lnTo>
                  <a:lnTo>
                    <a:pt x="209" y="44"/>
                  </a:lnTo>
                  <a:lnTo>
                    <a:pt x="215" y="44"/>
                  </a:lnTo>
                  <a:lnTo>
                    <a:pt x="221" y="44"/>
                  </a:lnTo>
                  <a:lnTo>
                    <a:pt x="226" y="44"/>
                  </a:lnTo>
                  <a:lnTo>
                    <a:pt x="232" y="44"/>
                  </a:lnTo>
                  <a:lnTo>
                    <a:pt x="238" y="39"/>
                  </a:lnTo>
                  <a:lnTo>
                    <a:pt x="244" y="39"/>
                  </a:lnTo>
                  <a:lnTo>
                    <a:pt x="249" y="35"/>
                  </a:lnTo>
                  <a:lnTo>
                    <a:pt x="256" y="31"/>
                  </a:lnTo>
                  <a:lnTo>
                    <a:pt x="261" y="31"/>
                  </a:lnTo>
                  <a:lnTo>
                    <a:pt x="267" y="26"/>
                  </a:lnTo>
                  <a:lnTo>
                    <a:pt x="273" y="26"/>
                  </a:lnTo>
                  <a:lnTo>
                    <a:pt x="279" y="22"/>
                  </a:lnTo>
                  <a:lnTo>
                    <a:pt x="284" y="22"/>
                  </a:lnTo>
                  <a:lnTo>
                    <a:pt x="290" y="17"/>
                  </a:lnTo>
                  <a:lnTo>
                    <a:pt x="296" y="17"/>
                  </a:lnTo>
                  <a:lnTo>
                    <a:pt x="302" y="13"/>
                  </a:lnTo>
                  <a:lnTo>
                    <a:pt x="308" y="13"/>
                  </a:lnTo>
                  <a:lnTo>
                    <a:pt x="314" y="13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1" y="8"/>
                  </a:lnTo>
                  <a:lnTo>
                    <a:pt x="337" y="8"/>
                  </a:lnTo>
                  <a:lnTo>
                    <a:pt x="343" y="4"/>
                  </a:lnTo>
                  <a:lnTo>
                    <a:pt x="348" y="8"/>
                  </a:lnTo>
                  <a:lnTo>
                    <a:pt x="354" y="4"/>
                  </a:lnTo>
                  <a:lnTo>
                    <a:pt x="360" y="4"/>
                  </a:lnTo>
                  <a:lnTo>
                    <a:pt x="366" y="4"/>
                  </a:lnTo>
                  <a:lnTo>
                    <a:pt x="372" y="4"/>
                  </a:lnTo>
                  <a:lnTo>
                    <a:pt x="377" y="8"/>
                  </a:lnTo>
                  <a:lnTo>
                    <a:pt x="383" y="4"/>
                  </a:lnTo>
                  <a:lnTo>
                    <a:pt x="389" y="0"/>
                  </a:lnTo>
                  <a:lnTo>
                    <a:pt x="395" y="4"/>
                  </a:lnTo>
                  <a:lnTo>
                    <a:pt x="401" y="8"/>
                  </a:lnTo>
                  <a:lnTo>
                    <a:pt x="407" y="8"/>
                  </a:lnTo>
                  <a:lnTo>
                    <a:pt x="412" y="8"/>
                  </a:lnTo>
                  <a:lnTo>
                    <a:pt x="418" y="8"/>
                  </a:lnTo>
                  <a:lnTo>
                    <a:pt x="424" y="8"/>
                  </a:lnTo>
                  <a:lnTo>
                    <a:pt x="429" y="8"/>
                  </a:lnTo>
                  <a:lnTo>
                    <a:pt x="435" y="8"/>
                  </a:lnTo>
                  <a:lnTo>
                    <a:pt x="441" y="8"/>
                  </a:lnTo>
                  <a:lnTo>
                    <a:pt x="447" y="8"/>
                  </a:lnTo>
                  <a:lnTo>
                    <a:pt x="453" y="8"/>
                  </a:lnTo>
                  <a:lnTo>
                    <a:pt x="458" y="13"/>
                  </a:lnTo>
                  <a:lnTo>
                    <a:pt x="464" y="13"/>
                  </a:lnTo>
                  <a:lnTo>
                    <a:pt x="470" y="8"/>
                  </a:lnTo>
                  <a:lnTo>
                    <a:pt x="476" y="13"/>
                  </a:lnTo>
                  <a:lnTo>
                    <a:pt x="482" y="13"/>
                  </a:lnTo>
                  <a:lnTo>
                    <a:pt x="488" y="13"/>
                  </a:lnTo>
                  <a:lnTo>
                    <a:pt x="493" y="13"/>
                  </a:lnTo>
                  <a:lnTo>
                    <a:pt x="499" y="13"/>
                  </a:lnTo>
                  <a:lnTo>
                    <a:pt x="505" y="17"/>
                  </a:lnTo>
                  <a:lnTo>
                    <a:pt x="511" y="13"/>
                  </a:lnTo>
                  <a:lnTo>
                    <a:pt x="517" y="17"/>
                  </a:lnTo>
                  <a:lnTo>
                    <a:pt x="522" y="17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60" name="Freeform 13"/>
            <p:cNvSpPr>
              <a:spLocks/>
            </p:cNvSpPr>
            <p:nvPr/>
          </p:nvSpPr>
          <p:spPr bwMode="auto">
            <a:xfrm>
              <a:off x="4560" y="2521"/>
              <a:ext cx="450" cy="61"/>
            </a:xfrm>
            <a:custGeom>
              <a:avLst/>
              <a:gdLst>
                <a:gd name="T0" fmla="*/ 3 w 525"/>
                <a:gd name="T1" fmla="*/ 0 h 68"/>
                <a:gd name="T2" fmla="*/ 8 w 525"/>
                <a:gd name="T3" fmla="*/ 4 h 68"/>
                <a:gd name="T4" fmla="*/ 14 w 525"/>
                <a:gd name="T5" fmla="*/ 4 h 68"/>
                <a:gd name="T6" fmla="*/ 19 w 525"/>
                <a:gd name="T7" fmla="*/ 4 h 68"/>
                <a:gd name="T8" fmla="*/ 24 w 525"/>
                <a:gd name="T9" fmla="*/ 4 h 68"/>
                <a:gd name="T10" fmla="*/ 29 w 525"/>
                <a:gd name="T11" fmla="*/ 8 h 68"/>
                <a:gd name="T12" fmla="*/ 35 w 525"/>
                <a:gd name="T13" fmla="*/ 8 h 68"/>
                <a:gd name="T14" fmla="*/ 40 w 525"/>
                <a:gd name="T15" fmla="*/ 4 h 68"/>
                <a:gd name="T16" fmla="*/ 46 w 525"/>
                <a:gd name="T17" fmla="*/ 11 h 68"/>
                <a:gd name="T18" fmla="*/ 51 w 525"/>
                <a:gd name="T19" fmla="*/ 11 h 68"/>
                <a:gd name="T20" fmla="*/ 57 w 525"/>
                <a:gd name="T21" fmla="*/ 13 h 68"/>
                <a:gd name="T22" fmla="*/ 63 w 525"/>
                <a:gd name="T23" fmla="*/ 15 h 68"/>
                <a:gd name="T24" fmla="*/ 67 w 525"/>
                <a:gd name="T25" fmla="*/ 18 h 68"/>
                <a:gd name="T26" fmla="*/ 73 w 525"/>
                <a:gd name="T27" fmla="*/ 20 h 68"/>
                <a:gd name="T28" fmla="*/ 78 w 525"/>
                <a:gd name="T29" fmla="*/ 23 h 68"/>
                <a:gd name="T30" fmla="*/ 83 w 525"/>
                <a:gd name="T31" fmla="*/ 25 h 68"/>
                <a:gd name="T32" fmla="*/ 89 w 525"/>
                <a:gd name="T33" fmla="*/ 28 h 68"/>
                <a:gd name="T34" fmla="*/ 95 w 525"/>
                <a:gd name="T35" fmla="*/ 31 h 68"/>
                <a:gd name="T36" fmla="*/ 100 w 525"/>
                <a:gd name="T37" fmla="*/ 34 h 68"/>
                <a:gd name="T38" fmla="*/ 105 w 525"/>
                <a:gd name="T39" fmla="*/ 34 h 68"/>
                <a:gd name="T40" fmla="*/ 111 w 525"/>
                <a:gd name="T41" fmla="*/ 36 h 68"/>
                <a:gd name="T42" fmla="*/ 116 w 525"/>
                <a:gd name="T43" fmla="*/ 39 h 68"/>
                <a:gd name="T44" fmla="*/ 121 w 525"/>
                <a:gd name="T45" fmla="*/ 39 h 68"/>
                <a:gd name="T46" fmla="*/ 126 w 525"/>
                <a:gd name="T47" fmla="*/ 39 h 68"/>
                <a:gd name="T48" fmla="*/ 131 w 525"/>
                <a:gd name="T49" fmla="*/ 39 h 68"/>
                <a:gd name="T50" fmla="*/ 138 w 525"/>
                <a:gd name="T51" fmla="*/ 39 h 68"/>
                <a:gd name="T52" fmla="*/ 142 w 525"/>
                <a:gd name="T53" fmla="*/ 39 h 68"/>
                <a:gd name="T54" fmla="*/ 147 w 525"/>
                <a:gd name="T55" fmla="*/ 39 h 68"/>
                <a:gd name="T56" fmla="*/ 153 w 525"/>
                <a:gd name="T57" fmla="*/ 39 h 68"/>
                <a:gd name="T58" fmla="*/ 159 w 525"/>
                <a:gd name="T59" fmla="*/ 39 h 68"/>
                <a:gd name="T60" fmla="*/ 165 w 525"/>
                <a:gd name="T61" fmla="*/ 36 h 68"/>
                <a:gd name="T62" fmla="*/ 170 w 525"/>
                <a:gd name="T63" fmla="*/ 36 h 68"/>
                <a:gd name="T64" fmla="*/ 175 w 525"/>
                <a:gd name="T65" fmla="*/ 36 h 68"/>
                <a:gd name="T66" fmla="*/ 180 w 525"/>
                <a:gd name="T67" fmla="*/ 36 h 68"/>
                <a:gd name="T68" fmla="*/ 186 w 525"/>
                <a:gd name="T69" fmla="*/ 36 h 68"/>
                <a:gd name="T70" fmla="*/ 191 w 525"/>
                <a:gd name="T71" fmla="*/ 36 h 68"/>
                <a:gd name="T72" fmla="*/ 196 w 525"/>
                <a:gd name="T73" fmla="*/ 34 h 68"/>
                <a:gd name="T74" fmla="*/ 202 w 525"/>
                <a:gd name="T75" fmla="*/ 34 h 68"/>
                <a:gd name="T76" fmla="*/ 207 w 525"/>
                <a:gd name="T77" fmla="*/ 31 h 68"/>
                <a:gd name="T78" fmla="*/ 213 w 525"/>
                <a:gd name="T79" fmla="*/ 23 h 68"/>
                <a:gd name="T80" fmla="*/ 219 w 525"/>
                <a:gd name="T81" fmla="*/ 18 h 68"/>
                <a:gd name="T82" fmla="*/ 224 w 525"/>
                <a:gd name="T83" fmla="*/ 18 h 68"/>
                <a:gd name="T84" fmla="*/ 229 w 525"/>
                <a:gd name="T85" fmla="*/ 18 h 68"/>
                <a:gd name="T86" fmla="*/ 234 w 525"/>
                <a:gd name="T87" fmla="*/ 20 h 68"/>
                <a:gd name="T88" fmla="*/ 240 w 525"/>
                <a:gd name="T89" fmla="*/ 20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5"/>
                <a:gd name="T136" fmla="*/ 0 h 68"/>
                <a:gd name="T137" fmla="*/ 525 w 525"/>
                <a:gd name="T138" fmla="*/ 68 h 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5" h="68">
                  <a:moveTo>
                    <a:pt x="0" y="4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47" y="9"/>
                  </a:lnTo>
                  <a:lnTo>
                    <a:pt x="53" y="9"/>
                  </a:lnTo>
                  <a:lnTo>
                    <a:pt x="59" y="9"/>
                  </a:lnTo>
                  <a:lnTo>
                    <a:pt x="64" y="13"/>
                  </a:lnTo>
                  <a:lnTo>
                    <a:pt x="70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3" y="18"/>
                  </a:lnTo>
                  <a:lnTo>
                    <a:pt x="99" y="18"/>
                  </a:lnTo>
                  <a:lnTo>
                    <a:pt x="105" y="18"/>
                  </a:lnTo>
                  <a:lnTo>
                    <a:pt x="111" y="18"/>
                  </a:lnTo>
                  <a:lnTo>
                    <a:pt x="117" y="22"/>
                  </a:lnTo>
                  <a:lnTo>
                    <a:pt x="123" y="22"/>
                  </a:lnTo>
                  <a:lnTo>
                    <a:pt x="128" y="22"/>
                  </a:lnTo>
                  <a:lnTo>
                    <a:pt x="134" y="26"/>
                  </a:lnTo>
                  <a:lnTo>
                    <a:pt x="140" y="26"/>
                  </a:lnTo>
                  <a:lnTo>
                    <a:pt x="145" y="31"/>
                  </a:lnTo>
                  <a:lnTo>
                    <a:pt x="152" y="31"/>
                  </a:lnTo>
                  <a:lnTo>
                    <a:pt x="157" y="35"/>
                  </a:lnTo>
                  <a:lnTo>
                    <a:pt x="163" y="35"/>
                  </a:lnTo>
                  <a:lnTo>
                    <a:pt x="169" y="40"/>
                  </a:lnTo>
                  <a:lnTo>
                    <a:pt x="175" y="40"/>
                  </a:lnTo>
                  <a:lnTo>
                    <a:pt x="180" y="44"/>
                  </a:lnTo>
                  <a:lnTo>
                    <a:pt x="186" y="49"/>
                  </a:lnTo>
                  <a:lnTo>
                    <a:pt x="192" y="49"/>
                  </a:lnTo>
                  <a:lnTo>
                    <a:pt x="198" y="53"/>
                  </a:lnTo>
                  <a:lnTo>
                    <a:pt x="204" y="53"/>
                  </a:lnTo>
                  <a:lnTo>
                    <a:pt x="210" y="58"/>
                  </a:lnTo>
                  <a:lnTo>
                    <a:pt x="216" y="58"/>
                  </a:lnTo>
                  <a:lnTo>
                    <a:pt x="221" y="62"/>
                  </a:lnTo>
                  <a:lnTo>
                    <a:pt x="227" y="58"/>
                  </a:lnTo>
                  <a:lnTo>
                    <a:pt x="233" y="62"/>
                  </a:lnTo>
                  <a:lnTo>
                    <a:pt x="239" y="62"/>
                  </a:lnTo>
                  <a:lnTo>
                    <a:pt x="245" y="67"/>
                  </a:lnTo>
                  <a:lnTo>
                    <a:pt x="250" y="67"/>
                  </a:lnTo>
                  <a:lnTo>
                    <a:pt x="256" y="62"/>
                  </a:lnTo>
                  <a:lnTo>
                    <a:pt x="262" y="67"/>
                  </a:lnTo>
                  <a:lnTo>
                    <a:pt x="268" y="67"/>
                  </a:lnTo>
                  <a:lnTo>
                    <a:pt x="274" y="67"/>
                  </a:lnTo>
                  <a:lnTo>
                    <a:pt x="279" y="67"/>
                  </a:lnTo>
                  <a:lnTo>
                    <a:pt x="285" y="67"/>
                  </a:lnTo>
                  <a:lnTo>
                    <a:pt x="291" y="67"/>
                  </a:lnTo>
                  <a:lnTo>
                    <a:pt x="297" y="67"/>
                  </a:lnTo>
                  <a:lnTo>
                    <a:pt x="303" y="67"/>
                  </a:lnTo>
                  <a:lnTo>
                    <a:pt x="308" y="67"/>
                  </a:lnTo>
                  <a:lnTo>
                    <a:pt x="314" y="67"/>
                  </a:lnTo>
                  <a:lnTo>
                    <a:pt x="320" y="67"/>
                  </a:lnTo>
                  <a:lnTo>
                    <a:pt x="326" y="67"/>
                  </a:lnTo>
                  <a:lnTo>
                    <a:pt x="332" y="67"/>
                  </a:lnTo>
                  <a:lnTo>
                    <a:pt x="338" y="67"/>
                  </a:lnTo>
                  <a:lnTo>
                    <a:pt x="343" y="67"/>
                  </a:lnTo>
                  <a:lnTo>
                    <a:pt x="349" y="62"/>
                  </a:lnTo>
                  <a:lnTo>
                    <a:pt x="355" y="62"/>
                  </a:lnTo>
                  <a:lnTo>
                    <a:pt x="361" y="62"/>
                  </a:lnTo>
                  <a:lnTo>
                    <a:pt x="367" y="62"/>
                  </a:lnTo>
                  <a:lnTo>
                    <a:pt x="372" y="67"/>
                  </a:lnTo>
                  <a:lnTo>
                    <a:pt x="378" y="62"/>
                  </a:lnTo>
                  <a:lnTo>
                    <a:pt x="384" y="62"/>
                  </a:lnTo>
                  <a:lnTo>
                    <a:pt x="390" y="62"/>
                  </a:lnTo>
                  <a:lnTo>
                    <a:pt x="395" y="62"/>
                  </a:lnTo>
                  <a:lnTo>
                    <a:pt x="401" y="62"/>
                  </a:lnTo>
                  <a:lnTo>
                    <a:pt x="407" y="58"/>
                  </a:lnTo>
                  <a:lnTo>
                    <a:pt x="413" y="62"/>
                  </a:lnTo>
                  <a:lnTo>
                    <a:pt x="419" y="62"/>
                  </a:lnTo>
                  <a:lnTo>
                    <a:pt x="425" y="58"/>
                  </a:lnTo>
                  <a:lnTo>
                    <a:pt x="431" y="62"/>
                  </a:lnTo>
                  <a:lnTo>
                    <a:pt x="436" y="58"/>
                  </a:lnTo>
                  <a:lnTo>
                    <a:pt x="442" y="62"/>
                  </a:lnTo>
                  <a:lnTo>
                    <a:pt x="448" y="53"/>
                  </a:lnTo>
                  <a:lnTo>
                    <a:pt x="454" y="44"/>
                  </a:lnTo>
                  <a:lnTo>
                    <a:pt x="459" y="40"/>
                  </a:lnTo>
                  <a:lnTo>
                    <a:pt x="465" y="40"/>
                  </a:lnTo>
                  <a:lnTo>
                    <a:pt x="472" y="31"/>
                  </a:lnTo>
                  <a:lnTo>
                    <a:pt x="477" y="35"/>
                  </a:lnTo>
                  <a:lnTo>
                    <a:pt x="483" y="31"/>
                  </a:lnTo>
                  <a:lnTo>
                    <a:pt x="489" y="35"/>
                  </a:lnTo>
                  <a:lnTo>
                    <a:pt x="494" y="31"/>
                  </a:lnTo>
                  <a:lnTo>
                    <a:pt x="500" y="35"/>
                  </a:lnTo>
                  <a:lnTo>
                    <a:pt x="506" y="35"/>
                  </a:lnTo>
                  <a:lnTo>
                    <a:pt x="512" y="35"/>
                  </a:lnTo>
                  <a:lnTo>
                    <a:pt x="518" y="35"/>
                  </a:lnTo>
                  <a:lnTo>
                    <a:pt x="524" y="26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61" name="Freeform 14"/>
            <p:cNvSpPr>
              <a:spLocks/>
            </p:cNvSpPr>
            <p:nvPr/>
          </p:nvSpPr>
          <p:spPr bwMode="auto">
            <a:xfrm>
              <a:off x="5009" y="2341"/>
              <a:ext cx="448" cy="478"/>
            </a:xfrm>
            <a:custGeom>
              <a:avLst/>
              <a:gdLst>
                <a:gd name="T0" fmla="*/ 3 w 523"/>
                <a:gd name="T1" fmla="*/ 312 h 531"/>
                <a:gd name="T2" fmla="*/ 8 w 523"/>
                <a:gd name="T3" fmla="*/ 260 h 531"/>
                <a:gd name="T4" fmla="*/ 13 w 523"/>
                <a:gd name="T5" fmla="*/ 255 h 531"/>
                <a:gd name="T6" fmla="*/ 18 w 523"/>
                <a:gd name="T7" fmla="*/ 233 h 531"/>
                <a:gd name="T8" fmla="*/ 24 w 523"/>
                <a:gd name="T9" fmla="*/ 203 h 531"/>
                <a:gd name="T10" fmla="*/ 28 w 523"/>
                <a:gd name="T11" fmla="*/ 167 h 531"/>
                <a:gd name="T12" fmla="*/ 34 w 523"/>
                <a:gd name="T13" fmla="*/ 136 h 531"/>
                <a:gd name="T14" fmla="*/ 40 w 523"/>
                <a:gd name="T15" fmla="*/ 102 h 531"/>
                <a:gd name="T16" fmla="*/ 45 w 523"/>
                <a:gd name="T17" fmla="*/ 74 h 531"/>
                <a:gd name="T18" fmla="*/ 51 w 523"/>
                <a:gd name="T19" fmla="*/ 45 h 531"/>
                <a:gd name="T20" fmla="*/ 57 w 523"/>
                <a:gd name="T21" fmla="*/ 21 h 531"/>
                <a:gd name="T22" fmla="*/ 62 w 523"/>
                <a:gd name="T23" fmla="*/ 4 h 531"/>
                <a:gd name="T24" fmla="*/ 67 w 523"/>
                <a:gd name="T25" fmla="*/ 0 h 531"/>
                <a:gd name="T26" fmla="*/ 73 w 523"/>
                <a:gd name="T27" fmla="*/ 5 h 531"/>
                <a:gd name="T28" fmla="*/ 77 w 523"/>
                <a:gd name="T29" fmla="*/ 13 h 531"/>
                <a:gd name="T30" fmla="*/ 83 w 523"/>
                <a:gd name="T31" fmla="*/ 29 h 531"/>
                <a:gd name="T32" fmla="*/ 88 w 523"/>
                <a:gd name="T33" fmla="*/ 55 h 531"/>
                <a:gd name="T34" fmla="*/ 94 w 523"/>
                <a:gd name="T35" fmla="*/ 86 h 531"/>
                <a:gd name="T36" fmla="*/ 99 w 523"/>
                <a:gd name="T37" fmla="*/ 123 h 531"/>
                <a:gd name="T38" fmla="*/ 105 w 523"/>
                <a:gd name="T39" fmla="*/ 158 h 531"/>
                <a:gd name="T40" fmla="*/ 110 w 523"/>
                <a:gd name="T41" fmla="*/ 189 h 531"/>
                <a:gd name="T42" fmla="*/ 115 w 523"/>
                <a:gd name="T43" fmla="*/ 221 h 531"/>
                <a:gd name="T44" fmla="*/ 120 w 523"/>
                <a:gd name="T45" fmla="*/ 247 h 531"/>
                <a:gd name="T46" fmla="*/ 125 w 523"/>
                <a:gd name="T47" fmla="*/ 272 h 531"/>
                <a:gd name="T48" fmla="*/ 130 w 523"/>
                <a:gd name="T49" fmla="*/ 281 h 531"/>
                <a:gd name="T50" fmla="*/ 137 w 523"/>
                <a:gd name="T51" fmla="*/ 280 h 531"/>
                <a:gd name="T52" fmla="*/ 141 w 523"/>
                <a:gd name="T53" fmla="*/ 272 h 531"/>
                <a:gd name="T54" fmla="*/ 146 w 523"/>
                <a:gd name="T55" fmla="*/ 257 h 531"/>
                <a:gd name="T56" fmla="*/ 152 w 523"/>
                <a:gd name="T57" fmla="*/ 239 h 531"/>
                <a:gd name="T58" fmla="*/ 158 w 523"/>
                <a:gd name="T59" fmla="*/ 207 h 531"/>
                <a:gd name="T60" fmla="*/ 164 w 523"/>
                <a:gd name="T61" fmla="*/ 171 h 531"/>
                <a:gd name="T62" fmla="*/ 169 w 523"/>
                <a:gd name="T63" fmla="*/ 140 h 531"/>
                <a:gd name="T64" fmla="*/ 174 w 523"/>
                <a:gd name="T65" fmla="*/ 104 h 531"/>
                <a:gd name="T66" fmla="*/ 179 w 523"/>
                <a:gd name="T67" fmla="*/ 77 h 531"/>
                <a:gd name="T68" fmla="*/ 185 w 523"/>
                <a:gd name="T69" fmla="*/ 48 h 531"/>
                <a:gd name="T70" fmla="*/ 190 w 523"/>
                <a:gd name="T71" fmla="*/ 21 h 531"/>
                <a:gd name="T72" fmla="*/ 195 w 523"/>
                <a:gd name="T73" fmla="*/ 5 h 531"/>
                <a:gd name="T74" fmla="*/ 201 w 523"/>
                <a:gd name="T75" fmla="*/ 0 h 531"/>
                <a:gd name="T76" fmla="*/ 206 w 523"/>
                <a:gd name="T77" fmla="*/ 5 h 531"/>
                <a:gd name="T78" fmla="*/ 212 w 523"/>
                <a:gd name="T79" fmla="*/ 15 h 531"/>
                <a:gd name="T80" fmla="*/ 218 w 523"/>
                <a:gd name="T81" fmla="*/ 32 h 531"/>
                <a:gd name="T82" fmla="*/ 223 w 523"/>
                <a:gd name="T83" fmla="*/ 55 h 531"/>
                <a:gd name="T84" fmla="*/ 227 w 523"/>
                <a:gd name="T85" fmla="*/ 89 h 531"/>
                <a:gd name="T86" fmla="*/ 233 w 523"/>
                <a:gd name="T87" fmla="*/ 123 h 531"/>
                <a:gd name="T88" fmla="*/ 238 w 523"/>
                <a:gd name="T89" fmla="*/ 158 h 5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531"/>
                <a:gd name="T137" fmla="*/ 523 w 523"/>
                <a:gd name="T138" fmla="*/ 531 h 5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531">
                  <a:moveTo>
                    <a:pt x="0" y="226"/>
                  </a:moveTo>
                  <a:lnTo>
                    <a:pt x="5" y="530"/>
                  </a:lnTo>
                  <a:lnTo>
                    <a:pt x="11" y="454"/>
                  </a:lnTo>
                  <a:lnTo>
                    <a:pt x="17" y="441"/>
                  </a:lnTo>
                  <a:lnTo>
                    <a:pt x="23" y="454"/>
                  </a:lnTo>
                  <a:lnTo>
                    <a:pt x="29" y="431"/>
                  </a:lnTo>
                  <a:lnTo>
                    <a:pt x="34" y="414"/>
                  </a:lnTo>
                  <a:lnTo>
                    <a:pt x="40" y="396"/>
                  </a:lnTo>
                  <a:lnTo>
                    <a:pt x="46" y="374"/>
                  </a:lnTo>
                  <a:lnTo>
                    <a:pt x="52" y="343"/>
                  </a:lnTo>
                  <a:lnTo>
                    <a:pt x="58" y="316"/>
                  </a:lnTo>
                  <a:lnTo>
                    <a:pt x="63" y="284"/>
                  </a:lnTo>
                  <a:lnTo>
                    <a:pt x="69" y="258"/>
                  </a:lnTo>
                  <a:lnTo>
                    <a:pt x="75" y="231"/>
                  </a:lnTo>
                  <a:lnTo>
                    <a:pt x="81" y="200"/>
                  </a:lnTo>
                  <a:lnTo>
                    <a:pt x="87" y="173"/>
                  </a:lnTo>
                  <a:lnTo>
                    <a:pt x="93" y="146"/>
                  </a:lnTo>
                  <a:lnTo>
                    <a:pt x="98" y="124"/>
                  </a:lnTo>
                  <a:lnTo>
                    <a:pt x="104" y="97"/>
                  </a:lnTo>
                  <a:lnTo>
                    <a:pt x="110" y="75"/>
                  </a:lnTo>
                  <a:lnTo>
                    <a:pt x="116" y="53"/>
                  </a:lnTo>
                  <a:lnTo>
                    <a:pt x="122" y="35"/>
                  </a:lnTo>
                  <a:lnTo>
                    <a:pt x="127" y="17"/>
                  </a:lnTo>
                  <a:lnTo>
                    <a:pt x="133" y="4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4"/>
                  </a:lnTo>
                  <a:lnTo>
                    <a:pt x="157" y="8"/>
                  </a:lnTo>
                  <a:lnTo>
                    <a:pt x="162" y="17"/>
                  </a:lnTo>
                  <a:lnTo>
                    <a:pt x="168" y="22"/>
                  </a:lnTo>
                  <a:lnTo>
                    <a:pt x="174" y="35"/>
                  </a:lnTo>
                  <a:lnTo>
                    <a:pt x="180" y="48"/>
                  </a:lnTo>
                  <a:lnTo>
                    <a:pt x="186" y="66"/>
                  </a:lnTo>
                  <a:lnTo>
                    <a:pt x="191" y="93"/>
                  </a:lnTo>
                  <a:lnTo>
                    <a:pt x="197" y="119"/>
                  </a:lnTo>
                  <a:lnTo>
                    <a:pt x="203" y="146"/>
                  </a:lnTo>
                  <a:lnTo>
                    <a:pt x="209" y="177"/>
                  </a:lnTo>
                  <a:lnTo>
                    <a:pt x="214" y="209"/>
                  </a:lnTo>
                  <a:lnTo>
                    <a:pt x="220" y="235"/>
                  </a:lnTo>
                  <a:lnTo>
                    <a:pt x="226" y="267"/>
                  </a:lnTo>
                  <a:lnTo>
                    <a:pt x="232" y="293"/>
                  </a:lnTo>
                  <a:lnTo>
                    <a:pt x="238" y="320"/>
                  </a:lnTo>
                  <a:lnTo>
                    <a:pt x="243" y="347"/>
                  </a:lnTo>
                  <a:lnTo>
                    <a:pt x="249" y="374"/>
                  </a:lnTo>
                  <a:lnTo>
                    <a:pt x="255" y="396"/>
                  </a:lnTo>
                  <a:lnTo>
                    <a:pt x="261" y="418"/>
                  </a:lnTo>
                  <a:lnTo>
                    <a:pt x="267" y="441"/>
                  </a:lnTo>
                  <a:lnTo>
                    <a:pt x="273" y="459"/>
                  </a:lnTo>
                  <a:lnTo>
                    <a:pt x="278" y="467"/>
                  </a:lnTo>
                  <a:lnTo>
                    <a:pt x="284" y="476"/>
                  </a:lnTo>
                  <a:lnTo>
                    <a:pt x="290" y="476"/>
                  </a:lnTo>
                  <a:lnTo>
                    <a:pt x="296" y="472"/>
                  </a:lnTo>
                  <a:lnTo>
                    <a:pt x="302" y="467"/>
                  </a:lnTo>
                  <a:lnTo>
                    <a:pt x="307" y="459"/>
                  </a:lnTo>
                  <a:lnTo>
                    <a:pt x="313" y="449"/>
                  </a:lnTo>
                  <a:lnTo>
                    <a:pt x="319" y="436"/>
                  </a:lnTo>
                  <a:lnTo>
                    <a:pt x="325" y="423"/>
                  </a:lnTo>
                  <a:lnTo>
                    <a:pt x="331" y="405"/>
                  </a:lnTo>
                  <a:lnTo>
                    <a:pt x="336" y="378"/>
                  </a:lnTo>
                  <a:lnTo>
                    <a:pt x="342" y="351"/>
                  </a:lnTo>
                  <a:lnTo>
                    <a:pt x="348" y="320"/>
                  </a:lnTo>
                  <a:lnTo>
                    <a:pt x="354" y="289"/>
                  </a:lnTo>
                  <a:lnTo>
                    <a:pt x="360" y="262"/>
                  </a:lnTo>
                  <a:lnTo>
                    <a:pt x="366" y="235"/>
                  </a:lnTo>
                  <a:lnTo>
                    <a:pt x="371" y="204"/>
                  </a:lnTo>
                  <a:lnTo>
                    <a:pt x="377" y="177"/>
                  </a:lnTo>
                  <a:lnTo>
                    <a:pt x="383" y="151"/>
                  </a:lnTo>
                  <a:lnTo>
                    <a:pt x="389" y="129"/>
                  </a:lnTo>
                  <a:lnTo>
                    <a:pt x="395" y="102"/>
                  </a:lnTo>
                  <a:lnTo>
                    <a:pt x="401" y="80"/>
                  </a:lnTo>
                  <a:lnTo>
                    <a:pt x="406" y="57"/>
                  </a:lnTo>
                  <a:lnTo>
                    <a:pt x="412" y="35"/>
                  </a:lnTo>
                  <a:lnTo>
                    <a:pt x="418" y="22"/>
                  </a:lnTo>
                  <a:lnTo>
                    <a:pt x="424" y="8"/>
                  </a:lnTo>
                  <a:lnTo>
                    <a:pt x="429" y="4"/>
                  </a:lnTo>
                  <a:lnTo>
                    <a:pt x="436" y="0"/>
                  </a:lnTo>
                  <a:lnTo>
                    <a:pt x="441" y="4"/>
                  </a:lnTo>
                  <a:lnTo>
                    <a:pt x="447" y="8"/>
                  </a:lnTo>
                  <a:lnTo>
                    <a:pt x="453" y="17"/>
                  </a:lnTo>
                  <a:lnTo>
                    <a:pt x="459" y="26"/>
                  </a:lnTo>
                  <a:lnTo>
                    <a:pt x="464" y="35"/>
                  </a:lnTo>
                  <a:lnTo>
                    <a:pt x="470" y="53"/>
                  </a:lnTo>
                  <a:lnTo>
                    <a:pt x="476" y="71"/>
                  </a:lnTo>
                  <a:lnTo>
                    <a:pt x="482" y="93"/>
                  </a:lnTo>
                  <a:lnTo>
                    <a:pt x="488" y="119"/>
                  </a:lnTo>
                  <a:lnTo>
                    <a:pt x="493" y="151"/>
                  </a:lnTo>
                  <a:lnTo>
                    <a:pt x="499" y="182"/>
                  </a:lnTo>
                  <a:lnTo>
                    <a:pt x="505" y="209"/>
                  </a:lnTo>
                  <a:lnTo>
                    <a:pt x="511" y="240"/>
                  </a:lnTo>
                  <a:lnTo>
                    <a:pt x="517" y="267"/>
                  </a:lnTo>
                  <a:lnTo>
                    <a:pt x="522" y="293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62" name="Freeform 15"/>
            <p:cNvSpPr>
              <a:spLocks/>
            </p:cNvSpPr>
            <p:nvPr/>
          </p:nvSpPr>
          <p:spPr bwMode="auto">
            <a:xfrm>
              <a:off x="5456" y="2344"/>
              <a:ext cx="246" cy="426"/>
            </a:xfrm>
            <a:custGeom>
              <a:avLst/>
              <a:gdLst>
                <a:gd name="T0" fmla="*/ 0 w 286"/>
                <a:gd name="T1" fmla="*/ 171 h 473"/>
                <a:gd name="T2" fmla="*/ 3 w 286"/>
                <a:gd name="T3" fmla="*/ 187 h 473"/>
                <a:gd name="T4" fmla="*/ 6 w 286"/>
                <a:gd name="T5" fmla="*/ 203 h 473"/>
                <a:gd name="T6" fmla="*/ 8 w 286"/>
                <a:gd name="T7" fmla="*/ 219 h 473"/>
                <a:gd name="T8" fmla="*/ 11 w 286"/>
                <a:gd name="T9" fmla="*/ 232 h 473"/>
                <a:gd name="T10" fmla="*/ 14 w 286"/>
                <a:gd name="T11" fmla="*/ 249 h 473"/>
                <a:gd name="T12" fmla="*/ 16 w 286"/>
                <a:gd name="T13" fmla="*/ 259 h 473"/>
                <a:gd name="T14" fmla="*/ 19 w 286"/>
                <a:gd name="T15" fmla="*/ 269 h 473"/>
                <a:gd name="T16" fmla="*/ 22 w 286"/>
                <a:gd name="T17" fmla="*/ 275 h 473"/>
                <a:gd name="T18" fmla="*/ 25 w 286"/>
                <a:gd name="T19" fmla="*/ 280 h 473"/>
                <a:gd name="T20" fmla="*/ 28 w 286"/>
                <a:gd name="T21" fmla="*/ 280 h 473"/>
                <a:gd name="T22" fmla="*/ 29 w 286"/>
                <a:gd name="T23" fmla="*/ 276 h 473"/>
                <a:gd name="T24" fmla="*/ 34 w 286"/>
                <a:gd name="T25" fmla="*/ 275 h 473"/>
                <a:gd name="T26" fmla="*/ 35 w 286"/>
                <a:gd name="T27" fmla="*/ 269 h 473"/>
                <a:gd name="T28" fmla="*/ 39 w 286"/>
                <a:gd name="T29" fmla="*/ 267 h 473"/>
                <a:gd name="T30" fmla="*/ 41 w 286"/>
                <a:gd name="T31" fmla="*/ 259 h 473"/>
                <a:gd name="T32" fmla="*/ 45 w 286"/>
                <a:gd name="T33" fmla="*/ 250 h 473"/>
                <a:gd name="T34" fmla="*/ 47 w 286"/>
                <a:gd name="T35" fmla="*/ 238 h 473"/>
                <a:gd name="T36" fmla="*/ 49 w 286"/>
                <a:gd name="T37" fmla="*/ 224 h 473"/>
                <a:gd name="T38" fmla="*/ 52 w 286"/>
                <a:gd name="T39" fmla="*/ 209 h 473"/>
                <a:gd name="T40" fmla="*/ 56 w 286"/>
                <a:gd name="T41" fmla="*/ 190 h 473"/>
                <a:gd name="T42" fmla="*/ 58 w 286"/>
                <a:gd name="T43" fmla="*/ 171 h 473"/>
                <a:gd name="T44" fmla="*/ 61 w 286"/>
                <a:gd name="T45" fmla="*/ 156 h 473"/>
                <a:gd name="T46" fmla="*/ 63 w 286"/>
                <a:gd name="T47" fmla="*/ 136 h 473"/>
                <a:gd name="T48" fmla="*/ 66 w 286"/>
                <a:gd name="T49" fmla="*/ 122 h 473"/>
                <a:gd name="T50" fmla="*/ 69 w 286"/>
                <a:gd name="T51" fmla="*/ 105 h 473"/>
                <a:gd name="T52" fmla="*/ 71 w 286"/>
                <a:gd name="T53" fmla="*/ 86 h 473"/>
                <a:gd name="T54" fmla="*/ 75 w 286"/>
                <a:gd name="T55" fmla="*/ 75 h 473"/>
                <a:gd name="T56" fmla="*/ 77 w 286"/>
                <a:gd name="T57" fmla="*/ 58 h 473"/>
                <a:gd name="T58" fmla="*/ 80 w 286"/>
                <a:gd name="T59" fmla="*/ 45 h 473"/>
                <a:gd name="T60" fmla="*/ 83 w 286"/>
                <a:gd name="T61" fmla="*/ 32 h 473"/>
                <a:gd name="T62" fmla="*/ 84 w 286"/>
                <a:gd name="T63" fmla="*/ 21 h 473"/>
                <a:gd name="T64" fmla="*/ 88 w 286"/>
                <a:gd name="T65" fmla="*/ 11 h 473"/>
                <a:gd name="T66" fmla="*/ 91 w 286"/>
                <a:gd name="T67" fmla="*/ 4 h 473"/>
                <a:gd name="T68" fmla="*/ 93 w 286"/>
                <a:gd name="T69" fmla="*/ 0 h 473"/>
                <a:gd name="T70" fmla="*/ 96 w 286"/>
                <a:gd name="T71" fmla="*/ 0 h 473"/>
                <a:gd name="T72" fmla="*/ 99 w 286"/>
                <a:gd name="T73" fmla="*/ 4 h 473"/>
                <a:gd name="T74" fmla="*/ 101 w 286"/>
                <a:gd name="T75" fmla="*/ 5 h 473"/>
                <a:gd name="T76" fmla="*/ 103 w 286"/>
                <a:gd name="T77" fmla="*/ 8 h 473"/>
                <a:gd name="T78" fmla="*/ 108 w 286"/>
                <a:gd name="T79" fmla="*/ 13 h 473"/>
                <a:gd name="T80" fmla="*/ 109 w 286"/>
                <a:gd name="T81" fmla="*/ 19 h 473"/>
                <a:gd name="T82" fmla="*/ 113 w 286"/>
                <a:gd name="T83" fmla="*/ 29 h 473"/>
                <a:gd name="T84" fmla="*/ 115 w 286"/>
                <a:gd name="T85" fmla="*/ 42 h 473"/>
                <a:gd name="T86" fmla="*/ 118 w 286"/>
                <a:gd name="T87" fmla="*/ 55 h 473"/>
                <a:gd name="T88" fmla="*/ 120 w 286"/>
                <a:gd name="T89" fmla="*/ 70 h 473"/>
                <a:gd name="T90" fmla="*/ 124 w 286"/>
                <a:gd name="T91" fmla="*/ 86 h 473"/>
                <a:gd name="T92" fmla="*/ 126 w 286"/>
                <a:gd name="T93" fmla="*/ 105 h 473"/>
                <a:gd name="T94" fmla="*/ 130 w 286"/>
                <a:gd name="T95" fmla="*/ 123 h 473"/>
                <a:gd name="T96" fmla="*/ 131 w 286"/>
                <a:gd name="T97" fmla="*/ 140 h 473"/>
                <a:gd name="T98" fmla="*/ 134 w 286"/>
                <a:gd name="T99" fmla="*/ 159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6"/>
                <a:gd name="T151" fmla="*/ 0 h 473"/>
                <a:gd name="T152" fmla="*/ 286 w 28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6" h="473">
                  <a:moveTo>
                    <a:pt x="0" y="289"/>
                  </a:moveTo>
                  <a:lnTo>
                    <a:pt x="6" y="316"/>
                  </a:lnTo>
                  <a:lnTo>
                    <a:pt x="12" y="343"/>
                  </a:lnTo>
                  <a:lnTo>
                    <a:pt x="18" y="370"/>
                  </a:lnTo>
                  <a:lnTo>
                    <a:pt x="24" y="392"/>
                  </a:lnTo>
                  <a:lnTo>
                    <a:pt x="30" y="419"/>
                  </a:lnTo>
                  <a:lnTo>
                    <a:pt x="35" y="437"/>
                  </a:lnTo>
                  <a:lnTo>
                    <a:pt x="41" y="455"/>
                  </a:lnTo>
                  <a:lnTo>
                    <a:pt x="47" y="463"/>
                  </a:lnTo>
                  <a:lnTo>
                    <a:pt x="53" y="472"/>
                  </a:lnTo>
                  <a:lnTo>
                    <a:pt x="59" y="472"/>
                  </a:lnTo>
                  <a:lnTo>
                    <a:pt x="64" y="468"/>
                  </a:lnTo>
                  <a:lnTo>
                    <a:pt x="70" y="463"/>
                  </a:lnTo>
                  <a:lnTo>
                    <a:pt x="76" y="455"/>
                  </a:lnTo>
                  <a:lnTo>
                    <a:pt x="82" y="450"/>
                  </a:lnTo>
                  <a:lnTo>
                    <a:pt x="88" y="437"/>
                  </a:lnTo>
                  <a:lnTo>
                    <a:pt x="94" y="423"/>
                  </a:lnTo>
                  <a:lnTo>
                    <a:pt x="100" y="401"/>
                  </a:lnTo>
                  <a:lnTo>
                    <a:pt x="105" y="379"/>
                  </a:lnTo>
                  <a:lnTo>
                    <a:pt x="111" y="352"/>
                  </a:lnTo>
                  <a:lnTo>
                    <a:pt x="117" y="321"/>
                  </a:lnTo>
                  <a:lnTo>
                    <a:pt x="123" y="289"/>
                  </a:lnTo>
                  <a:lnTo>
                    <a:pt x="128" y="263"/>
                  </a:lnTo>
                  <a:lnTo>
                    <a:pt x="134" y="231"/>
                  </a:lnTo>
                  <a:lnTo>
                    <a:pt x="140" y="205"/>
                  </a:lnTo>
                  <a:lnTo>
                    <a:pt x="146" y="178"/>
                  </a:lnTo>
                  <a:lnTo>
                    <a:pt x="152" y="147"/>
                  </a:lnTo>
                  <a:lnTo>
                    <a:pt x="158" y="125"/>
                  </a:lnTo>
                  <a:lnTo>
                    <a:pt x="163" y="98"/>
                  </a:lnTo>
                  <a:lnTo>
                    <a:pt x="169" y="76"/>
                  </a:lnTo>
                  <a:lnTo>
                    <a:pt x="175" y="53"/>
                  </a:lnTo>
                  <a:lnTo>
                    <a:pt x="180" y="36"/>
                  </a:lnTo>
                  <a:lnTo>
                    <a:pt x="186" y="1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4"/>
                  </a:lnTo>
                  <a:lnTo>
                    <a:pt x="215" y="9"/>
                  </a:lnTo>
                  <a:lnTo>
                    <a:pt x="221" y="13"/>
                  </a:lnTo>
                  <a:lnTo>
                    <a:pt x="227" y="22"/>
                  </a:lnTo>
                  <a:lnTo>
                    <a:pt x="233" y="31"/>
                  </a:lnTo>
                  <a:lnTo>
                    <a:pt x="239" y="49"/>
                  </a:lnTo>
                  <a:lnTo>
                    <a:pt x="245" y="71"/>
                  </a:lnTo>
                  <a:lnTo>
                    <a:pt x="250" y="93"/>
                  </a:lnTo>
                  <a:lnTo>
                    <a:pt x="256" y="120"/>
                  </a:lnTo>
                  <a:lnTo>
                    <a:pt x="262" y="147"/>
                  </a:lnTo>
                  <a:lnTo>
                    <a:pt x="268" y="178"/>
                  </a:lnTo>
                  <a:lnTo>
                    <a:pt x="274" y="209"/>
                  </a:lnTo>
                  <a:lnTo>
                    <a:pt x="279" y="236"/>
                  </a:lnTo>
                  <a:lnTo>
                    <a:pt x="285" y="267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63" name="Line 16"/>
            <p:cNvSpPr>
              <a:spLocks noChangeShapeType="1"/>
            </p:cNvSpPr>
            <p:nvPr/>
          </p:nvSpPr>
          <p:spPr bwMode="auto">
            <a:xfrm>
              <a:off x="3232" y="2560"/>
              <a:ext cx="24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66800" y="3863975"/>
            <a:ext cx="2667000" cy="555625"/>
            <a:chOff x="1440" y="3573"/>
            <a:chExt cx="2487" cy="518"/>
          </a:xfrm>
        </p:grpSpPr>
        <p:sp>
          <p:nvSpPr>
            <p:cNvPr id="33846" name="Freeform 18"/>
            <p:cNvSpPr>
              <a:spLocks/>
            </p:cNvSpPr>
            <p:nvPr/>
          </p:nvSpPr>
          <p:spPr bwMode="auto">
            <a:xfrm>
              <a:off x="1440" y="3573"/>
              <a:ext cx="2487" cy="514"/>
            </a:xfrm>
            <a:custGeom>
              <a:avLst/>
              <a:gdLst>
                <a:gd name="T0" fmla="*/ 0 w 2902"/>
                <a:gd name="T1" fmla="*/ 0 h 572"/>
                <a:gd name="T2" fmla="*/ 1340 w 2902"/>
                <a:gd name="T3" fmla="*/ 0 h 572"/>
                <a:gd name="T4" fmla="*/ 1340 w 2902"/>
                <a:gd name="T5" fmla="*/ 334 h 572"/>
                <a:gd name="T6" fmla="*/ 0 w 2902"/>
                <a:gd name="T7" fmla="*/ 334 h 572"/>
                <a:gd name="T8" fmla="*/ 0 w 2902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2"/>
                <a:gd name="T16" fmla="*/ 0 h 572"/>
                <a:gd name="T17" fmla="*/ 2902 w 2902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2" h="572">
                  <a:moveTo>
                    <a:pt x="0" y="0"/>
                  </a:moveTo>
                  <a:lnTo>
                    <a:pt x="2901" y="0"/>
                  </a:lnTo>
                  <a:lnTo>
                    <a:pt x="2901" y="571"/>
                  </a:lnTo>
                  <a:lnTo>
                    <a:pt x="0" y="5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7" name="Freeform 19"/>
            <p:cNvSpPr>
              <a:spLocks/>
            </p:cNvSpPr>
            <p:nvPr/>
          </p:nvSpPr>
          <p:spPr bwMode="auto">
            <a:xfrm>
              <a:off x="1440" y="3617"/>
              <a:ext cx="448" cy="426"/>
            </a:xfrm>
            <a:custGeom>
              <a:avLst/>
              <a:gdLst>
                <a:gd name="T0" fmla="*/ 3 w 523"/>
                <a:gd name="T1" fmla="*/ 230 h 474"/>
                <a:gd name="T2" fmla="*/ 8 w 523"/>
                <a:gd name="T3" fmla="*/ 201 h 474"/>
                <a:gd name="T4" fmla="*/ 13 w 523"/>
                <a:gd name="T5" fmla="*/ 168 h 474"/>
                <a:gd name="T6" fmla="*/ 19 w 523"/>
                <a:gd name="T7" fmla="*/ 137 h 474"/>
                <a:gd name="T8" fmla="*/ 24 w 523"/>
                <a:gd name="T9" fmla="*/ 102 h 474"/>
                <a:gd name="T10" fmla="*/ 29 w 523"/>
                <a:gd name="T11" fmla="*/ 74 h 474"/>
                <a:gd name="T12" fmla="*/ 34 w 523"/>
                <a:gd name="T13" fmla="*/ 40 h 474"/>
                <a:gd name="T14" fmla="*/ 40 w 523"/>
                <a:gd name="T15" fmla="*/ 21 h 474"/>
                <a:gd name="T16" fmla="*/ 46 w 523"/>
                <a:gd name="T17" fmla="*/ 9 h 474"/>
                <a:gd name="T18" fmla="*/ 51 w 523"/>
                <a:gd name="T19" fmla="*/ 0 h 474"/>
                <a:gd name="T20" fmla="*/ 57 w 523"/>
                <a:gd name="T21" fmla="*/ 4 h 474"/>
                <a:gd name="T22" fmla="*/ 62 w 523"/>
                <a:gd name="T23" fmla="*/ 16 h 474"/>
                <a:gd name="T24" fmla="*/ 67 w 523"/>
                <a:gd name="T25" fmla="*/ 34 h 474"/>
                <a:gd name="T26" fmla="*/ 73 w 523"/>
                <a:gd name="T27" fmla="*/ 62 h 474"/>
                <a:gd name="T28" fmla="*/ 77 w 523"/>
                <a:gd name="T29" fmla="*/ 92 h 474"/>
                <a:gd name="T30" fmla="*/ 83 w 523"/>
                <a:gd name="T31" fmla="*/ 125 h 474"/>
                <a:gd name="T32" fmla="*/ 88 w 523"/>
                <a:gd name="T33" fmla="*/ 157 h 474"/>
                <a:gd name="T34" fmla="*/ 94 w 523"/>
                <a:gd name="T35" fmla="*/ 188 h 474"/>
                <a:gd name="T36" fmla="*/ 99 w 523"/>
                <a:gd name="T37" fmla="*/ 225 h 474"/>
                <a:gd name="T38" fmla="*/ 105 w 523"/>
                <a:gd name="T39" fmla="*/ 248 h 474"/>
                <a:gd name="T40" fmla="*/ 110 w 523"/>
                <a:gd name="T41" fmla="*/ 264 h 474"/>
                <a:gd name="T42" fmla="*/ 115 w 523"/>
                <a:gd name="T43" fmla="*/ 272 h 474"/>
                <a:gd name="T44" fmla="*/ 120 w 523"/>
                <a:gd name="T45" fmla="*/ 277 h 474"/>
                <a:gd name="T46" fmla="*/ 125 w 523"/>
                <a:gd name="T47" fmla="*/ 267 h 474"/>
                <a:gd name="T48" fmla="*/ 131 w 523"/>
                <a:gd name="T49" fmla="*/ 252 h 474"/>
                <a:gd name="T50" fmla="*/ 137 w 523"/>
                <a:gd name="T51" fmla="*/ 230 h 474"/>
                <a:gd name="T52" fmla="*/ 142 w 523"/>
                <a:gd name="T53" fmla="*/ 201 h 474"/>
                <a:gd name="T54" fmla="*/ 147 w 523"/>
                <a:gd name="T55" fmla="*/ 168 h 474"/>
                <a:gd name="T56" fmla="*/ 152 w 523"/>
                <a:gd name="T57" fmla="*/ 137 h 474"/>
                <a:gd name="T58" fmla="*/ 158 w 523"/>
                <a:gd name="T59" fmla="*/ 102 h 474"/>
                <a:gd name="T60" fmla="*/ 164 w 523"/>
                <a:gd name="T61" fmla="*/ 74 h 474"/>
                <a:gd name="T62" fmla="*/ 169 w 523"/>
                <a:gd name="T63" fmla="*/ 37 h 474"/>
                <a:gd name="T64" fmla="*/ 174 w 523"/>
                <a:gd name="T65" fmla="*/ 21 h 474"/>
                <a:gd name="T66" fmla="*/ 179 w 523"/>
                <a:gd name="T67" fmla="*/ 9 h 474"/>
                <a:gd name="T68" fmla="*/ 185 w 523"/>
                <a:gd name="T69" fmla="*/ 0 h 474"/>
                <a:gd name="T70" fmla="*/ 190 w 523"/>
                <a:gd name="T71" fmla="*/ 4 h 474"/>
                <a:gd name="T72" fmla="*/ 195 w 523"/>
                <a:gd name="T73" fmla="*/ 16 h 474"/>
                <a:gd name="T74" fmla="*/ 201 w 523"/>
                <a:gd name="T75" fmla="*/ 34 h 474"/>
                <a:gd name="T76" fmla="*/ 206 w 523"/>
                <a:gd name="T77" fmla="*/ 60 h 474"/>
                <a:gd name="T78" fmla="*/ 212 w 523"/>
                <a:gd name="T79" fmla="*/ 92 h 474"/>
                <a:gd name="T80" fmla="*/ 218 w 523"/>
                <a:gd name="T81" fmla="*/ 125 h 474"/>
                <a:gd name="T82" fmla="*/ 223 w 523"/>
                <a:gd name="T83" fmla="*/ 157 h 474"/>
                <a:gd name="T84" fmla="*/ 228 w 523"/>
                <a:gd name="T85" fmla="*/ 191 h 474"/>
                <a:gd name="T86" fmla="*/ 233 w 523"/>
                <a:gd name="T87" fmla="*/ 225 h 474"/>
                <a:gd name="T88" fmla="*/ 238 w 523"/>
                <a:gd name="T89" fmla="*/ 248 h 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474"/>
                <a:gd name="T137" fmla="*/ 523 w 523"/>
                <a:gd name="T138" fmla="*/ 474 h 4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474">
                  <a:moveTo>
                    <a:pt x="0" y="415"/>
                  </a:moveTo>
                  <a:lnTo>
                    <a:pt x="6" y="393"/>
                  </a:lnTo>
                  <a:lnTo>
                    <a:pt x="11" y="375"/>
                  </a:lnTo>
                  <a:lnTo>
                    <a:pt x="17" y="343"/>
                  </a:lnTo>
                  <a:lnTo>
                    <a:pt x="23" y="312"/>
                  </a:lnTo>
                  <a:lnTo>
                    <a:pt x="29" y="286"/>
                  </a:lnTo>
                  <a:lnTo>
                    <a:pt x="34" y="259"/>
                  </a:lnTo>
                  <a:lnTo>
                    <a:pt x="41" y="232"/>
                  </a:lnTo>
                  <a:lnTo>
                    <a:pt x="46" y="205"/>
                  </a:lnTo>
                  <a:lnTo>
                    <a:pt x="52" y="174"/>
                  </a:lnTo>
                  <a:lnTo>
                    <a:pt x="58" y="147"/>
                  </a:lnTo>
                  <a:lnTo>
                    <a:pt x="64" y="125"/>
                  </a:lnTo>
                  <a:lnTo>
                    <a:pt x="69" y="94"/>
                  </a:lnTo>
                  <a:lnTo>
                    <a:pt x="75" y="67"/>
                  </a:lnTo>
                  <a:lnTo>
                    <a:pt x="81" y="49"/>
                  </a:lnTo>
                  <a:lnTo>
                    <a:pt x="87" y="36"/>
                  </a:lnTo>
                  <a:lnTo>
                    <a:pt x="93" y="23"/>
                  </a:lnTo>
                  <a:lnTo>
                    <a:pt x="99" y="14"/>
                  </a:lnTo>
                  <a:lnTo>
                    <a:pt x="104" y="5"/>
                  </a:lnTo>
                  <a:lnTo>
                    <a:pt x="110" y="0"/>
                  </a:lnTo>
                  <a:lnTo>
                    <a:pt x="116" y="5"/>
                  </a:lnTo>
                  <a:lnTo>
                    <a:pt x="122" y="9"/>
                  </a:lnTo>
                  <a:lnTo>
                    <a:pt x="127" y="18"/>
                  </a:lnTo>
                  <a:lnTo>
                    <a:pt x="133" y="27"/>
                  </a:lnTo>
                  <a:lnTo>
                    <a:pt x="139" y="40"/>
                  </a:lnTo>
                  <a:lnTo>
                    <a:pt x="145" y="58"/>
                  </a:lnTo>
                  <a:lnTo>
                    <a:pt x="151" y="81"/>
                  </a:lnTo>
                  <a:lnTo>
                    <a:pt x="156" y="107"/>
                  </a:lnTo>
                  <a:lnTo>
                    <a:pt x="162" y="129"/>
                  </a:lnTo>
                  <a:lnTo>
                    <a:pt x="168" y="156"/>
                  </a:lnTo>
                  <a:lnTo>
                    <a:pt x="174" y="183"/>
                  </a:lnTo>
                  <a:lnTo>
                    <a:pt x="180" y="214"/>
                  </a:lnTo>
                  <a:lnTo>
                    <a:pt x="186" y="245"/>
                  </a:lnTo>
                  <a:lnTo>
                    <a:pt x="192" y="268"/>
                  </a:lnTo>
                  <a:lnTo>
                    <a:pt x="197" y="294"/>
                  </a:lnTo>
                  <a:lnTo>
                    <a:pt x="203" y="321"/>
                  </a:lnTo>
                  <a:lnTo>
                    <a:pt x="209" y="352"/>
                  </a:lnTo>
                  <a:lnTo>
                    <a:pt x="215" y="383"/>
                  </a:lnTo>
                  <a:lnTo>
                    <a:pt x="221" y="379"/>
                  </a:lnTo>
                  <a:lnTo>
                    <a:pt x="227" y="424"/>
                  </a:lnTo>
                  <a:lnTo>
                    <a:pt x="232" y="433"/>
                  </a:lnTo>
                  <a:lnTo>
                    <a:pt x="238" y="451"/>
                  </a:lnTo>
                  <a:lnTo>
                    <a:pt x="244" y="460"/>
                  </a:lnTo>
                  <a:lnTo>
                    <a:pt x="250" y="464"/>
                  </a:lnTo>
                  <a:lnTo>
                    <a:pt x="256" y="464"/>
                  </a:lnTo>
                  <a:lnTo>
                    <a:pt x="261" y="473"/>
                  </a:lnTo>
                  <a:lnTo>
                    <a:pt x="267" y="464"/>
                  </a:lnTo>
                  <a:lnTo>
                    <a:pt x="273" y="455"/>
                  </a:lnTo>
                  <a:lnTo>
                    <a:pt x="279" y="446"/>
                  </a:lnTo>
                  <a:lnTo>
                    <a:pt x="285" y="428"/>
                  </a:lnTo>
                  <a:lnTo>
                    <a:pt x="290" y="415"/>
                  </a:lnTo>
                  <a:lnTo>
                    <a:pt x="296" y="393"/>
                  </a:lnTo>
                  <a:lnTo>
                    <a:pt x="302" y="375"/>
                  </a:lnTo>
                  <a:lnTo>
                    <a:pt x="308" y="343"/>
                  </a:lnTo>
                  <a:lnTo>
                    <a:pt x="313" y="317"/>
                  </a:lnTo>
                  <a:lnTo>
                    <a:pt x="320" y="286"/>
                  </a:lnTo>
                  <a:lnTo>
                    <a:pt x="325" y="263"/>
                  </a:lnTo>
                  <a:lnTo>
                    <a:pt x="331" y="232"/>
                  </a:lnTo>
                  <a:lnTo>
                    <a:pt x="337" y="201"/>
                  </a:lnTo>
                  <a:lnTo>
                    <a:pt x="342" y="174"/>
                  </a:lnTo>
                  <a:lnTo>
                    <a:pt x="348" y="147"/>
                  </a:lnTo>
                  <a:lnTo>
                    <a:pt x="354" y="125"/>
                  </a:lnTo>
                  <a:lnTo>
                    <a:pt x="360" y="94"/>
                  </a:lnTo>
                  <a:lnTo>
                    <a:pt x="366" y="63"/>
                  </a:lnTo>
                  <a:lnTo>
                    <a:pt x="372" y="49"/>
                  </a:lnTo>
                  <a:lnTo>
                    <a:pt x="377" y="36"/>
                  </a:lnTo>
                  <a:lnTo>
                    <a:pt x="383" y="23"/>
                  </a:lnTo>
                  <a:lnTo>
                    <a:pt x="389" y="14"/>
                  </a:lnTo>
                  <a:lnTo>
                    <a:pt x="395" y="5"/>
                  </a:lnTo>
                  <a:lnTo>
                    <a:pt x="401" y="0"/>
                  </a:lnTo>
                  <a:lnTo>
                    <a:pt x="406" y="5"/>
                  </a:lnTo>
                  <a:lnTo>
                    <a:pt x="412" y="9"/>
                  </a:lnTo>
                  <a:lnTo>
                    <a:pt x="418" y="14"/>
                  </a:lnTo>
                  <a:lnTo>
                    <a:pt x="424" y="27"/>
                  </a:lnTo>
                  <a:lnTo>
                    <a:pt x="430" y="23"/>
                  </a:lnTo>
                  <a:lnTo>
                    <a:pt x="436" y="58"/>
                  </a:lnTo>
                  <a:lnTo>
                    <a:pt x="442" y="81"/>
                  </a:lnTo>
                  <a:lnTo>
                    <a:pt x="447" y="103"/>
                  </a:lnTo>
                  <a:lnTo>
                    <a:pt x="453" y="129"/>
                  </a:lnTo>
                  <a:lnTo>
                    <a:pt x="459" y="156"/>
                  </a:lnTo>
                  <a:lnTo>
                    <a:pt x="465" y="187"/>
                  </a:lnTo>
                  <a:lnTo>
                    <a:pt x="470" y="214"/>
                  </a:lnTo>
                  <a:lnTo>
                    <a:pt x="476" y="245"/>
                  </a:lnTo>
                  <a:lnTo>
                    <a:pt x="482" y="268"/>
                  </a:lnTo>
                  <a:lnTo>
                    <a:pt x="488" y="294"/>
                  </a:lnTo>
                  <a:lnTo>
                    <a:pt x="494" y="326"/>
                  </a:lnTo>
                  <a:lnTo>
                    <a:pt x="500" y="352"/>
                  </a:lnTo>
                  <a:lnTo>
                    <a:pt x="505" y="383"/>
                  </a:lnTo>
                  <a:lnTo>
                    <a:pt x="511" y="379"/>
                  </a:lnTo>
                  <a:lnTo>
                    <a:pt x="517" y="424"/>
                  </a:lnTo>
                  <a:lnTo>
                    <a:pt x="522" y="437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8" name="Freeform 20"/>
            <p:cNvSpPr>
              <a:spLocks/>
            </p:cNvSpPr>
            <p:nvPr/>
          </p:nvSpPr>
          <p:spPr bwMode="auto">
            <a:xfrm>
              <a:off x="1887" y="3617"/>
              <a:ext cx="450" cy="426"/>
            </a:xfrm>
            <a:custGeom>
              <a:avLst/>
              <a:gdLst>
                <a:gd name="T0" fmla="*/ 3 w 525"/>
                <a:gd name="T1" fmla="*/ 264 h 474"/>
                <a:gd name="T2" fmla="*/ 8 w 525"/>
                <a:gd name="T3" fmla="*/ 272 h 474"/>
                <a:gd name="T4" fmla="*/ 14 w 525"/>
                <a:gd name="T5" fmla="*/ 277 h 474"/>
                <a:gd name="T6" fmla="*/ 19 w 525"/>
                <a:gd name="T7" fmla="*/ 267 h 474"/>
                <a:gd name="T8" fmla="*/ 24 w 525"/>
                <a:gd name="T9" fmla="*/ 252 h 474"/>
                <a:gd name="T10" fmla="*/ 30 w 525"/>
                <a:gd name="T11" fmla="*/ 230 h 474"/>
                <a:gd name="T12" fmla="*/ 35 w 525"/>
                <a:gd name="T13" fmla="*/ 201 h 474"/>
                <a:gd name="T14" fmla="*/ 40 w 525"/>
                <a:gd name="T15" fmla="*/ 168 h 474"/>
                <a:gd name="T16" fmla="*/ 46 w 525"/>
                <a:gd name="T17" fmla="*/ 137 h 474"/>
                <a:gd name="T18" fmla="*/ 51 w 525"/>
                <a:gd name="T19" fmla="*/ 102 h 474"/>
                <a:gd name="T20" fmla="*/ 57 w 525"/>
                <a:gd name="T21" fmla="*/ 74 h 474"/>
                <a:gd name="T22" fmla="*/ 63 w 525"/>
                <a:gd name="T23" fmla="*/ 37 h 474"/>
                <a:gd name="T24" fmla="*/ 68 w 525"/>
                <a:gd name="T25" fmla="*/ 21 h 474"/>
                <a:gd name="T26" fmla="*/ 73 w 525"/>
                <a:gd name="T27" fmla="*/ 9 h 474"/>
                <a:gd name="T28" fmla="*/ 78 w 525"/>
                <a:gd name="T29" fmla="*/ 0 h 474"/>
                <a:gd name="T30" fmla="*/ 84 w 525"/>
                <a:gd name="T31" fmla="*/ 4 h 474"/>
                <a:gd name="T32" fmla="*/ 89 w 525"/>
                <a:gd name="T33" fmla="*/ 16 h 474"/>
                <a:gd name="T34" fmla="*/ 95 w 525"/>
                <a:gd name="T35" fmla="*/ 34 h 474"/>
                <a:gd name="T36" fmla="*/ 100 w 525"/>
                <a:gd name="T37" fmla="*/ 60 h 474"/>
                <a:gd name="T38" fmla="*/ 105 w 525"/>
                <a:gd name="T39" fmla="*/ 92 h 474"/>
                <a:gd name="T40" fmla="*/ 111 w 525"/>
                <a:gd name="T41" fmla="*/ 129 h 474"/>
                <a:gd name="T42" fmla="*/ 116 w 525"/>
                <a:gd name="T43" fmla="*/ 157 h 474"/>
                <a:gd name="T44" fmla="*/ 121 w 525"/>
                <a:gd name="T45" fmla="*/ 191 h 474"/>
                <a:gd name="T46" fmla="*/ 126 w 525"/>
                <a:gd name="T47" fmla="*/ 225 h 474"/>
                <a:gd name="T48" fmla="*/ 132 w 525"/>
                <a:gd name="T49" fmla="*/ 248 h 474"/>
                <a:gd name="T50" fmla="*/ 138 w 525"/>
                <a:gd name="T51" fmla="*/ 264 h 474"/>
                <a:gd name="T52" fmla="*/ 143 w 525"/>
                <a:gd name="T53" fmla="*/ 272 h 474"/>
                <a:gd name="T54" fmla="*/ 147 w 525"/>
                <a:gd name="T55" fmla="*/ 277 h 474"/>
                <a:gd name="T56" fmla="*/ 153 w 525"/>
                <a:gd name="T57" fmla="*/ 267 h 474"/>
                <a:gd name="T58" fmla="*/ 159 w 525"/>
                <a:gd name="T59" fmla="*/ 252 h 474"/>
                <a:gd name="T60" fmla="*/ 165 w 525"/>
                <a:gd name="T61" fmla="*/ 230 h 474"/>
                <a:gd name="T62" fmla="*/ 170 w 525"/>
                <a:gd name="T63" fmla="*/ 199 h 474"/>
                <a:gd name="T64" fmla="*/ 176 w 525"/>
                <a:gd name="T65" fmla="*/ 168 h 474"/>
                <a:gd name="T66" fmla="*/ 180 w 525"/>
                <a:gd name="T67" fmla="*/ 137 h 474"/>
                <a:gd name="T68" fmla="*/ 187 w 525"/>
                <a:gd name="T69" fmla="*/ 102 h 474"/>
                <a:gd name="T70" fmla="*/ 191 w 525"/>
                <a:gd name="T71" fmla="*/ 75 h 474"/>
                <a:gd name="T72" fmla="*/ 196 w 525"/>
                <a:gd name="T73" fmla="*/ 40 h 474"/>
                <a:gd name="T74" fmla="*/ 202 w 525"/>
                <a:gd name="T75" fmla="*/ 21 h 474"/>
                <a:gd name="T76" fmla="*/ 207 w 525"/>
                <a:gd name="T77" fmla="*/ 9 h 474"/>
                <a:gd name="T78" fmla="*/ 213 w 525"/>
                <a:gd name="T79" fmla="*/ 0 h 474"/>
                <a:gd name="T80" fmla="*/ 219 w 525"/>
                <a:gd name="T81" fmla="*/ 0 h 474"/>
                <a:gd name="T82" fmla="*/ 224 w 525"/>
                <a:gd name="T83" fmla="*/ 16 h 474"/>
                <a:gd name="T84" fmla="*/ 229 w 525"/>
                <a:gd name="T85" fmla="*/ 37 h 474"/>
                <a:gd name="T86" fmla="*/ 234 w 525"/>
                <a:gd name="T87" fmla="*/ 60 h 474"/>
                <a:gd name="T88" fmla="*/ 240 w 525"/>
                <a:gd name="T89" fmla="*/ 92 h 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5"/>
                <a:gd name="T136" fmla="*/ 0 h 474"/>
                <a:gd name="T137" fmla="*/ 525 w 525"/>
                <a:gd name="T138" fmla="*/ 474 h 4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5" h="474">
                  <a:moveTo>
                    <a:pt x="0" y="437"/>
                  </a:moveTo>
                  <a:lnTo>
                    <a:pt x="7" y="451"/>
                  </a:lnTo>
                  <a:lnTo>
                    <a:pt x="13" y="460"/>
                  </a:lnTo>
                  <a:lnTo>
                    <a:pt x="18" y="464"/>
                  </a:lnTo>
                  <a:lnTo>
                    <a:pt x="24" y="469"/>
                  </a:lnTo>
                  <a:lnTo>
                    <a:pt x="30" y="473"/>
                  </a:lnTo>
                  <a:lnTo>
                    <a:pt x="36" y="464"/>
                  </a:lnTo>
                  <a:lnTo>
                    <a:pt x="41" y="455"/>
                  </a:lnTo>
                  <a:lnTo>
                    <a:pt x="47" y="446"/>
                  </a:lnTo>
                  <a:lnTo>
                    <a:pt x="53" y="428"/>
                  </a:lnTo>
                  <a:lnTo>
                    <a:pt x="59" y="415"/>
                  </a:lnTo>
                  <a:lnTo>
                    <a:pt x="65" y="393"/>
                  </a:lnTo>
                  <a:lnTo>
                    <a:pt x="70" y="370"/>
                  </a:lnTo>
                  <a:lnTo>
                    <a:pt x="76" y="343"/>
                  </a:lnTo>
                  <a:lnTo>
                    <a:pt x="82" y="312"/>
                  </a:lnTo>
                  <a:lnTo>
                    <a:pt x="88" y="286"/>
                  </a:lnTo>
                  <a:lnTo>
                    <a:pt x="94" y="263"/>
                  </a:lnTo>
                  <a:lnTo>
                    <a:pt x="99" y="232"/>
                  </a:lnTo>
                  <a:lnTo>
                    <a:pt x="105" y="201"/>
                  </a:lnTo>
                  <a:lnTo>
                    <a:pt x="111" y="174"/>
                  </a:lnTo>
                  <a:lnTo>
                    <a:pt x="117" y="178"/>
                  </a:lnTo>
                  <a:lnTo>
                    <a:pt x="123" y="125"/>
                  </a:lnTo>
                  <a:lnTo>
                    <a:pt x="129" y="89"/>
                  </a:lnTo>
                  <a:lnTo>
                    <a:pt x="134" y="63"/>
                  </a:lnTo>
                  <a:lnTo>
                    <a:pt x="140" y="49"/>
                  </a:lnTo>
                  <a:lnTo>
                    <a:pt x="146" y="36"/>
                  </a:lnTo>
                  <a:lnTo>
                    <a:pt x="152" y="23"/>
                  </a:lnTo>
                  <a:lnTo>
                    <a:pt x="158" y="14"/>
                  </a:lnTo>
                  <a:lnTo>
                    <a:pt x="164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1" y="9"/>
                  </a:lnTo>
                  <a:lnTo>
                    <a:pt x="187" y="18"/>
                  </a:lnTo>
                  <a:lnTo>
                    <a:pt x="193" y="27"/>
                  </a:lnTo>
                  <a:lnTo>
                    <a:pt x="198" y="23"/>
                  </a:lnTo>
                  <a:lnTo>
                    <a:pt x="204" y="58"/>
                  </a:lnTo>
                  <a:lnTo>
                    <a:pt x="210" y="81"/>
                  </a:lnTo>
                  <a:lnTo>
                    <a:pt x="216" y="103"/>
                  </a:lnTo>
                  <a:lnTo>
                    <a:pt x="222" y="129"/>
                  </a:lnTo>
                  <a:lnTo>
                    <a:pt x="227" y="156"/>
                  </a:lnTo>
                  <a:lnTo>
                    <a:pt x="233" y="187"/>
                  </a:lnTo>
                  <a:lnTo>
                    <a:pt x="239" y="219"/>
                  </a:lnTo>
                  <a:lnTo>
                    <a:pt x="245" y="210"/>
                  </a:lnTo>
                  <a:lnTo>
                    <a:pt x="251" y="268"/>
                  </a:lnTo>
                  <a:lnTo>
                    <a:pt x="256" y="294"/>
                  </a:lnTo>
                  <a:lnTo>
                    <a:pt x="262" y="326"/>
                  </a:lnTo>
                  <a:lnTo>
                    <a:pt x="268" y="352"/>
                  </a:lnTo>
                  <a:lnTo>
                    <a:pt x="274" y="383"/>
                  </a:lnTo>
                  <a:lnTo>
                    <a:pt x="279" y="379"/>
                  </a:lnTo>
                  <a:lnTo>
                    <a:pt x="286" y="424"/>
                  </a:lnTo>
                  <a:lnTo>
                    <a:pt x="292" y="437"/>
                  </a:lnTo>
                  <a:lnTo>
                    <a:pt x="297" y="451"/>
                  </a:lnTo>
                  <a:lnTo>
                    <a:pt x="303" y="460"/>
                  </a:lnTo>
                  <a:lnTo>
                    <a:pt x="309" y="464"/>
                  </a:lnTo>
                  <a:lnTo>
                    <a:pt x="314" y="473"/>
                  </a:lnTo>
                  <a:lnTo>
                    <a:pt x="320" y="473"/>
                  </a:lnTo>
                  <a:lnTo>
                    <a:pt x="326" y="464"/>
                  </a:lnTo>
                  <a:lnTo>
                    <a:pt x="332" y="455"/>
                  </a:lnTo>
                  <a:lnTo>
                    <a:pt x="338" y="446"/>
                  </a:lnTo>
                  <a:lnTo>
                    <a:pt x="344" y="428"/>
                  </a:lnTo>
                  <a:lnTo>
                    <a:pt x="349" y="411"/>
                  </a:lnTo>
                  <a:lnTo>
                    <a:pt x="355" y="393"/>
                  </a:lnTo>
                  <a:lnTo>
                    <a:pt x="361" y="370"/>
                  </a:lnTo>
                  <a:lnTo>
                    <a:pt x="367" y="339"/>
                  </a:lnTo>
                  <a:lnTo>
                    <a:pt x="373" y="348"/>
                  </a:lnTo>
                  <a:lnTo>
                    <a:pt x="379" y="286"/>
                  </a:lnTo>
                  <a:lnTo>
                    <a:pt x="384" y="259"/>
                  </a:lnTo>
                  <a:lnTo>
                    <a:pt x="390" y="232"/>
                  </a:lnTo>
                  <a:lnTo>
                    <a:pt x="396" y="205"/>
                  </a:lnTo>
                  <a:lnTo>
                    <a:pt x="402" y="174"/>
                  </a:lnTo>
                  <a:lnTo>
                    <a:pt x="408" y="152"/>
                  </a:lnTo>
                  <a:lnTo>
                    <a:pt x="413" y="129"/>
                  </a:lnTo>
                  <a:lnTo>
                    <a:pt x="419" y="94"/>
                  </a:lnTo>
                  <a:lnTo>
                    <a:pt x="425" y="67"/>
                  </a:lnTo>
                  <a:lnTo>
                    <a:pt x="431" y="54"/>
                  </a:lnTo>
                  <a:lnTo>
                    <a:pt x="437" y="36"/>
                  </a:lnTo>
                  <a:lnTo>
                    <a:pt x="442" y="23"/>
                  </a:lnTo>
                  <a:lnTo>
                    <a:pt x="448" y="14"/>
                  </a:lnTo>
                  <a:lnTo>
                    <a:pt x="454" y="5"/>
                  </a:lnTo>
                  <a:lnTo>
                    <a:pt x="460" y="0"/>
                  </a:lnTo>
                  <a:lnTo>
                    <a:pt x="466" y="5"/>
                  </a:lnTo>
                  <a:lnTo>
                    <a:pt x="472" y="0"/>
                  </a:lnTo>
                  <a:lnTo>
                    <a:pt x="477" y="14"/>
                  </a:lnTo>
                  <a:lnTo>
                    <a:pt x="483" y="27"/>
                  </a:lnTo>
                  <a:lnTo>
                    <a:pt x="489" y="40"/>
                  </a:lnTo>
                  <a:lnTo>
                    <a:pt x="494" y="63"/>
                  </a:lnTo>
                  <a:lnTo>
                    <a:pt x="501" y="85"/>
                  </a:lnTo>
                  <a:lnTo>
                    <a:pt x="506" y="103"/>
                  </a:lnTo>
                  <a:lnTo>
                    <a:pt x="512" y="125"/>
                  </a:lnTo>
                  <a:lnTo>
                    <a:pt x="518" y="156"/>
                  </a:lnTo>
                  <a:lnTo>
                    <a:pt x="524" y="187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9" name="Freeform 21"/>
            <p:cNvSpPr>
              <a:spLocks/>
            </p:cNvSpPr>
            <p:nvPr/>
          </p:nvSpPr>
          <p:spPr bwMode="auto">
            <a:xfrm>
              <a:off x="2784" y="3617"/>
              <a:ext cx="450" cy="426"/>
            </a:xfrm>
            <a:custGeom>
              <a:avLst/>
              <a:gdLst>
                <a:gd name="T0" fmla="*/ 3 w 525"/>
                <a:gd name="T1" fmla="*/ 9 h 474"/>
                <a:gd name="T2" fmla="*/ 8 w 525"/>
                <a:gd name="T3" fmla="*/ 21 h 474"/>
                <a:gd name="T4" fmla="*/ 14 w 525"/>
                <a:gd name="T5" fmla="*/ 42 h 474"/>
                <a:gd name="T6" fmla="*/ 19 w 525"/>
                <a:gd name="T7" fmla="*/ 67 h 474"/>
                <a:gd name="T8" fmla="*/ 24 w 525"/>
                <a:gd name="T9" fmla="*/ 102 h 474"/>
                <a:gd name="T10" fmla="*/ 29 w 525"/>
                <a:gd name="T11" fmla="*/ 132 h 474"/>
                <a:gd name="T12" fmla="*/ 35 w 525"/>
                <a:gd name="T13" fmla="*/ 171 h 474"/>
                <a:gd name="T14" fmla="*/ 40 w 525"/>
                <a:gd name="T15" fmla="*/ 197 h 474"/>
                <a:gd name="T16" fmla="*/ 46 w 525"/>
                <a:gd name="T17" fmla="*/ 230 h 474"/>
                <a:gd name="T18" fmla="*/ 51 w 525"/>
                <a:gd name="T19" fmla="*/ 254 h 474"/>
                <a:gd name="T20" fmla="*/ 57 w 525"/>
                <a:gd name="T21" fmla="*/ 267 h 474"/>
                <a:gd name="T22" fmla="*/ 63 w 525"/>
                <a:gd name="T23" fmla="*/ 275 h 474"/>
                <a:gd name="T24" fmla="*/ 67 w 525"/>
                <a:gd name="T25" fmla="*/ 275 h 474"/>
                <a:gd name="T26" fmla="*/ 73 w 525"/>
                <a:gd name="T27" fmla="*/ 262 h 474"/>
                <a:gd name="T28" fmla="*/ 78 w 525"/>
                <a:gd name="T29" fmla="*/ 246 h 474"/>
                <a:gd name="T30" fmla="*/ 83 w 525"/>
                <a:gd name="T31" fmla="*/ 219 h 474"/>
                <a:gd name="T32" fmla="*/ 89 w 525"/>
                <a:gd name="T33" fmla="*/ 191 h 474"/>
                <a:gd name="T34" fmla="*/ 95 w 525"/>
                <a:gd name="T35" fmla="*/ 157 h 474"/>
                <a:gd name="T36" fmla="*/ 100 w 525"/>
                <a:gd name="T37" fmla="*/ 124 h 474"/>
                <a:gd name="T38" fmla="*/ 105 w 525"/>
                <a:gd name="T39" fmla="*/ 92 h 474"/>
                <a:gd name="T40" fmla="*/ 111 w 525"/>
                <a:gd name="T41" fmla="*/ 54 h 474"/>
                <a:gd name="T42" fmla="*/ 116 w 525"/>
                <a:gd name="T43" fmla="*/ 34 h 474"/>
                <a:gd name="T44" fmla="*/ 121 w 525"/>
                <a:gd name="T45" fmla="*/ 13 h 474"/>
                <a:gd name="T46" fmla="*/ 126 w 525"/>
                <a:gd name="T47" fmla="*/ 4 h 474"/>
                <a:gd name="T48" fmla="*/ 131 w 525"/>
                <a:gd name="T49" fmla="*/ 0 h 474"/>
                <a:gd name="T50" fmla="*/ 138 w 525"/>
                <a:gd name="T51" fmla="*/ 9 h 474"/>
                <a:gd name="T52" fmla="*/ 142 w 525"/>
                <a:gd name="T53" fmla="*/ 23 h 474"/>
                <a:gd name="T54" fmla="*/ 147 w 525"/>
                <a:gd name="T55" fmla="*/ 48 h 474"/>
                <a:gd name="T56" fmla="*/ 153 w 525"/>
                <a:gd name="T57" fmla="*/ 74 h 474"/>
                <a:gd name="T58" fmla="*/ 159 w 525"/>
                <a:gd name="T59" fmla="*/ 107 h 474"/>
                <a:gd name="T60" fmla="*/ 165 w 525"/>
                <a:gd name="T61" fmla="*/ 139 h 474"/>
                <a:gd name="T62" fmla="*/ 170 w 525"/>
                <a:gd name="T63" fmla="*/ 175 h 474"/>
                <a:gd name="T64" fmla="*/ 175 w 525"/>
                <a:gd name="T65" fmla="*/ 199 h 474"/>
                <a:gd name="T66" fmla="*/ 180 w 525"/>
                <a:gd name="T67" fmla="*/ 235 h 474"/>
                <a:gd name="T68" fmla="*/ 186 w 525"/>
                <a:gd name="T69" fmla="*/ 256 h 474"/>
                <a:gd name="T70" fmla="*/ 191 w 525"/>
                <a:gd name="T71" fmla="*/ 269 h 474"/>
                <a:gd name="T72" fmla="*/ 196 w 525"/>
                <a:gd name="T73" fmla="*/ 277 h 474"/>
                <a:gd name="T74" fmla="*/ 202 w 525"/>
                <a:gd name="T75" fmla="*/ 272 h 474"/>
                <a:gd name="T76" fmla="*/ 207 w 525"/>
                <a:gd name="T77" fmla="*/ 262 h 474"/>
                <a:gd name="T78" fmla="*/ 213 w 525"/>
                <a:gd name="T79" fmla="*/ 241 h 474"/>
                <a:gd name="T80" fmla="*/ 219 w 525"/>
                <a:gd name="T81" fmla="*/ 217 h 474"/>
                <a:gd name="T82" fmla="*/ 224 w 525"/>
                <a:gd name="T83" fmla="*/ 186 h 474"/>
                <a:gd name="T84" fmla="*/ 229 w 525"/>
                <a:gd name="T85" fmla="*/ 152 h 474"/>
                <a:gd name="T86" fmla="*/ 234 w 525"/>
                <a:gd name="T87" fmla="*/ 118 h 474"/>
                <a:gd name="T88" fmla="*/ 240 w 525"/>
                <a:gd name="T89" fmla="*/ 84 h 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5"/>
                <a:gd name="T136" fmla="*/ 0 h 474"/>
                <a:gd name="T137" fmla="*/ 525 w 525"/>
                <a:gd name="T138" fmla="*/ 474 h 4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5" h="474">
                  <a:moveTo>
                    <a:pt x="0" y="5"/>
                  </a:moveTo>
                  <a:lnTo>
                    <a:pt x="6" y="14"/>
                  </a:lnTo>
                  <a:lnTo>
                    <a:pt x="12" y="23"/>
                  </a:lnTo>
                  <a:lnTo>
                    <a:pt x="18" y="36"/>
                  </a:lnTo>
                  <a:lnTo>
                    <a:pt x="24" y="54"/>
                  </a:lnTo>
                  <a:lnTo>
                    <a:pt x="30" y="71"/>
                  </a:lnTo>
                  <a:lnTo>
                    <a:pt x="35" y="94"/>
                  </a:lnTo>
                  <a:lnTo>
                    <a:pt x="41" y="116"/>
                  </a:lnTo>
                  <a:lnTo>
                    <a:pt x="47" y="143"/>
                  </a:lnTo>
                  <a:lnTo>
                    <a:pt x="53" y="174"/>
                  </a:lnTo>
                  <a:lnTo>
                    <a:pt x="59" y="201"/>
                  </a:lnTo>
                  <a:lnTo>
                    <a:pt x="64" y="227"/>
                  </a:lnTo>
                  <a:lnTo>
                    <a:pt x="70" y="259"/>
                  </a:lnTo>
                  <a:lnTo>
                    <a:pt x="76" y="290"/>
                  </a:lnTo>
                  <a:lnTo>
                    <a:pt x="82" y="317"/>
                  </a:lnTo>
                  <a:lnTo>
                    <a:pt x="88" y="335"/>
                  </a:lnTo>
                  <a:lnTo>
                    <a:pt x="93" y="370"/>
                  </a:lnTo>
                  <a:lnTo>
                    <a:pt x="99" y="393"/>
                  </a:lnTo>
                  <a:lnTo>
                    <a:pt x="105" y="411"/>
                  </a:lnTo>
                  <a:lnTo>
                    <a:pt x="111" y="433"/>
                  </a:lnTo>
                  <a:lnTo>
                    <a:pt x="117" y="446"/>
                  </a:lnTo>
                  <a:lnTo>
                    <a:pt x="123" y="455"/>
                  </a:lnTo>
                  <a:lnTo>
                    <a:pt x="128" y="464"/>
                  </a:lnTo>
                  <a:lnTo>
                    <a:pt x="134" y="469"/>
                  </a:lnTo>
                  <a:lnTo>
                    <a:pt x="140" y="473"/>
                  </a:lnTo>
                  <a:lnTo>
                    <a:pt x="145" y="469"/>
                  </a:lnTo>
                  <a:lnTo>
                    <a:pt x="152" y="460"/>
                  </a:lnTo>
                  <a:lnTo>
                    <a:pt x="157" y="446"/>
                  </a:lnTo>
                  <a:lnTo>
                    <a:pt x="163" y="433"/>
                  </a:lnTo>
                  <a:lnTo>
                    <a:pt x="169" y="419"/>
                  </a:lnTo>
                  <a:lnTo>
                    <a:pt x="175" y="397"/>
                  </a:lnTo>
                  <a:lnTo>
                    <a:pt x="180" y="375"/>
                  </a:lnTo>
                  <a:lnTo>
                    <a:pt x="186" y="352"/>
                  </a:lnTo>
                  <a:lnTo>
                    <a:pt x="192" y="326"/>
                  </a:lnTo>
                  <a:lnTo>
                    <a:pt x="198" y="299"/>
                  </a:lnTo>
                  <a:lnTo>
                    <a:pt x="204" y="268"/>
                  </a:lnTo>
                  <a:lnTo>
                    <a:pt x="210" y="241"/>
                  </a:lnTo>
                  <a:lnTo>
                    <a:pt x="216" y="210"/>
                  </a:lnTo>
                  <a:lnTo>
                    <a:pt x="221" y="183"/>
                  </a:lnTo>
                  <a:lnTo>
                    <a:pt x="227" y="156"/>
                  </a:lnTo>
                  <a:lnTo>
                    <a:pt x="233" y="129"/>
                  </a:lnTo>
                  <a:lnTo>
                    <a:pt x="239" y="94"/>
                  </a:lnTo>
                  <a:lnTo>
                    <a:pt x="245" y="71"/>
                  </a:lnTo>
                  <a:lnTo>
                    <a:pt x="250" y="58"/>
                  </a:lnTo>
                  <a:lnTo>
                    <a:pt x="256" y="40"/>
                  </a:lnTo>
                  <a:lnTo>
                    <a:pt x="262" y="23"/>
                  </a:lnTo>
                  <a:lnTo>
                    <a:pt x="268" y="9"/>
                  </a:lnTo>
                  <a:lnTo>
                    <a:pt x="274" y="5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1" y="5"/>
                  </a:lnTo>
                  <a:lnTo>
                    <a:pt x="297" y="14"/>
                  </a:lnTo>
                  <a:lnTo>
                    <a:pt x="303" y="27"/>
                  </a:lnTo>
                  <a:lnTo>
                    <a:pt x="308" y="40"/>
                  </a:lnTo>
                  <a:lnTo>
                    <a:pt x="314" y="58"/>
                  </a:lnTo>
                  <a:lnTo>
                    <a:pt x="320" y="81"/>
                  </a:lnTo>
                  <a:lnTo>
                    <a:pt x="326" y="98"/>
                  </a:lnTo>
                  <a:lnTo>
                    <a:pt x="332" y="125"/>
                  </a:lnTo>
                  <a:lnTo>
                    <a:pt x="338" y="156"/>
                  </a:lnTo>
                  <a:lnTo>
                    <a:pt x="343" y="183"/>
                  </a:lnTo>
                  <a:lnTo>
                    <a:pt x="349" y="205"/>
                  </a:lnTo>
                  <a:lnTo>
                    <a:pt x="355" y="236"/>
                  </a:lnTo>
                  <a:lnTo>
                    <a:pt x="361" y="272"/>
                  </a:lnTo>
                  <a:lnTo>
                    <a:pt x="367" y="299"/>
                  </a:lnTo>
                  <a:lnTo>
                    <a:pt x="372" y="321"/>
                  </a:lnTo>
                  <a:lnTo>
                    <a:pt x="378" y="339"/>
                  </a:lnTo>
                  <a:lnTo>
                    <a:pt x="384" y="383"/>
                  </a:lnTo>
                  <a:lnTo>
                    <a:pt x="390" y="401"/>
                  </a:lnTo>
                  <a:lnTo>
                    <a:pt x="395" y="419"/>
                  </a:lnTo>
                  <a:lnTo>
                    <a:pt x="401" y="437"/>
                  </a:lnTo>
                  <a:lnTo>
                    <a:pt x="407" y="446"/>
                  </a:lnTo>
                  <a:lnTo>
                    <a:pt x="413" y="460"/>
                  </a:lnTo>
                  <a:lnTo>
                    <a:pt x="419" y="469"/>
                  </a:lnTo>
                  <a:lnTo>
                    <a:pt x="425" y="473"/>
                  </a:lnTo>
                  <a:lnTo>
                    <a:pt x="431" y="473"/>
                  </a:lnTo>
                  <a:lnTo>
                    <a:pt x="436" y="464"/>
                  </a:lnTo>
                  <a:lnTo>
                    <a:pt x="442" y="460"/>
                  </a:lnTo>
                  <a:lnTo>
                    <a:pt x="448" y="446"/>
                  </a:lnTo>
                  <a:lnTo>
                    <a:pt x="454" y="428"/>
                  </a:lnTo>
                  <a:lnTo>
                    <a:pt x="459" y="411"/>
                  </a:lnTo>
                  <a:lnTo>
                    <a:pt x="465" y="388"/>
                  </a:lnTo>
                  <a:lnTo>
                    <a:pt x="472" y="370"/>
                  </a:lnTo>
                  <a:lnTo>
                    <a:pt x="477" y="348"/>
                  </a:lnTo>
                  <a:lnTo>
                    <a:pt x="483" y="317"/>
                  </a:lnTo>
                  <a:lnTo>
                    <a:pt x="489" y="286"/>
                  </a:lnTo>
                  <a:lnTo>
                    <a:pt x="494" y="259"/>
                  </a:lnTo>
                  <a:lnTo>
                    <a:pt x="500" y="227"/>
                  </a:lnTo>
                  <a:lnTo>
                    <a:pt x="506" y="201"/>
                  </a:lnTo>
                  <a:lnTo>
                    <a:pt x="512" y="174"/>
                  </a:lnTo>
                  <a:lnTo>
                    <a:pt x="518" y="143"/>
                  </a:lnTo>
                  <a:lnTo>
                    <a:pt x="524" y="121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0" name="Freeform 22"/>
            <p:cNvSpPr>
              <a:spLocks/>
            </p:cNvSpPr>
            <p:nvPr/>
          </p:nvSpPr>
          <p:spPr bwMode="auto">
            <a:xfrm>
              <a:off x="3233" y="3617"/>
              <a:ext cx="448" cy="426"/>
            </a:xfrm>
            <a:custGeom>
              <a:avLst/>
              <a:gdLst>
                <a:gd name="T0" fmla="*/ 3 w 523"/>
                <a:gd name="T1" fmla="*/ 49 h 474"/>
                <a:gd name="T2" fmla="*/ 8 w 523"/>
                <a:gd name="T3" fmla="*/ 29 h 474"/>
                <a:gd name="T4" fmla="*/ 13 w 523"/>
                <a:gd name="T5" fmla="*/ 11 h 474"/>
                <a:gd name="T6" fmla="*/ 18 w 523"/>
                <a:gd name="T7" fmla="*/ 4 h 474"/>
                <a:gd name="T8" fmla="*/ 24 w 523"/>
                <a:gd name="T9" fmla="*/ 0 h 474"/>
                <a:gd name="T10" fmla="*/ 28 w 523"/>
                <a:gd name="T11" fmla="*/ 11 h 474"/>
                <a:gd name="T12" fmla="*/ 34 w 523"/>
                <a:gd name="T13" fmla="*/ 26 h 474"/>
                <a:gd name="T14" fmla="*/ 40 w 523"/>
                <a:gd name="T15" fmla="*/ 52 h 474"/>
                <a:gd name="T16" fmla="*/ 45 w 523"/>
                <a:gd name="T17" fmla="*/ 78 h 474"/>
                <a:gd name="T18" fmla="*/ 51 w 523"/>
                <a:gd name="T19" fmla="*/ 112 h 474"/>
                <a:gd name="T20" fmla="*/ 57 w 523"/>
                <a:gd name="T21" fmla="*/ 148 h 474"/>
                <a:gd name="T22" fmla="*/ 62 w 523"/>
                <a:gd name="T23" fmla="*/ 177 h 474"/>
                <a:gd name="T24" fmla="*/ 67 w 523"/>
                <a:gd name="T25" fmla="*/ 211 h 474"/>
                <a:gd name="T26" fmla="*/ 73 w 523"/>
                <a:gd name="T27" fmla="*/ 238 h 474"/>
                <a:gd name="T28" fmla="*/ 77 w 523"/>
                <a:gd name="T29" fmla="*/ 259 h 474"/>
                <a:gd name="T30" fmla="*/ 83 w 523"/>
                <a:gd name="T31" fmla="*/ 272 h 474"/>
                <a:gd name="T32" fmla="*/ 88 w 523"/>
                <a:gd name="T33" fmla="*/ 277 h 474"/>
                <a:gd name="T34" fmla="*/ 94 w 523"/>
                <a:gd name="T35" fmla="*/ 269 h 474"/>
                <a:gd name="T36" fmla="*/ 99 w 523"/>
                <a:gd name="T37" fmla="*/ 259 h 474"/>
                <a:gd name="T38" fmla="*/ 105 w 523"/>
                <a:gd name="T39" fmla="*/ 238 h 474"/>
                <a:gd name="T40" fmla="*/ 110 w 523"/>
                <a:gd name="T41" fmla="*/ 211 h 474"/>
                <a:gd name="T42" fmla="*/ 115 w 523"/>
                <a:gd name="T43" fmla="*/ 177 h 474"/>
                <a:gd name="T44" fmla="*/ 120 w 523"/>
                <a:gd name="T45" fmla="*/ 147 h 474"/>
                <a:gd name="T46" fmla="*/ 125 w 523"/>
                <a:gd name="T47" fmla="*/ 107 h 474"/>
                <a:gd name="T48" fmla="*/ 130 w 523"/>
                <a:gd name="T49" fmla="*/ 84 h 474"/>
                <a:gd name="T50" fmla="*/ 137 w 523"/>
                <a:gd name="T51" fmla="*/ 48 h 474"/>
                <a:gd name="T52" fmla="*/ 141 w 523"/>
                <a:gd name="T53" fmla="*/ 26 h 474"/>
                <a:gd name="T54" fmla="*/ 146 w 523"/>
                <a:gd name="T55" fmla="*/ 9 h 474"/>
                <a:gd name="T56" fmla="*/ 152 w 523"/>
                <a:gd name="T57" fmla="*/ 0 h 474"/>
                <a:gd name="T58" fmla="*/ 158 w 523"/>
                <a:gd name="T59" fmla="*/ 4 h 474"/>
                <a:gd name="T60" fmla="*/ 164 w 523"/>
                <a:gd name="T61" fmla="*/ 13 h 474"/>
                <a:gd name="T62" fmla="*/ 169 w 523"/>
                <a:gd name="T63" fmla="*/ 32 h 474"/>
                <a:gd name="T64" fmla="*/ 174 w 523"/>
                <a:gd name="T65" fmla="*/ 54 h 474"/>
                <a:gd name="T66" fmla="*/ 179 w 523"/>
                <a:gd name="T67" fmla="*/ 84 h 474"/>
                <a:gd name="T68" fmla="*/ 185 w 523"/>
                <a:gd name="T69" fmla="*/ 120 h 474"/>
                <a:gd name="T70" fmla="*/ 190 w 523"/>
                <a:gd name="T71" fmla="*/ 152 h 474"/>
                <a:gd name="T72" fmla="*/ 195 w 523"/>
                <a:gd name="T73" fmla="*/ 186 h 474"/>
                <a:gd name="T74" fmla="*/ 201 w 523"/>
                <a:gd name="T75" fmla="*/ 217 h 474"/>
                <a:gd name="T76" fmla="*/ 206 w 523"/>
                <a:gd name="T77" fmla="*/ 244 h 474"/>
                <a:gd name="T78" fmla="*/ 212 w 523"/>
                <a:gd name="T79" fmla="*/ 262 h 474"/>
                <a:gd name="T80" fmla="*/ 218 w 523"/>
                <a:gd name="T81" fmla="*/ 272 h 474"/>
                <a:gd name="T82" fmla="*/ 223 w 523"/>
                <a:gd name="T83" fmla="*/ 277 h 474"/>
                <a:gd name="T84" fmla="*/ 227 w 523"/>
                <a:gd name="T85" fmla="*/ 269 h 474"/>
                <a:gd name="T86" fmla="*/ 233 w 523"/>
                <a:gd name="T87" fmla="*/ 254 h 474"/>
                <a:gd name="T88" fmla="*/ 238 w 523"/>
                <a:gd name="T89" fmla="*/ 230 h 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474"/>
                <a:gd name="T137" fmla="*/ 523 w 523"/>
                <a:gd name="T138" fmla="*/ 474 h 4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474">
                  <a:moveTo>
                    <a:pt x="0" y="121"/>
                  </a:moveTo>
                  <a:lnTo>
                    <a:pt x="5" y="85"/>
                  </a:lnTo>
                  <a:lnTo>
                    <a:pt x="11" y="67"/>
                  </a:lnTo>
                  <a:lnTo>
                    <a:pt x="17" y="49"/>
                  </a:lnTo>
                  <a:lnTo>
                    <a:pt x="23" y="31"/>
                  </a:lnTo>
                  <a:lnTo>
                    <a:pt x="29" y="18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9"/>
                  </a:lnTo>
                  <a:lnTo>
                    <a:pt x="63" y="18"/>
                  </a:lnTo>
                  <a:lnTo>
                    <a:pt x="69" y="31"/>
                  </a:lnTo>
                  <a:lnTo>
                    <a:pt x="75" y="45"/>
                  </a:lnTo>
                  <a:lnTo>
                    <a:pt x="81" y="63"/>
                  </a:lnTo>
                  <a:lnTo>
                    <a:pt x="87" y="89"/>
                  </a:lnTo>
                  <a:lnTo>
                    <a:pt x="93" y="107"/>
                  </a:lnTo>
                  <a:lnTo>
                    <a:pt x="98" y="134"/>
                  </a:lnTo>
                  <a:lnTo>
                    <a:pt x="104" y="161"/>
                  </a:lnTo>
                  <a:lnTo>
                    <a:pt x="110" y="192"/>
                  </a:lnTo>
                  <a:lnTo>
                    <a:pt x="116" y="219"/>
                  </a:lnTo>
                  <a:lnTo>
                    <a:pt x="122" y="254"/>
                  </a:lnTo>
                  <a:lnTo>
                    <a:pt x="127" y="281"/>
                  </a:lnTo>
                  <a:lnTo>
                    <a:pt x="133" y="303"/>
                  </a:lnTo>
                  <a:lnTo>
                    <a:pt x="139" y="326"/>
                  </a:lnTo>
                  <a:lnTo>
                    <a:pt x="145" y="361"/>
                  </a:lnTo>
                  <a:lnTo>
                    <a:pt x="150" y="388"/>
                  </a:lnTo>
                  <a:lnTo>
                    <a:pt x="157" y="406"/>
                  </a:lnTo>
                  <a:lnTo>
                    <a:pt x="162" y="424"/>
                  </a:lnTo>
                  <a:lnTo>
                    <a:pt x="168" y="442"/>
                  </a:lnTo>
                  <a:lnTo>
                    <a:pt x="174" y="455"/>
                  </a:lnTo>
                  <a:lnTo>
                    <a:pt x="180" y="464"/>
                  </a:lnTo>
                  <a:lnTo>
                    <a:pt x="186" y="469"/>
                  </a:lnTo>
                  <a:lnTo>
                    <a:pt x="191" y="473"/>
                  </a:lnTo>
                  <a:lnTo>
                    <a:pt x="197" y="469"/>
                  </a:lnTo>
                  <a:lnTo>
                    <a:pt x="203" y="460"/>
                  </a:lnTo>
                  <a:lnTo>
                    <a:pt x="209" y="451"/>
                  </a:lnTo>
                  <a:lnTo>
                    <a:pt x="214" y="442"/>
                  </a:lnTo>
                  <a:lnTo>
                    <a:pt x="220" y="424"/>
                  </a:lnTo>
                  <a:lnTo>
                    <a:pt x="226" y="406"/>
                  </a:lnTo>
                  <a:lnTo>
                    <a:pt x="232" y="383"/>
                  </a:lnTo>
                  <a:lnTo>
                    <a:pt x="238" y="361"/>
                  </a:lnTo>
                  <a:lnTo>
                    <a:pt x="243" y="335"/>
                  </a:lnTo>
                  <a:lnTo>
                    <a:pt x="249" y="303"/>
                  </a:lnTo>
                  <a:lnTo>
                    <a:pt x="255" y="277"/>
                  </a:lnTo>
                  <a:lnTo>
                    <a:pt x="261" y="250"/>
                  </a:lnTo>
                  <a:lnTo>
                    <a:pt x="267" y="214"/>
                  </a:lnTo>
                  <a:lnTo>
                    <a:pt x="273" y="183"/>
                  </a:lnTo>
                  <a:lnTo>
                    <a:pt x="278" y="161"/>
                  </a:lnTo>
                  <a:lnTo>
                    <a:pt x="284" y="143"/>
                  </a:lnTo>
                  <a:lnTo>
                    <a:pt x="290" y="107"/>
                  </a:lnTo>
                  <a:lnTo>
                    <a:pt x="296" y="81"/>
                  </a:lnTo>
                  <a:lnTo>
                    <a:pt x="302" y="58"/>
                  </a:lnTo>
                  <a:lnTo>
                    <a:pt x="307" y="45"/>
                  </a:lnTo>
                  <a:lnTo>
                    <a:pt x="313" y="27"/>
                  </a:lnTo>
                  <a:lnTo>
                    <a:pt x="319" y="14"/>
                  </a:lnTo>
                  <a:lnTo>
                    <a:pt x="325" y="5"/>
                  </a:lnTo>
                  <a:lnTo>
                    <a:pt x="331" y="0"/>
                  </a:lnTo>
                  <a:lnTo>
                    <a:pt x="336" y="0"/>
                  </a:lnTo>
                  <a:lnTo>
                    <a:pt x="342" y="5"/>
                  </a:lnTo>
                  <a:lnTo>
                    <a:pt x="348" y="9"/>
                  </a:lnTo>
                  <a:lnTo>
                    <a:pt x="354" y="23"/>
                  </a:lnTo>
                  <a:lnTo>
                    <a:pt x="360" y="36"/>
                  </a:lnTo>
                  <a:lnTo>
                    <a:pt x="366" y="54"/>
                  </a:lnTo>
                  <a:lnTo>
                    <a:pt x="371" y="76"/>
                  </a:lnTo>
                  <a:lnTo>
                    <a:pt x="377" y="94"/>
                  </a:lnTo>
                  <a:lnTo>
                    <a:pt x="383" y="116"/>
                  </a:lnTo>
                  <a:lnTo>
                    <a:pt x="389" y="143"/>
                  </a:lnTo>
                  <a:lnTo>
                    <a:pt x="395" y="174"/>
                  </a:lnTo>
                  <a:lnTo>
                    <a:pt x="401" y="205"/>
                  </a:lnTo>
                  <a:lnTo>
                    <a:pt x="406" y="196"/>
                  </a:lnTo>
                  <a:lnTo>
                    <a:pt x="412" y="259"/>
                  </a:lnTo>
                  <a:lnTo>
                    <a:pt x="418" y="290"/>
                  </a:lnTo>
                  <a:lnTo>
                    <a:pt x="424" y="317"/>
                  </a:lnTo>
                  <a:lnTo>
                    <a:pt x="429" y="339"/>
                  </a:lnTo>
                  <a:lnTo>
                    <a:pt x="436" y="370"/>
                  </a:lnTo>
                  <a:lnTo>
                    <a:pt x="441" y="397"/>
                  </a:lnTo>
                  <a:lnTo>
                    <a:pt x="447" y="415"/>
                  </a:lnTo>
                  <a:lnTo>
                    <a:pt x="453" y="433"/>
                  </a:lnTo>
                  <a:lnTo>
                    <a:pt x="459" y="446"/>
                  </a:lnTo>
                  <a:lnTo>
                    <a:pt x="464" y="455"/>
                  </a:lnTo>
                  <a:lnTo>
                    <a:pt x="470" y="464"/>
                  </a:lnTo>
                  <a:lnTo>
                    <a:pt x="476" y="469"/>
                  </a:lnTo>
                  <a:lnTo>
                    <a:pt x="482" y="473"/>
                  </a:lnTo>
                  <a:lnTo>
                    <a:pt x="488" y="464"/>
                  </a:lnTo>
                  <a:lnTo>
                    <a:pt x="493" y="460"/>
                  </a:lnTo>
                  <a:lnTo>
                    <a:pt x="499" y="446"/>
                  </a:lnTo>
                  <a:lnTo>
                    <a:pt x="505" y="433"/>
                  </a:lnTo>
                  <a:lnTo>
                    <a:pt x="511" y="415"/>
                  </a:lnTo>
                  <a:lnTo>
                    <a:pt x="517" y="393"/>
                  </a:lnTo>
                  <a:lnTo>
                    <a:pt x="522" y="37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1" name="Freeform 23"/>
            <p:cNvSpPr>
              <a:spLocks/>
            </p:cNvSpPr>
            <p:nvPr/>
          </p:nvSpPr>
          <p:spPr bwMode="auto">
            <a:xfrm>
              <a:off x="3680" y="3617"/>
              <a:ext cx="246" cy="426"/>
            </a:xfrm>
            <a:custGeom>
              <a:avLst/>
              <a:gdLst>
                <a:gd name="T0" fmla="*/ 0 w 286"/>
                <a:gd name="T1" fmla="*/ 217 h 474"/>
                <a:gd name="T2" fmla="*/ 3 w 286"/>
                <a:gd name="T3" fmla="*/ 206 h 474"/>
                <a:gd name="T4" fmla="*/ 6 w 286"/>
                <a:gd name="T5" fmla="*/ 191 h 474"/>
                <a:gd name="T6" fmla="*/ 8 w 286"/>
                <a:gd name="T7" fmla="*/ 171 h 474"/>
                <a:gd name="T8" fmla="*/ 11 w 286"/>
                <a:gd name="T9" fmla="*/ 155 h 474"/>
                <a:gd name="T10" fmla="*/ 14 w 286"/>
                <a:gd name="T11" fmla="*/ 139 h 474"/>
                <a:gd name="T12" fmla="*/ 16 w 286"/>
                <a:gd name="T13" fmla="*/ 124 h 474"/>
                <a:gd name="T14" fmla="*/ 19 w 286"/>
                <a:gd name="T15" fmla="*/ 104 h 474"/>
                <a:gd name="T16" fmla="*/ 22 w 286"/>
                <a:gd name="T17" fmla="*/ 90 h 474"/>
                <a:gd name="T18" fmla="*/ 25 w 286"/>
                <a:gd name="T19" fmla="*/ 75 h 474"/>
                <a:gd name="T20" fmla="*/ 28 w 286"/>
                <a:gd name="T21" fmla="*/ 54 h 474"/>
                <a:gd name="T22" fmla="*/ 29 w 286"/>
                <a:gd name="T23" fmla="*/ 42 h 474"/>
                <a:gd name="T24" fmla="*/ 34 w 286"/>
                <a:gd name="T25" fmla="*/ 32 h 474"/>
                <a:gd name="T26" fmla="*/ 35 w 286"/>
                <a:gd name="T27" fmla="*/ 21 h 474"/>
                <a:gd name="T28" fmla="*/ 39 w 286"/>
                <a:gd name="T29" fmla="*/ 13 h 474"/>
                <a:gd name="T30" fmla="*/ 41 w 286"/>
                <a:gd name="T31" fmla="*/ 4 h 474"/>
                <a:gd name="T32" fmla="*/ 45 w 286"/>
                <a:gd name="T33" fmla="*/ 4 h 474"/>
                <a:gd name="T34" fmla="*/ 47 w 286"/>
                <a:gd name="T35" fmla="*/ 0 h 474"/>
                <a:gd name="T36" fmla="*/ 49 w 286"/>
                <a:gd name="T37" fmla="*/ 4 h 474"/>
                <a:gd name="T38" fmla="*/ 52 w 286"/>
                <a:gd name="T39" fmla="*/ 4 h 474"/>
                <a:gd name="T40" fmla="*/ 56 w 286"/>
                <a:gd name="T41" fmla="*/ 9 h 474"/>
                <a:gd name="T42" fmla="*/ 58 w 286"/>
                <a:gd name="T43" fmla="*/ 16 h 474"/>
                <a:gd name="T44" fmla="*/ 61 w 286"/>
                <a:gd name="T45" fmla="*/ 26 h 474"/>
                <a:gd name="T46" fmla="*/ 63 w 286"/>
                <a:gd name="T47" fmla="*/ 34 h 474"/>
                <a:gd name="T48" fmla="*/ 66 w 286"/>
                <a:gd name="T49" fmla="*/ 49 h 474"/>
                <a:gd name="T50" fmla="*/ 69 w 286"/>
                <a:gd name="T51" fmla="*/ 62 h 474"/>
                <a:gd name="T52" fmla="*/ 71 w 286"/>
                <a:gd name="T53" fmla="*/ 75 h 474"/>
                <a:gd name="T54" fmla="*/ 75 w 286"/>
                <a:gd name="T55" fmla="*/ 92 h 474"/>
                <a:gd name="T56" fmla="*/ 77 w 286"/>
                <a:gd name="T57" fmla="*/ 110 h 474"/>
                <a:gd name="T58" fmla="*/ 80 w 286"/>
                <a:gd name="T59" fmla="*/ 125 h 474"/>
                <a:gd name="T60" fmla="*/ 83 w 286"/>
                <a:gd name="T61" fmla="*/ 144 h 474"/>
                <a:gd name="T62" fmla="*/ 84 w 286"/>
                <a:gd name="T63" fmla="*/ 159 h 474"/>
                <a:gd name="T64" fmla="*/ 88 w 286"/>
                <a:gd name="T65" fmla="*/ 175 h 474"/>
                <a:gd name="T66" fmla="*/ 91 w 286"/>
                <a:gd name="T67" fmla="*/ 188 h 474"/>
                <a:gd name="T68" fmla="*/ 93 w 286"/>
                <a:gd name="T69" fmla="*/ 204 h 474"/>
                <a:gd name="T70" fmla="*/ 96 w 286"/>
                <a:gd name="T71" fmla="*/ 227 h 474"/>
                <a:gd name="T72" fmla="*/ 99 w 286"/>
                <a:gd name="T73" fmla="*/ 235 h 474"/>
                <a:gd name="T74" fmla="*/ 101 w 286"/>
                <a:gd name="T75" fmla="*/ 246 h 474"/>
                <a:gd name="T76" fmla="*/ 103 w 286"/>
                <a:gd name="T77" fmla="*/ 256 h 474"/>
                <a:gd name="T78" fmla="*/ 108 w 286"/>
                <a:gd name="T79" fmla="*/ 264 h 474"/>
                <a:gd name="T80" fmla="*/ 109 w 286"/>
                <a:gd name="T81" fmla="*/ 272 h 474"/>
                <a:gd name="T82" fmla="*/ 113 w 286"/>
                <a:gd name="T83" fmla="*/ 275 h 474"/>
                <a:gd name="T84" fmla="*/ 115 w 286"/>
                <a:gd name="T85" fmla="*/ 275 h 474"/>
                <a:gd name="T86" fmla="*/ 118 w 286"/>
                <a:gd name="T87" fmla="*/ 277 h 474"/>
                <a:gd name="T88" fmla="*/ 120 w 286"/>
                <a:gd name="T89" fmla="*/ 272 h 474"/>
                <a:gd name="T90" fmla="*/ 124 w 286"/>
                <a:gd name="T91" fmla="*/ 267 h 474"/>
                <a:gd name="T92" fmla="*/ 126 w 286"/>
                <a:gd name="T93" fmla="*/ 259 h 474"/>
                <a:gd name="T94" fmla="*/ 130 w 286"/>
                <a:gd name="T95" fmla="*/ 248 h 474"/>
                <a:gd name="T96" fmla="*/ 131 w 286"/>
                <a:gd name="T97" fmla="*/ 241 h 474"/>
                <a:gd name="T98" fmla="*/ 134 w 286"/>
                <a:gd name="T99" fmla="*/ 227 h 4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6"/>
                <a:gd name="T151" fmla="*/ 0 h 474"/>
                <a:gd name="T152" fmla="*/ 286 w 286"/>
                <a:gd name="T153" fmla="*/ 474 h 4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6" h="474">
                  <a:moveTo>
                    <a:pt x="0" y="370"/>
                  </a:moveTo>
                  <a:lnTo>
                    <a:pt x="6" y="352"/>
                  </a:lnTo>
                  <a:lnTo>
                    <a:pt x="12" y="326"/>
                  </a:lnTo>
                  <a:lnTo>
                    <a:pt x="18" y="290"/>
                  </a:lnTo>
                  <a:lnTo>
                    <a:pt x="24" y="263"/>
                  </a:lnTo>
                  <a:lnTo>
                    <a:pt x="30" y="236"/>
                  </a:lnTo>
                  <a:lnTo>
                    <a:pt x="35" y="210"/>
                  </a:lnTo>
                  <a:lnTo>
                    <a:pt x="41" y="178"/>
                  </a:lnTo>
                  <a:lnTo>
                    <a:pt x="47" y="152"/>
                  </a:lnTo>
                  <a:lnTo>
                    <a:pt x="53" y="129"/>
                  </a:lnTo>
                  <a:lnTo>
                    <a:pt x="59" y="94"/>
                  </a:lnTo>
                  <a:lnTo>
                    <a:pt x="64" y="71"/>
                  </a:lnTo>
                  <a:lnTo>
                    <a:pt x="70" y="54"/>
                  </a:lnTo>
                  <a:lnTo>
                    <a:pt x="76" y="36"/>
                  </a:lnTo>
                  <a:lnTo>
                    <a:pt x="82" y="23"/>
                  </a:lnTo>
                  <a:lnTo>
                    <a:pt x="88" y="9"/>
                  </a:lnTo>
                  <a:lnTo>
                    <a:pt x="94" y="5"/>
                  </a:lnTo>
                  <a:lnTo>
                    <a:pt x="100" y="0"/>
                  </a:lnTo>
                  <a:lnTo>
                    <a:pt x="105" y="5"/>
                  </a:lnTo>
                  <a:lnTo>
                    <a:pt x="111" y="5"/>
                  </a:lnTo>
                  <a:lnTo>
                    <a:pt x="117" y="14"/>
                  </a:lnTo>
                  <a:lnTo>
                    <a:pt x="123" y="27"/>
                  </a:lnTo>
                  <a:lnTo>
                    <a:pt x="128" y="45"/>
                  </a:lnTo>
                  <a:lnTo>
                    <a:pt x="134" y="58"/>
                  </a:lnTo>
                  <a:lnTo>
                    <a:pt x="140" y="85"/>
                  </a:lnTo>
                  <a:lnTo>
                    <a:pt x="146" y="107"/>
                  </a:lnTo>
                  <a:lnTo>
                    <a:pt x="152" y="129"/>
                  </a:lnTo>
                  <a:lnTo>
                    <a:pt x="158" y="156"/>
                  </a:lnTo>
                  <a:lnTo>
                    <a:pt x="163" y="187"/>
                  </a:lnTo>
                  <a:lnTo>
                    <a:pt x="169" y="214"/>
                  </a:lnTo>
                  <a:lnTo>
                    <a:pt x="175" y="245"/>
                  </a:lnTo>
                  <a:lnTo>
                    <a:pt x="180" y="272"/>
                  </a:lnTo>
                  <a:lnTo>
                    <a:pt x="186" y="299"/>
                  </a:lnTo>
                  <a:lnTo>
                    <a:pt x="193" y="321"/>
                  </a:lnTo>
                  <a:lnTo>
                    <a:pt x="198" y="348"/>
                  </a:lnTo>
                  <a:lnTo>
                    <a:pt x="204" y="388"/>
                  </a:lnTo>
                  <a:lnTo>
                    <a:pt x="210" y="401"/>
                  </a:lnTo>
                  <a:lnTo>
                    <a:pt x="215" y="419"/>
                  </a:lnTo>
                  <a:lnTo>
                    <a:pt x="221" y="437"/>
                  </a:lnTo>
                  <a:lnTo>
                    <a:pt x="227" y="451"/>
                  </a:lnTo>
                  <a:lnTo>
                    <a:pt x="233" y="464"/>
                  </a:lnTo>
                  <a:lnTo>
                    <a:pt x="239" y="469"/>
                  </a:lnTo>
                  <a:lnTo>
                    <a:pt x="245" y="469"/>
                  </a:lnTo>
                  <a:lnTo>
                    <a:pt x="250" y="473"/>
                  </a:lnTo>
                  <a:lnTo>
                    <a:pt x="256" y="464"/>
                  </a:lnTo>
                  <a:lnTo>
                    <a:pt x="262" y="455"/>
                  </a:lnTo>
                  <a:lnTo>
                    <a:pt x="268" y="442"/>
                  </a:lnTo>
                  <a:lnTo>
                    <a:pt x="274" y="424"/>
                  </a:lnTo>
                  <a:lnTo>
                    <a:pt x="279" y="411"/>
                  </a:lnTo>
                  <a:lnTo>
                    <a:pt x="285" y="388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2" name="Line 24"/>
            <p:cNvSpPr>
              <a:spLocks noChangeShapeType="1"/>
            </p:cNvSpPr>
            <p:nvPr/>
          </p:nvSpPr>
          <p:spPr bwMode="auto">
            <a:xfrm>
              <a:off x="1456" y="3829"/>
              <a:ext cx="24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53" name="Rectangle 25"/>
            <p:cNvSpPr>
              <a:spLocks noChangeArrowheads="1"/>
            </p:cNvSpPr>
            <p:nvPr/>
          </p:nvSpPr>
          <p:spPr bwMode="auto">
            <a:xfrm>
              <a:off x="2363" y="3580"/>
              <a:ext cx="298" cy="511"/>
            </a:xfrm>
            <a:prstGeom prst="rect">
              <a:avLst/>
            </a:prstGeom>
            <a:solidFill>
              <a:srgbClr val="FFCDCD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</a:pPr>
              <a:endParaRPr lang="ru-RU" sz="280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sp>
          <p:nvSpPr>
            <p:cNvPr id="33854" name="Freeform 26"/>
            <p:cNvSpPr>
              <a:spLocks/>
            </p:cNvSpPr>
            <p:nvPr/>
          </p:nvSpPr>
          <p:spPr bwMode="auto">
            <a:xfrm>
              <a:off x="2331" y="3594"/>
              <a:ext cx="462" cy="253"/>
            </a:xfrm>
            <a:custGeom>
              <a:avLst/>
              <a:gdLst>
                <a:gd name="T0" fmla="*/ 0 w 435"/>
                <a:gd name="T1" fmla="*/ 171 h 253"/>
                <a:gd name="T2" fmla="*/ 69 w 435"/>
                <a:gd name="T3" fmla="*/ 225 h 253"/>
                <a:gd name="T4" fmla="*/ 275 w 435"/>
                <a:gd name="T5" fmla="*/ 207 h 253"/>
                <a:gd name="T6" fmla="*/ 362 w 435"/>
                <a:gd name="T7" fmla="*/ 216 h 253"/>
                <a:gd name="T8" fmla="*/ 438 w 435"/>
                <a:gd name="T9" fmla="*/ 222 h 253"/>
                <a:gd name="T10" fmla="*/ 540 w 435"/>
                <a:gd name="T11" fmla="*/ 30 h 253"/>
                <a:gd name="T12" fmla="*/ 587 w 435"/>
                <a:gd name="T13" fmla="*/ 42 h 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5"/>
                <a:gd name="T22" fmla="*/ 0 h 253"/>
                <a:gd name="T23" fmla="*/ 435 w 435"/>
                <a:gd name="T24" fmla="*/ 253 h 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5" h="253">
                  <a:moveTo>
                    <a:pt x="0" y="171"/>
                  </a:moveTo>
                  <a:cubicBezTo>
                    <a:pt x="8" y="195"/>
                    <a:pt x="17" y="219"/>
                    <a:pt x="51" y="225"/>
                  </a:cubicBezTo>
                  <a:cubicBezTo>
                    <a:pt x="85" y="231"/>
                    <a:pt x="168" y="209"/>
                    <a:pt x="204" y="207"/>
                  </a:cubicBezTo>
                  <a:cubicBezTo>
                    <a:pt x="240" y="205"/>
                    <a:pt x="247" y="214"/>
                    <a:pt x="267" y="216"/>
                  </a:cubicBezTo>
                  <a:cubicBezTo>
                    <a:pt x="287" y="218"/>
                    <a:pt x="302" y="253"/>
                    <a:pt x="324" y="222"/>
                  </a:cubicBezTo>
                  <a:cubicBezTo>
                    <a:pt x="346" y="191"/>
                    <a:pt x="380" y="60"/>
                    <a:pt x="399" y="30"/>
                  </a:cubicBezTo>
                  <a:cubicBezTo>
                    <a:pt x="418" y="0"/>
                    <a:pt x="426" y="21"/>
                    <a:pt x="435" y="42"/>
                  </a:cubicBezTo>
                </a:path>
              </a:pathLst>
            </a:custGeom>
            <a:noFill/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798" name="Rectangle 27"/>
          <p:cNvSpPr>
            <a:spLocks noChangeArrowheads="1"/>
          </p:cNvSpPr>
          <p:nvPr/>
        </p:nvSpPr>
        <p:spPr bwMode="auto">
          <a:xfrm>
            <a:off x="1479550" y="1074738"/>
            <a:ext cx="1447800" cy="914400"/>
          </a:xfrm>
          <a:prstGeom prst="rect">
            <a:avLst/>
          </a:prstGeom>
          <a:solidFill>
            <a:srgbClr val="C0C0C0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FontTx/>
              <a:buChar char="•"/>
            </a:pPr>
            <a:endParaRPr lang="ru-RU" sz="1600" b="1"/>
          </a:p>
        </p:txBody>
      </p:sp>
      <p:sp>
        <p:nvSpPr>
          <p:cNvPr id="33799" name="Text Box 28"/>
          <p:cNvSpPr txBox="1">
            <a:spLocks noChangeArrowheads="1"/>
          </p:cNvSpPr>
          <p:nvPr/>
        </p:nvSpPr>
        <p:spPr bwMode="auto">
          <a:xfrm>
            <a:off x="1497013" y="1074738"/>
            <a:ext cx="1433512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400" b="1"/>
              <a:t>Выпрямитель</a:t>
            </a:r>
            <a:endParaRPr lang="en-US" sz="1000" b="1"/>
          </a:p>
        </p:txBody>
      </p:sp>
      <p:sp>
        <p:nvSpPr>
          <p:cNvPr id="33800" name="Rectangle 29"/>
          <p:cNvSpPr>
            <a:spLocks noChangeArrowheads="1"/>
          </p:cNvSpPr>
          <p:nvPr/>
        </p:nvSpPr>
        <p:spPr bwMode="auto">
          <a:xfrm>
            <a:off x="4908550" y="1074738"/>
            <a:ext cx="1354138" cy="914400"/>
          </a:xfrm>
          <a:prstGeom prst="rect">
            <a:avLst/>
          </a:prstGeom>
          <a:solidFill>
            <a:srgbClr val="C0C0C0"/>
          </a:solidFill>
          <a:ln w="28575" cap="sq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FontTx/>
              <a:buChar char="•"/>
            </a:pPr>
            <a:endParaRPr lang="ru-RU" sz="1600" b="1">
              <a:solidFill>
                <a:srgbClr val="FF6600"/>
              </a:solidFill>
            </a:endParaRPr>
          </a:p>
        </p:txBody>
      </p:sp>
      <p:sp>
        <p:nvSpPr>
          <p:cNvPr id="33801" name="Text Box 30"/>
          <p:cNvSpPr txBox="1">
            <a:spLocks noChangeArrowheads="1"/>
          </p:cNvSpPr>
          <p:nvPr/>
        </p:nvSpPr>
        <p:spPr bwMode="auto">
          <a:xfrm>
            <a:off x="5029200" y="1074738"/>
            <a:ext cx="1039813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400" b="1">
                <a:solidFill>
                  <a:srgbClr val="FF6600"/>
                </a:solidFill>
              </a:rPr>
              <a:t>Инвертор</a:t>
            </a:r>
            <a:endParaRPr lang="en-US" sz="1000" b="1">
              <a:solidFill>
                <a:srgbClr val="FF6600"/>
              </a:solidFill>
            </a:endParaRPr>
          </a:p>
        </p:txBody>
      </p:sp>
      <p:sp>
        <p:nvSpPr>
          <p:cNvPr id="33802" name="Rectangle 31"/>
          <p:cNvSpPr>
            <a:spLocks noChangeArrowheads="1"/>
          </p:cNvSpPr>
          <p:nvPr/>
        </p:nvSpPr>
        <p:spPr bwMode="auto">
          <a:xfrm>
            <a:off x="3155950" y="1074738"/>
            <a:ext cx="1524000" cy="914400"/>
          </a:xfrm>
          <a:prstGeom prst="rect">
            <a:avLst/>
          </a:prstGeom>
          <a:solidFill>
            <a:srgbClr val="C0C0C0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FontTx/>
              <a:buChar char="•"/>
            </a:pPr>
            <a:endParaRPr lang="ru-RU" sz="1600" b="1"/>
          </a:p>
        </p:txBody>
      </p:sp>
      <p:sp>
        <p:nvSpPr>
          <p:cNvPr id="33803" name="Text Box 32"/>
          <p:cNvSpPr txBox="1">
            <a:spLocks noChangeArrowheads="1"/>
          </p:cNvSpPr>
          <p:nvPr/>
        </p:nvSpPr>
        <p:spPr bwMode="auto">
          <a:xfrm>
            <a:off x="3414713" y="1227138"/>
            <a:ext cx="1011237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600" b="1"/>
              <a:t>Батарея</a:t>
            </a:r>
            <a:endParaRPr lang="en-US" sz="1200" b="1"/>
          </a:p>
        </p:txBody>
      </p:sp>
      <p:sp>
        <p:nvSpPr>
          <p:cNvPr id="33804" name="Text Box 33"/>
          <p:cNvSpPr txBox="1">
            <a:spLocks noChangeArrowheads="1"/>
          </p:cNvSpPr>
          <p:nvPr/>
        </p:nvSpPr>
        <p:spPr bwMode="auto">
          <a:xfrm>
            <a:off x="4967288" y="1227138"/>
            <a:ext cx="1065212" cy="8239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4800" b="1">
                <a:solidFill>
                  <a:srgbClr val="FF6600"/>
                </a:solidFill>
              </a:rPr>
              <a:t>=/</a:t>
            </a:r>
            <a:r>
              <a:rPr lang="en-US" sz="4800" b="1">
                <a:solidFill>
                  <a:srgbClr val="FF6600"/>
                </a:solidFill>
              </a:rPr>
              <a:t>~</a:t>
            </a:r>
          </a:p>
        </p:txBody>
      </p:sp>
      <p:sp>
        <p:nvSpPr>
          <p:cNvPr id="33805" name="Text Box 34"/>
          <p:cNvSpPr txBox="1">
            <a:spLocks noChangeArrowheads="1"/>
          </p:cNvSpPr>
          <p:nvPr/>
        </p:nvSpPr>
        <p:spPr bwMode="auto">
          <a:xfrm>
            <a:off x="1708150" y="1227138"/>
            <a:ext cx="1065213" cy="8239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4800" b="1"/>
              <a:t>~</a:t>
            </a:r>
            <a:r>
              <a:rPr lang="ru-RU" sz="4800" b="1"/>
              <a:t>/</a:t>
            </a:r>
            <a:r>
              <a:rPr lang="en-US" sz="4800" b="1"/>
              <a:t>=</a:t>
            </a:r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6064250" y="2203450"/>
            <a:ext cx="1128713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defRPr/>
            </a:pPr>
            <a:r>
              <a:rPr lang="en-US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Line</a:t>
            </a:r>
          </a:p>
        </p:txBody>
      </p:sp>
      <p:sp>
        <p:nvSpPr>
          <p:cNvPr id="240676" name="Rectangle 36"/>
          <p:cNvSpPr>
            <a:spLocks noChangeArrowheads="1"/>
          </p:cNvSpPr>
          <p:nvPr/>
        </p:nvSpPr>
        <p:spPr bwMode="auto">
          <a:xfrm>
            <a:off x="2736850" y="2222500"/>
            <a:ext cx="1141413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defRPr/>
            </a:pPr>
            <a:r>
              <a:rPr lang="en-US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 Line</a:t>
            </a:r>
          </a:p>
        </p:txBody>
      </p:sp>
      <p:sp>
        <p:nvSpPr>
          <p:cNvPr id="33808" name="Line 37"/>
          <p:cNvSpPr>
            <a:spLocks noChangeShapeType="1"/>
          </p:cNvSpPr>
          <p:nvPr/>
        </p:nvSpPr>
        <p:spPr bwMode="auto">
          <a:xfrm flipH="1">
            <a:off x="3924300" y="2060575"/>
            <a:ext cx="106680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Line 38"/>
          <p:cNvSpPr>
            <a:spLocks noChangeShapeType="1"/>
          </p:cNvSpPr>
          <p:nvPr/>
        </p:nvSpPr>
        <p:spPr bwMode="auto">
          <a:xfrm>
            <a:off x="4991100" y="2060575"/>
            <a:ext cx="1066800" cy="381000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638800" y="3871913"/>
            <a:ext cx="2667000" cy="547687"/>
            <a:chOff x="1968" y="2504"/>
            <a:chExt cx="2487" cy="511"/>
          </a:xfrm>
        </p:grpSpPr>
        <p:sp>
          <p:nvSpPr>
            <p:cNvPr id="33836" name="Freeform 40"/>
            <p:cNvSpPr>
              <a:spLocks/>
            </p:cNvSpPr>
            <p:nvPr/>
          </p:nvSpPr>
          <p:spPr bwMode="auto">
            <a:xfrm>
              <a:off x="1968" y="2505"/>
              <a:ext cx="2487" cy="505"/>
            </a:xfrm>
            <a:custGeom>
              <a:avLst/>
              <a:gdLst>
                <a:gd name="T0" fmla="*/ 0 w 2902"/>
                <a:gd name="T1" fmla="*/ 0 h 572"/>
                <a:gd name="T2" fmla="*/ 1340 w 2902"/>
                <a:gd name="T3" fmla="*/ 0 h 572"/>
                <a:gd name="T4" fmla="*/ 1340 w 2902"/>
                <a:gd name="T5" fmla="*/ 306 h 572"/>
                <a:gd name="T6" fmla="*/ 0 w 2902"/>
                <a:gd name="T7" fmla="*/ 306 h 572"/>
                <a:gd name="T8" fmla="*/ 0 w 2902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2"/>
                <a:gd name="T16" fmla="*/ 0 h 572"/>
                <a:gd name="T17" fmla="*/ 2902 w 2902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2" h="572">
                  <a:moveTo>
                    <a:pt x="0" y="0"/>
                  </a:moveTo>
                  <a:lnTo>
                    <a:pt x="2901" y="0"/>
                  </a:lnTo>
                  <a:lnTo>
                    <a:pt x="2901" y="571"/>
                  </a:lnTo>
                  <a:lnTo>
                    <a:pt x="0" y="5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7" name="Line 41"/>
            <p:cNvSpPr>
              <a:spLocks noChangeShapeType="1"/>
            </p:cNvSpPr>
            <p:nvPr/>
          </p:nvSpPr>
          <p:spPr bwMode="auto">
            <a:xfrm>
              <a:off x="1984" y="2752"/>
              <a:ext cx="24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8" name="Rectangle 42"/>
            <p:cNvSpPr>
              <a:spLocks noChangeArrowheads="1"/>
            </p:cNvSpPr>
            <p:nvPr/>
          </p:nvSpPr>
          <p:spPr bwMode="auto">
            <a:xfrm>
              <a:off x="1992" y="2504"/>
              <a:ext cx="2461" cy="511"/>
            </a:xfrm>
            <a:prstGeom prst="rect">
              <a:avLst/>
            </a:prstGeom>
            <a:solidFill>
              <a:srgbClr val="CDFFE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</a:pPr>
              <a:endParaRPr lang="ru-RU" sz="280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1968" y="2550"/>
              <a:ext cx="2486" cy="416"/>
              <a:chOff x="1968" y="3158"/>
              <a:chExt cx="2486" cy="426"/>
            </a:xfrm>
          </p:grpSpPr>
          <p:sp>
            <p:nvSpPr>
              <p:cNvPr id="33840" name="Freeform 44"/>
              <p:cNvSpPr>
                <a:spLocks/>
              </p:cNvSpPr>
              <p:nvPr/>
            </p:nvSpPr>
            <p:spPr bwMode="auto">
              <a:xfrm>
                <a:off x="1968" y="3158"/>
                <a:ext cx="448" cy="426"/>
              </a:xfrm>
              <a:custGeom>
                <a:avLst/>
                <a:gdLst>
                  <a:gd name="T0" fmla="*/ 3 w 523"/>
                  <a:gd name="T1" fmla="*/ 230 h 474"/>
                  <a:gd name="T2" fmla="*/ 8 w 523"/>
                  <a:gd name="T3" fmla="*/ 201 h 474"/>
                  <a:gd name="T4" fmla="*/ 13 w 523"/>
                  <a:gd name="T5" fmla="*/ 168 h 474"/>
                  <a:gd name="T6" fmla="*/ 19 w 523"/>
                  <a:gd name="T7" fmla="*/ 137 h 474"/>
                  <a:gd name="T8" fmla="*/ 24 w 523"/>
                  <a:gd name="T9" fmla="*/ 102 h 474"/>
                  <a:gd name="T10" fmla="*/ 29 w 523"/>
                  <a:gd name="T11" fmla="*/ 74 h 474"/>
                  <a:gd name="T12" fmla="*/ 34 w 523"/>
                  <a:gd name="T13" fmla="*/ 40 h 474"/>
                  <a:gd name="T14" fmla="*/ 40 w 523"/>
                  <a:gd name="T15" fmla="*/ 21 h 474"/>
                  <a:gd name="T16" fmla="*/ 46 w 523"/>
                  <a:gd name="T17" fmla="*/ 9 h 474"/>
                  <a:gd name="T18" fmla="*/ 51 w 523"/>
                  <a:gd name="T19" fmla="*/ 0 h 474"/>
                  <a:gd name="T20" fmla="*/ 57 w 523"/>
                  <a:gd name="T21" fmla="*/ 4 h 474"/>
                  <a:gd name="T22" fmla="*/ 62 w 523"/>
                  <a:gd name="T23" fmla="*/ 16 h 474"/>
                  <a:gd name="T24" fmla="*/ 67 w 523"/>
                  <a:gd name="T25" fmla="*/ 34 h 474"/>
                  <a:gd name="T26" fmla="*/ 73 w 523"/>
                  <a:gd name="T27" fmla="*/ 62 h 474"/>
                  <a:gd name="T28" fmla="*/ 77 w 523"/>
                  <a:gd name="T29" fmla="*/ 92 h 474"/>
                  <a:gd name="T30" fmla="*/ 83 w 523"/>
                  <a:gd name="T31" fmla="*/ 125 h 474"/>
                  <a:gd name="T32" fmla="*/ 88 w 523"/>
                  <a:gd name="T33" fmla="*/ 157 h 474"/>
                  <a:gd name="T34" fmla="*/ 94 w 523"/>
                  <a:gd name="T35" fmla="*/ 188 h 474"/>
                  <a:gd name="T36" fmla="*/ 99 w 523"/>
                  <a:gd name="T37" fmla="*/ 225 h 474"/>
                  <a:gd name="T38" fmla="*/ 105 w 523"/>
                  <a:gd name="T39" fmla="*/ 248 h 474"/>
                  <a:gd name="T40" fmla="*/ 110 w 523"/>
                  <a:gd name="T41" fmla="*/ 264 h 474"/>
                  <a:gd name="T42" fmla="*/ 115 w 523"/>
                  <a:gd name="T43" fmla="*/ 272 h 474"/>
                  <a:gd name="T44" fmla="*/ 120 w 523"/>
                  <a:gd name="T45" fmla="*/ 277 h 474"/>
                  <a:gd name="T46" fmla="*/ 125 w 523"/>
                  <a:gd name="T47" fmla="*/ 267 h 474"/>
                  <a:gd name="T48" fmla="*/ 131 w 523"/>
                  <a:gd name="T49" fmla="*/ 252 h 474"/>
                  <a:gd name="T50" fmla="*/ 137 w 523"/>
                  <a:gd name="T51" fmla="*/ 230 h 474"/>
                  <a:gd name="T52" fmla="*/ 142 w 523"/>
                  <a:gd name="T53" fmla="*/ 201 h 474"/>
                  <a:gd name="T54" fmla="*/ 147 w 523"/>
                  <a:gd name="T55" fmla="*/ 168 h 474"/>
                  <a:gd name="T56" fmla="*/ 152 w 523"/>
                  <a:gd name="T57" fmla="*/ 137 h 474"/>
                  <a:gd name="T58" fmla="*/ 158 w 523"/>
                  <a:gd name="T59" fmla="*/ 102 h 474"/>
                  <a:gd name="T60" fmla="*/ 164 w 523"/>
                  <a:gd name="T61" fmla="*/ 74 h 474"/>
                  <a:gd name="T62" fmla="*/ 169 w 523"/>
                  <a:gd name="T63" fmla="*/ 37 h 474"/>
                  <a:gd name="T64" fmla="*/ 174 w 523"/>
                  <a:gd name="T65" fmla="*/ 21 h 474"/>
                  <a:gd name="T66" fmla="*/ 179 w 523"/>
                  <a:gd name="T67" fmla="*/ 9 h 474"/>
                  <a:gd name="T68" fmla="*/ 185 w 523"/>
                  <a:gd name="T69" fmla="*/ 0 h 474"/>
                  <a:gd name="T70" fmla="*/ 190 w 523"/>
                  <a:gd name="T71" fmla="*/ 4 h 474"/>
                  <a:gd name="T72" fmla="*/ 195 w 523"/>
                  <a:gd name="T73" fmla="*/ 16 h 474"/>
                  <a:gd name="T74" fmla="*/ 201 w 523"/>
                  <a:gd name="T75" fmla="*/ 34 h 474"/>
                  <a:gd name="T76" fmla="*/ 206 w 523"/>
                  <a:gd name="T77" fmla="*/ 60 h 474"/>
                  <a:gd name="T78" fmla="*/ 212 w 523"/>
                  <a:gd name="T79" fmla="*/ 92 h 474"/>
                  <a:gd name="T80" fmla="*/ 218 w 523"/>
                  <a:gd name="T81" fmla="*/ 125 h 474"/>
                  <a:gd name="T82" fmla="*/ 223 w 523"/>
                  <a:gd name="T83" fmla="*/ 157 h 474"/>
                  <a:gd name="T84" fmla="*/ 228 w 523"/>
                  <a:gd name="T85" fmla="*/ 191 h 474"/>
                  <a:gd name="T86" fmla="*/ 233 w 523"/>
                  <a:gd name="T87" fmla="*/ 225 h 474"/>
                  <a:gd name="T88" fmla="*/ 238 w 523"/>
                  <a:gd name="T89" fmla="*/ 248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474"/>
                  <a:gd name="T137" fmla="*/ 523 w 523"/>
                  <a:gd name="T138" fmla="*/ 474 h 4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474">
                    <a:moveTo>
                      <a:pt x="0" y="415"/>
                    </a:moveTo>
                    <a:lnTo>
                      <a:pt x="6" y="393"/>
                    </a:lnTo>
                    <a:lnTo>
                      <a:pt x="11" y="375"/>
                    </a:lnTo>
                    <a:lnTo>
                      <a:pt x="17" y="343"/>
                    </a:lnTo>
                    <a:lnTo>
                      <a:pt x="23" y="312"/>
                    </a:lnTo>
                    <a:lnTo>
                      <a:pt x="29" y="286"/>
                    </a:lnTo>
                    <a:lnTo>
                      <a:pt x="34" y="259"/>
                    </a:lnTo>
                    <a:lnTo>
                      <a:pt x="41" y="232"/>
                    </a:lnTo>
                    <a:lnTo>
                      <a:pt x="46" y="205"/>
                    </a:lnTo>
                    <a:lnTo>
                      <a:pt x="52" y="174"/>
                    </a:lnTo>
                    <a:lnTo>
                      <a:pt x="58" y="147"/>
                    </a:lnTo>
                    <a:lnTo>
                      <a:pt x="64" y="125"/>
                    </a:lnTo>
                    <a:lnTo>
                      <a:pt x="69" y="94"/>
                    </a:lnTo>
                    <a:lnTo>
                      <a:pt x="75" y="67"/>
                    </a:lnTo>
                    <a:lnTo>
                      <a:pt x="81" y="49"/>
                    </a:lnTo>
                    <a:lnTo>
                      <a:pt x="87" y="36"/>
                    </a:lnTo>
                    <a:lnTo>
                      <a:pt x="93" y="23"/>
                    </a:lnTo>
                    <a:lnTo>
                      <a:pt x="99" y="14"/>
                    </a:lnTo>
                    <a:lnTo>
                      <a:pt x="104" y="5"/>
                    </a:lnTo>
                    <a:lnTo>
                      <a:pt x="110" y="0"/>
                    </a:lnTo>
                    <a:lnTo>
                      <a:pt x="116" y="5"/>
                    </a:lnTo>
                    <a:lnTo>
                      <a:pt x="122" y="9"/>
                    </a:lnTo>
                    <a:lnTo>
                      <a:pt x="127" y="18"/>
                    </a:lnTo>
                    <a:lnTo>
                      <a:pt x="133" y="27"/>
                    </a:lnTo>
                    <a:lnTo>
                      <a:pt x="139" y="40"/>
                    </a:lnTo>
                    <a:lnTo>
                      <a:pt x="145" y="58"/>
                    </a:lnTo>
                    <a:lnTo>
                      <a:pt x="151" y="81"/>
                    </a:lnTo>
                    <a:lnTo>
                      <a:pt x="156" y="107"/>
                    </a:lnTo>
                    <a:lnTo>
                      <a:pt x="162" y="129"/>
                    </a:lnTo>
                    <a:lnTo>
                      <a:pt x="168" y="156"/>
                    </a:lnTo>
                    <a:lnTo>
                      <a:pt x="174" y="183"/>
                    </a:lnTo>
                    <a:lnTo>
                      <a:pt x="180" y="214"/>
                    </a:lnTo>
                    <a:lnTo>
                      <a:pt x="186" y="245"/>
                    </a:lnTo>
                    <a:lnTo>
                      <a:pt x="192" y="268"/>
                    </a:lnTo>
                    <a:lnTo>
                      <a:pt x="197" y="294"/>
                    </a:lnTo>
                    <a:lnTo>
                      <a:pt x="203" y="321"/>
                    </a:lnTo>
                    <a:lnTo>
                      <a:pt x="209" y="352"/>
                    </a:lnTo>
                    <a:lnTo>
                      <a:pt x="215" y="383"/>
                    </a:lnTo>
                    <a:lnTo>
                      <a:pt x="221" y="379"/>
                    </a:lnTo>
                    <a:lnTo>
                      <a:pt x="227" y="424"/>
                    </a:lnTo>
                    <a:lnTo>
                      <a:pt x="232" y="433"/>
                    </a:lnTo>
                    <a:lnTo>
                      <a:pt x="238" y="451"/>
                    </a:lnTo>
                    <a:lnTo>
                      <a:pt x="244" y="460"/>
                    </a:lnTo>
                    <a:lnTo>
                      <a:pt x="250" y="464"/>
                    </a:lnTo>
                    <a:lnTo>
                      <a:pt x="256" y="464"/>
                    </a:lnTo>
                    <a:lnTo>
                      <a:pt x="261" y="473"/>
                    </a:lnTo>
                    <a:lnTo>
                      <a:pt x="267" y="464"/>
                    </a:lnTo>
                    <a:lnTo>
                      <a:pt x="273" y="455"/>
                    </a:lnTo>
                    <a:lnTo>
                      <a:pt x="279" y="446"/>
                    </a:lnTo>
                    <a:lnTo>
                      <a:pt x="285" y="428"/>
                    </a:lnTo>
                    <a:lnTo>
                      <a:pt x="290" y="415"/>
                    </a:lnTo>
                    <a:lnTo>
                      <a:pt x="296" y="393"/>
                    </a:lnTo>
                    <a:lnTo>
                      <a:pt x="302" y="375"/>
                    </a:lnTo>
                    <a:lnTo>
                      <a:pt x="308" y="343"/>
                    </a:lnTo>
                    <a:lnTo>
                      <a:pt x="313" y="317"/>
                    </a:lnTo>
                    <a:lnTo>
                      <a:pt x="320" y="286"/>
                    </a:lnTo>
                    <a:lnTo>
                      <a:pt x="325" y="263"/>
                    </a:lnTo>
                    <a:lnTo>
                      <a:pt x="331" y="232"/>
                    </a:lnTo>
                    <a:lnTo>
                      <a:pt x="337" y="201"/>
                    </a:lnTo>
                    <a:lnTo>
                      <a:pt x="342" y="174"/>
                    </a:lnTo>
                    <a:lnTo>
                      <a:pt x="348" y="147"/>
                    </a:lnTo>
                    <a:lnTo>
                      <a:pt x="354" y="125"/>
                    </a:lnTo>
                    <a:lnTo>
                      <a:pt x="360" y="94"/>
                    </a:lnTo>
                    <a:lnTo>
                      <a:pt x="366" y="63"/>
                    </a:lnTo>
                    <a:lnTo>
                      <a:pt x="372" y="49"/>
                    </a:lnTo>
                    <a:lnTo>
                      <a:pt x="377" y="36"/>
                    </a:lnTo>
                    <a:lnTo>
                      <a:pt x="383" y="23"/>
                    </a:lnTo>
                    <a:lnTo>
                      <a:pt x="389" y="14"/>
                    </a:lnTo>
                    <a:lnTo>
                      <a:pt x="395" y="5"/>
                    </a:lnTo>
                    <a:lnTo>
                      <a:pt x="401" y="0"/>
                    </a:lnTo>
                    <a:lnTo>
                      <a:pt x="406" y="5"/>
                    </a:lnTo>
                    <a:lnTo>
                      <a:pt x="412" y="9"/>
                    </a:lnTo>
                    <a:lnTo>
                      <a:pt x="418" y="14"/>
                    </a:lnTo>
                    <a:lnTo>
                      <a:pt x="424" y="27"/>
                    </a:lnTo>
                    <a:lnTo>
                      <a:pt x="430" y="23"/>
                    </a:lnTo>
                    <a:lnTo>
                      <a:pt x="436" y="58"/>
                    </a:lnTo>
                    <a:lnTo>
                      <a:pt x="442" y="81"/>
                    </a:lnTo>
                    <a:lnTo>
                      <a:pt x="447" y="103"/>
                    </a:lnTo>
                    <a:lnTo>
                      <a:pt x="453" y="129"/>
                    </a:lnTo>
                    <a:lnTo>
                      <a:pt x="459" y="156"/>
                    </a:lnTo>
                    <a:lnTo>
                      <a:pt x="465" y="187"/>
                    </a:lnTo>
                    <a:lnTo>
                      <a:pt x="470" y="214"/>
                    </a:lnTo>
                    <a:lnTo>
                      <a:pt x="476" y="245"/>
                    </a:lnTo>
                    <a:lnTo>
                      <a:pt x="482" y="268"/>
                    </a:lnTo>
                    <a:lnTo>
                      <a:pt x="488" y="294"/>
                    </a:lnTo>
                    <a:lnTo>
                      <a:pt x="494" y="326"/>
                    </a:lnTo>
                    <a:lnTo>
                      <a:pt x="500" y="352"/>
                    </a:lnTo>
                    <a:lnTo>
                      <a:pt x="505" y="383"/>
                    </a:lnTo>
                    <a:lnTo>
                      <a:pt x="511" y="379"/>
                    </a:lnTo>
                    <a:lnTo>
                      <a:pt x="517" y="424"/>
                    </a:lnTo>
                    <a:lnTo>
                      <a:pt x="522" y="437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1" name="Freeform 45"/>
              <p:cNvSpPr>
                <a:spLocks/>
              </p:cNvSpPr>
              <p:nvPr/>
            </p:nvSpPr>
            <p:spPr bwMode="auto">
              <a:xfrm>
                <a:off x="2415" y="3158"/>
                <a:ext cx="450" cy="426"/>
              </a:xfrm>
              <a:custGeom>
                <a:avLst/>
                <a:gdLst>
                  <a:gd name="T0" fmla="*/ 3 w 525"/>
                  <a:gd name="T1" fmla="*/ 264 h 474"/>
                  <a:gd name="T2" fmla="*/ 8 w 525"/>
                  <a:gd name="T3" fmla="*/ 272 h 474"/>
                  <a:gd name="T4" fmla="*/ 14 w 525"/>
                  <a:gd name="T5" fmla="*/ 277 h 474"/>
                  <a:gd name="T6" fmla="*/ 19 w 525"/>
                  <a:gd name="T7" fmla="*/ 267 h 474"/>
                  <a:gd name="T8" fmla="*/ 24 w 525"/>
                  <a:gd name="T9" fmla="*/ 252 h 474"/>
                  <a:gd name="T10" fmla="*/ 30 w 525"/>
                  <a:gd name="T11" fmla="*/ 230 h 474"/>
                  <a:gd name="T12" fmla="*/ 35 w 525"/>
                  <a:gd name="T13" fmla="*/ 201 h 474"/>
                  <a:gd name="T14" fmla="*/ 40 w 525"/>
                  <a:gd name="T15" fmla="*/ 168 h 474"/>
                  <a:gd name="T16" fmla="*/ 46 w 525"/>
                  <a:gd name="T17" fmla="*/ 137 h 474"/>
                  <a:gd name="T18" fmla="*/ 51 w 525"/>
                  <a:gd name="T19" fmla="*/ 102 h 474"/>
                  <a:gd name="T20" fmla="*/ 57 w 525"/>
                  <a:gd name="T21" fmla="*/ 74 h 474"/>
                  <a:gd name="T22" fmla="*/ 63 w 525"/>
                  <a:gd name="T23" fmla="*/ 37 h 474"/>
                  <a:gd name="T24" fmla="*/ 68 w 525"/>
                  <a:gd name="T25" fmla="*/ 21 h 474"/>
                  <a:gd name="T26" fmla="*/ 73 w 525"/>
                  <a:gd name="T27" fmla="*/ 9 h 474"/>
                  <a:gd name="T28" fmla="*/ 78 w 525"/>
                  <a:gd name="T29" fmla="*/ 0 h 474"/>
                  <a:gd name="T30" fmla="*/ 84 w 525"/>
                  <a:gd name="T31" fmla="*/ 4 h 474"/>
                  <a:gd name="T32" fmla="*/ 89 w 525"/>
                  <a:gd name="T33" fmla="*/ 16 h 474"/>
                  <a:gd name="T34" fmla="*/ 95 w 525"/>
                  <a:gd name="T35" fmla="*/ 34 h 474"/>
                  <a:gd name="T36" fmla="*/ 100 w 525"/>
                  <a:gd name="T37" fmla="*/ 60 h 474"/>
                  <a:gd name="T38" fmla="*/ 105 w 525"/>
                  <a:gd name="T39" fmla="*/ 92 h 474"/>
                  <a:gd name="T40" fmla="*/ 111 w 525"/>
                  <a:gd name="T41" fmla="*/ 129 h 474"/>
                  <a:gd name="T42" fmla="*/ 116 w 525"/>
                  <a:gd name="T43" fmla="*/ 157 h 474"/>
                  <a:gd name="T44" fmla="*/ 121 w 525"/>
                  <a:gd name="T45" fmla="*/ 191 h 474"/>
                  <a:gd name="T46" fmla="*/ 126 w 525"/>
                  <a:gd name="T47" fmla="*/ 225 h 474"/>
                  <a:gd name="T48" fmla="*/ 132 w 525"/>
                  <a:gd name="T49" fmla="*/ 248 h 474"/>
                  <a:gd name="T50" fmla="*/ 138 w 525"/>
                  <a:gd name="T51" fmla="*/ 264 h 474"/>
                  <a:gd name="T52" fmla="*/ 143 w 525"/>
                  <a:gd name="T53" fmla="*/ 272 h 474"/>
                  <a:gd name="T54" fmla="*/ 147 w 525"/>
                  <a:gd name="T55" fmla="*/ 277 h 474"/>
                  <a:gd name="T56" fmla="*/ 153 w 525"/>
                  <a:gd name="T57" fmla="*/ 267 h 474"/>
                  <a:gd name="T58" fmla="*/ 159 w 525"/>
                  <a:gd name="T59" fmla="*/ 252 h 474"/>
                  <a:gd name="T60" fmla="*/ 165 w 525"/>
                  <a:gd name="T61" fmla="*/ 230 h 474"/>
                  <a:gd name="T62" fmla="*/ 170 w 525"/>
                  <a:gd name="T63" fmla="*/ 199 h 474"/>
                  <a:gd name="T64" fmla="*/ 176 w 525"/>
                  <a:gd name="T65" fmla="*/ 168 h 474"/>
                  <a:gd name="T66" fmla="*/ 180 w 525"/>
                  <a:gd name="T67" fmla="*/ 137 h 474"/>
                  <a:gd name="T68" fmla="*/ 187 w 525"/>
                  <a:gd name="T69" fmla="*/ 102 h 474"/>
                  <a:gd name="T70" fmla="*/ 191 w 525"/>
                  <a:gd name="T71" fmla="*/ 75 h 474"/>
                  <a:gd name="T72" fmla="*/ 196 w 525"/>
                  <a:gd name="T73" fmla="*/ 40 h 474"/>
                  <a:gd name="T74" fmla="*/ 202 w 525"/>
                  <a:gd name="T75" fmla="*/ 21 h 474"/>
                  <a:gd name="T76" fmla="*/ 207 w 525"/>
                  <a:gd name="T77" fmla="*/ 9 h 474"/>
                  <a:gd name="T78" fmla="*/ 213 w 525"/>
                  <a:gd name="T79" fmla="*/ 0 h 474"/>
                  <a:gd name="T80" fmla="*/ 219 w 525"/>
                  <a:gd name="T81" fmla="*/ 0 h 474"/>
                  <a:gd name="T82" fmla="*/ 224 w 525"/>
                  <a:gd name="T83" fmla="*/ 16 h 474"/>
                  <a:gd name="T84" fmla="*/ 229 w 525"/>
                  <a:gd name="T85" fmla="*/ 37 h 474"/>
                  <a:gd name="T86" fmla="*/ 234 w 525"/>
                  <a:gd name="T87" fmla="*/ 60 h 474"/>
                  <a:gd name="T88" fmla="*/ 240 w 525"/>
                  <a:gd name="T89" fmla="*/ 92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5"/>
                  <a:gd name="T136" fmla="*/ 0 h 474"/>
                  <a:gd name="T137" fmla="*/ 525 w 525"/>
                  <a:gd name="T138" fmla="*/ 474 h 4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5" h="474">
                    <a:moveTo>
                      <a:pt x="0" y="437"/>
                    </a:moveTo>
                    <a:lnTo>
                      <a:pt x="7" y="451"/>
                    </a:lnTo>
                    <a:lnTo>
                      <a:pt x="13" y="460"/>
                    </a:lnTo>
                    <a:lnTo>
                      <a:pt x="18" y="464"/>
                    </a:lnTo>
                    <a:lnTo>
                      <a:pt x="24" y="469"/>
                    </a:lnTo>
                    <a:lnTo>
                      <a:pt x="30" y="473"/>
                    </a:lnTo>
                    <a:lnTo>
                      <a:pt x="36" y="464"/>
                    </a:lnTo>
                    <a:lnTo>
                      <a:pt x="41" y="455"/>
                    </a:lnTo>
                    <a:lnTo>
                      <a:pt x="47" y="446"/>
                    </a:lnTo>
                    <a:lnTo>
                      <a:pt x="53" y="428"/>
                    </a:lnTo>
                    <a:lnTo>
                      <a:pt x="59" y="415"/>
                    </a:lnTo>
                    <a:lnTo>
                      <a:pt x="65" y="393"/>
                    </a:lnTo>
                    <a:lnTo>
                      <a:pt x="70" y="370"/>
                    </a:lnTo>
                    <a:lnTo>
                      <a:pt x="76" y="343"/>
                    </a:lnTo>
                    <a:lnTo>
                      <a:pt x="82" y="312"/>
                    </a:lnTo>
                    <a:lnTo>
                      <a:pt x="88" y="286"/>
                    </a:lnTo>
                    <a:lnTo>
                      <a:pt x="94" y="263"/>
                    </a:lnTo>
                    <a:lnTo>
                      <a:pt x="99" y="232"/>
                    </a:lnTo>
                    <a:lnTo>
                      <a:pt x="105" y="201"/>
                    </a:lnTo>
                    <a:lnTo>
                      <a:pt x="111" y="174"/>
                    </a:lnTo>
                    <a:lnTo>
                      <a:pt x="117" y="178"/>
                    </a:lnTo>
                    <a:lnTo>
                      <a:pt x="123" y="125"/>
                    </a:lnTo>
                    <a:lnTo>
                      <a:pt x="129" y="89"/>
                    </a:lnTo>
                    <a:lnTo>
                      <a:pt x="134" y="63"/>
                    </a:lnTo>
                    <a:lnTo>
                      <a:pt x="140" y="49"/>
                    </a:lnTo>
                    <a:lnTo>
                      <a:pt x="146" y="36"/>
                    </a:lnTo>
                    <a:lnTo>
                      <a:pt x="152" y="23"/>
                    </a:lnTo>
                    <a:lnTo>
                      <a:pt x="158" y="14"/>
                    </a:lnTo>
                    <a:lnTo>
                      <a:pt x="164" y="5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1" y="9"/>
                    </a:lnTo>
                    <a:lnTo>
                      <a:pt x="187" y="18"/>
                    </a:lnTo>
                    <a:lnTo>
                      <a:pt x="193" y="27"/>
                    </a:lnTo>
                    <a:lnTo>
                      <a:pt x="198" y="23"/>
                    </a:lnTo>
                    <a:lnTo>
                      <a:pt x="204" y="58"/>
                    </a:lnTo>
                    <a:lnTo>
                      <a:pt x="210" y="81"/>
                    </a:lnTo>
                    <a:lnTo>
                      <a:pt x="216" y="103"/>
                    </a:lnTo>
                    <a:lnTo>
                      <a:pt x="222" y="129"/>
                    </a:lnTo>
                    <a:lnTo>
                      <a:pt x="227" y="156"/>
                    </a:lnTo>
                    <a:lnTo>
                      <a:pt x="233" y="187"/>
                    </a:lnTo>
                    <a:lnTo>
                      <a:pt x="239" y="219"/>
                    </a:lnTo>
                    <a:lnTo>
                      <a:pt x="245" y="210"/>
                    </a:lnTo>
                    <a:lnTo>
                      <a:pt x="251" y="268"/>
                    </a:lnTo>
                    <a:lnTo>
                      <a:pt x="256" y="294"/>
                    </a:lnTo>
                    <a:lnTo>
                      <a:pt x="262" y="326"/>
                    </a:lnTo>
                    <a:lnTo>
                      <a:pt x="268" y="352"/>
                    </a:lnTo>
                    <a:lnTo>
                      <a:pt x="274" y="383"/>
                    </a:lnTo>
                    <a:lnTo>
                      <a:pt x="279" y="379"/>
                    </a:lnTo>
                    <a:lnTo>
                      <a:pt x="286" y="424"/>
                    </a:lnTo>
                    <a:lnTo>
                      <a:pt x="292" y="437"/>
                    </a:lnTo>
                    <a:lnTo>
                      <a:pt x="297" y="451"/>
                    </a:lnTo>
                    <a:lnTo>
                      <a:pt x="303" y="460"/>
                    </a:lnTo>
                    <a:lnTo>
                      <a:pt x="309" y="464"/>
                    </a:lnTo>
                    <a:lnTo>
                      <a:pt x="314" y="473"/>
                    </a:lnTo>
                    <a:lnTo>
                      <a:pt x="320" y="473"/>
                    </a:lnTo>
                    <a:lnTo>
                      <a:pt x="326" y="464"/>
                    </a:lnTo>
                    <a:lnTo>
                      <a:pt x="332" y="455"/>
                    </a:lnTo>
                    <a:lnTo>
                      <a:pt x="338" y="446"/>
                    </a:lnTo>
                    <a:lnTo>
                      <a:pt x="344" y="428"/>
                    </a:lnTo>
                    <a:lnTo>
                      <a:pt x="349" y="411"/>
                    </a:lnTo>
                    <a:lnTo>
                      <a:pt x="355" y="393"/>
                    </a:lnTo>
                    <a:lnTo>
                      <a:pt x="361" y="370"/>
                    </a:lnTo>
                    <a:lnTo>
                      <a:pt x="367" y="339"/>
                    </a:lnTo>
                    <a:lnTo>
                      <a:pt x="373" y="348"/>
                    </a:lnTo>
                    <a:lnTo>
                      <a:pt x="379" y="286"/>
                    </a:lnTo>
                    <a:lnTo>
                      <a:pt x="384" y="259"/>
                    </a:lnTo>
                    <a:lnTo>
                      <a:pt x="390" y="232"/>
                    </a:lnTo>
                    <a:lnTo>
                      <a:pt x="396" y="205"/>
                    </a:lnTo>
                    <a:lnTo>
                      <a:pt x="402" y="174"/>
                    </a:lnTo>
                    <a:lnTo>
                      <a:pt x="408" y="152"/>
                    </a:lnTo>
                    <a:lnTo>
                      <a:pt x="413" y="129"/>
                    </a:lnTo>
                    <a:lnTo>
                      <a:pt x="419" y="94"/>
                    </a:lnTo>
                    <a:lnTo>
                      <a:pt x="425" y="67"/>
                    </a:lnTo>
                    <a:lnTo>
                      <a:pt x="431" y="54"/>
                    </a:lnTo>
                    <a:lnTo>
                      <a:pt x="437" y="36"/>
                    </a:lnTo>
                    <a:lnTo>
                      <a:pt x="442" y="23"/>
                    </a:lnTo>
                    <a:lnTo>
                      <a:pt x="448" y="14"/>
                    </a:lnTo>
                    <a:lnTo>
                      <a:pt x="454" y="5"/>
                    </a:lnTo>
                    <a:lnTo>
                      <a:pt x="460" y="0"/>
                    </a:lnTo>
                    <a:lnTo>
                      <a:pt x="466" y="5"/>
                    </a:lnTo>
                    <a:lnTo>
                      <a:pt x="472" y="0"/>
                    </a:lnTo>
                    <a:lnTo>
                      <a:pt x="477" y="14"/>
                    </a:lnTo>
                    <a:lnTo>
                      <a:pt x="483" y="27"/>
                    </a:lnTo>
                    <a:lnTo>
                      <a:pt x="489" y="40"/>
                    </a:lnTo>
                    <a:lnTo>
                      <a:pt x="494" y="63"/>
                    </a:lnTo>
                    <a:lnTo>
                      <a:pt x="501" y="85"/>
                    </a:lnTo>
                    <a:lnTo>
                      <a:pt x="506" y="103"/>
                    </a:lnTo>
                    <a:lnTo>
                      <a:pt x="512" y="125"/>
                    </a:lnTo>
                    <a:lnTo>
                      <a:pt x="518" y="156"/>
                    </a:lnTo>
                    <a:lnTo>
                      <a:pt x="524" y="187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2" name="Freeform 46"/>
              <p:cNvSpPr>
                <a:spLocks/>
              </p:cNvSpPr>
              <p:nvPr/>
            </p:nvSpPr>
            <p:spPr bwMode="auto">
              <a:xfrm>
                <a:off x="2864" y="3158"/>
                <a:ext cx="449" cy="426"/>
              </a:xfrm>
              <a:custGeom>
                <a:avLst/>
                <a:gdLst>
                  <a:gd name="T0" fmla="*/ 3 w 523"/>
                  <a:gd name="T1" fmla="*/ 125 h 474"/>
                  <a:gd name="T2" fmla="*/ 8 w 523"/>
                  <a:gd name="T3" fmla="*/ 157 h 474"/>
                  <a:gd name="T4" fmla="*/ 13 w 523"/>
                  <a:gd name="T5" fmla="*/ 191 h 474"/>
                  <a:gd name="T6" fmla="*/ 18 w 523"/>
                  <a:gd name="T7" fmla="*/ 225 h 474"/>
                  <a:gd name="T8" fmla="*/ 24 w 523"/>
                  <a:gd name="T9" fmla="*/ 246 h 474"/>
                  <a:gd name="T10" fmla="*/ 29 w 523"/>
                  <a:gd name="T11" fmla="*/ 264 h 474"/>
                  <a:gd name="T12" fmla="*/ 34 w 523"/>
                  <a:gd name="T13" fmla="*/ 275 h 474"/>
                  <a:gd name="T14" fmla="*/ 40 w 523"/>
                  <a:gd name="T15" fmla="*/ 275 h 474"/>
                  <a:gd name="T16" fmla="*/ 46 w 523"/>
                  <a:gd name="T17" fmla="*/ 267 h 474"/>
                  <a:gd name="T18" fmla="*/ 52 w 523"/>
                  <a:gd name="T19" fmla="*/ 252 h 474"/>
                  <a:gd name="T20" fmla="*/ 57 w 523"/>
                  <a:gd name="T21" fmla="*/ 230 h 474"/>
                  <a:gd name="T22" fmla="*/ 63 w 523"/>
                  <a:gd name="T23" fmla="*/ 201 h 474"/>
                  <a:gd name="T24" fmla="*/ 67 w 523"/>
                  <a:gd name="T25" fmla="*/ 168 h 474"/>
                  <a:gd name="T26" fmla="*/ 74 w 523"/>
                  <a:gd name="T27" fmla="*/ 131 h 474"/>
                  <a:gd name="T28" fmla="*/ 78 w 523"/>
                  <a:gd name="T29" fmla="*/ 100 h 474"/>
                  <a:gd name="T30" fmla="*/ 84 w 523"/>
                  <a:gd name="T31" fmla="*/ 71 h 474"/>
                  <a:gd name="T32" fmla="*/ 89 w 523"/>
                  <a:gd name="T33" fmla="*/ 37 h 474"/>
                  <a:gd name="T34" fmla="*/ 94 w 523"/>
                  <a:gd name="T35" fmla="*/ 18 h 474"/>
                  <a:gd name="T36" fmla="*/ 101 w 523"/>
                  <a:gd name="T37" fmla="*/ 4 h 474"/>
                  <a:gd name="T38" fmla="*/ 106 w 523"/>
                  <a:gd name="T39" fmla="*/ 0 h 474"/>
                  <a:gd name="T40" fmla="*/ 111 w 523"/>
                  <a:gd name="T41" fmla="*/ 4 h 474"/>
                  <a:gd name="T42" fmla="*/ 117 w 523"/>
                  <a:gd name="T43" fmla="*/ 18 h 474"/>
                  <a:gd name="T44" fmla="*/ 122 w 523"/>
                  <a:gd name="T45" fmla="*/ 40 h 474"/>
                  <a:gd name="T46" fmla="*/ 128 w 523"/>
                  <a:gd name="T47" fmla="*/ 67 h 474"/>
                  <a:gd name="T48" fmla="*/ 132 w 523"/>
                  <a:gd name="T49" fmla="*/ 97 h 474"/>
                  <a:gd name="T50" fmla="*/ 138 w 523"/>
                  <a:gd name="T51" fmla="*/ 129 h 474"/>
                  <a:gd name="T52" fmla="*/ 143 w 523"/>
                  <a:gd name="T53" fmla="*/ 163 h 474"/>
                  <a:gd name="T54" fmla="*/ 149 w 523"/>
                  <a:gd name="T55" fmla="*/ 194 h 474"/>
                  <a:gd name="T56" fmla="*/ 154 w 523"/>
                  <a:gd name="T57" fmla="*/ 227 h 474"/>
                  <a:gd name="T58" fmla="*/ 159 w 523"/>
                  <a:gd name="T59" fmla="*/ 248 h 474"/>
                  <a:gd name="T60" fmla="*/ 165 w 523"/>
                  <a:gd name="T61" fmla="*/ 267 h 474"/>
                  <a:gd name="T62" fmla="*/ 171 w 523"/>
                  <a:gd name="T63" fmla="*/ 277 h 474"/>
                  <a:gd name="T64" fmla="*/ 176 w 523"/>
                  <a:gd name="T65" fmla="*/ 275 h 474"/>
                  <a:gd name="T66" fmla="*/ 181 w 523"/>
                  <a:gd name="T67" fmla="*/ 264 h 474"/>
                  <a:gd name="T68" fmla="*/ 186 w 523"/>
                  <a:gd name="T69" fmla="*/ 248 h 474"/>
                  <a:gd name="T70" fmla="*/ 192 w 523"/>
                  <a:gd name="T71" fmla="*/ 225 h 474"/>
                  <a:gd name="T72" fmla="*/ 197 w 523"/>
                  <a:gd name="T73" fmla="*/ 197 h 474"/>
                  <a:gd name="T74" fmla="*/ 203 w 523"/>
                  <a:gd name="T75" fmla="*/ 164 h 474"/>
                  <a:gd name="T76" fmla="*/ 209 w 523"/>
                  <a:gd name="T77" fmla="*/ 125 h 474"/>
                  <a:gd name="T78" fmla="*/ 213 w 523"/>
                  <a:gd name="T79" fmla="*/ 97 h 474"/>
                  <a:gd name="T80" fmla="*/ 219 w 523"/>
                  <a:gd name="T81" fmla="*/ 62 h 474"/>
                  <a:gd name="T82" fmla="*/ 225 w 523"/>
                  <a:gd name="T83" fmla="*/ 37 h 474"/>
                  <a:gd name="T84" fmla="*/ 230 w 523"/>
                  <a:gd name="T85" fmla="*/ 18 h 474"/>
                  <a:gd name="T86" fmla="*/ 236 w 523"/>
                  <a:gd name="T87" fmla="*/ 4 h 474"/>
                  <a:gd name="T88" fmla="*/ 241 w 523"/>
                  <a:gd name="T89" fmla="*/ 0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474"/>
                  <a:gd name="T137" fmla="*/ 523 w 523"/>
                  <a:gd name="T138" fmla="*/ 474 h 4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474">
                    <a:moveTo>
                      <a:pt x="0" y="187"/>
                    </a:moveTo>
                    <a:lnTo>
                      <a:pt x="6" y="214"/>
                    </a:lnTo>
                    <a:lnTo>
                      <a:pt x="11" y="245"/>
                    </a:lnTo>
                    <a:lnTo>
                      <a:pt x="17" y="268"/>
                    </a:lnTo>
                    <a:lnTo>
                      <a:pt x="23" y="299"/>
                    </a:lnTo>
                    <a:lnTo>
                      <a:pt x="29" y="326"/>
                    </a:lnTo>
                    <a:lnTo>
                      <a:pt x="34" y="348"/>
                    </a:lnTo>
                    <a:lnTo>
                      <a:pt x="40" y="383"/>
                    </a:lnTo>
                    <a:lnTo>
                      <a:pt x="46" y="401"/>
                    </a:lnTo>
                    <a:lnTo>
                      <a:pt x="52" y="419"/>
                    </a:lnTo>
                    <a:lnTo>
                      <a:pt x="58" y="442"/>
                    </a:lnTo>
                    <a:lnTo>
                      <a:pt x="64" y="451"/>
                    </a:lnTo>
                    <a:lnTo>
                      <a:pt x="70" y="460"/>
                    </a:lnTo>
                    <a:lnTo>
                      <a:pt x="75" y="469"/>
                    </a:lnTo>
                    <a:lnTo>
                      <a:pt x="81" y="473"/>
                    </a:lnTo>
                    <a:lnTo>
                      <a:pt x="87" y="469"/>
                    </a:lnTo>
                    <a:lnTo>
                      <a:pt x="93" y="464"/>
                    </a:lnTo>
                    <a:lnTo>
                      <a:pt x="98" y="455"/>
                    </a:lnTo>
                    <a:lnTo>
                      <a:pt x="104" y="442"/>
                    </a:lnTo>
                    <a:lnTo>
                      <a:pt x="110" y="428"/>
                    </a:lnTo>
                    <a:lnTo>
                      <a:pt x="116" y="415"/>
                    </a:lnTo>
                    <a:lnTo>
                      <a:pt x="122" y="393"/>
                    </a:lnTo>
                    <a:lnTo>
                      <a:pt x="128" y="370"/>
                    </a:lnTo>
                    <a:lnTo>
                      <a:pt x="134" y="343"/>
                    </a:lnTo>
                    <a:lnTo>
                      <a:pt x="139" y="317"/>
                    </a:lnTo>
                    <a:lnTo>
                      <a:pt x="145" y="286"/>
                    </a:lnTo>
                    <a:lnTo>
                      <a:pt x="151" y="263"/>
                    </a:lnTo>
                    <a:lnTo>
                      <a:pt x="157" y="223"/>
                    </a:lnTo>
                    <a:lnTo>
                      <a:pt x="163" y="196"/>
                    </a:lnTo>
                    <a:lnTo>
                      <a:pt x="168" y="170"/>
                    </a:lnTo>
                    <a:lnTo>
                      <a:pt x="174" y="147"/>
                    </a:lnTo>
                    <a:lnTo>
                      <a:pt x="180" y="121"/>
                    </a:lnTo>
                    <a:lnTo>
                      <a:pt x="186" y="85"/>
                    </a:lnTo>
                    <a:lnTo>
                      <a:pt x="191" y="63"/>
                    </a:lnTo>
                    <a:lnTo>
                      <a:pt x="197" y="49"/>
                    </a:lnTo>
                    <a:lnTo>
                      <a:pt x="203" y="31"/>
                    </a:lnTo>
                    <a:lnTo>
                      <a:pt x="209" y="23"/>
                    </a:lnTo>
                    <a:lnTo>
                      <a:pt x="215" y="9"/>
                    </a:lnTo>
                    <a:lnTo>
                      <a:pt x="221" y="5"/>
                    </a:lnTo>
                    <a:lnTo>
                      <a:pt x="226" y="0"/>
                    </a:lnTo>
                    <a:lnTo>
                      <a:pt x="232" y="5"/>
                    </a:lnTo>
                    <a:lnTo>
                      <a:pt x="238" y="9"/>
                    </a:lnTo>
                    <a:lnTo>
                      <a:pt x="244" y="18"/>
                    </a:lnTo>
                    <a:lnTo>
                      <a:pt x="249" y="31"/>
                    </a:lnTo>
                    <a:lnTo>
                      <a:pt x="256" y="49"/>
                    </a:lnTo>
                    <a:lnTo>
                      <a:pt x="261" y="67"/>
                    </a:lnTo>
                    <a:lnTo>
                      <a:pt x="267" y="89"/>
                    </a:lnTo>
                    <a:lnTo>
                      <a:pt x="273" y="112"/>
                    </a:lnTo>
                    <a:lnTo>
                      <a:pt x="279" y="103"/>
                    </a:lnTo>
                    <a:lnTo>
                      <a:pt x="284" y="165"/>
                    </a:lnTo>
                    <a:lnTo>
                      <a:pt x="290" y="196"/>
                    </a:lnTo>
                    <a:lnTo>
                      <a:pt x="296" y="219"/>
                    </a:lnTo>
                    <a:lnTo>
                      <a:pt x="302" y="250"/>
                    </a:lnTo>
                    <a:lnTo>
                      <a:pt x="308" y="277"/>
                    </a:lnTo>
                    <a:lnTo>
                      <a:pt x="314" y="303"/>
                    </a:lnTo>
                    <a:lnTo>
                      <a:pt x="319" y="330"/>
                    </a:lnTo>
                    <a:lnTo>
                      <a:pt x="325" y="361"/>
                    </a:lnTo>
                    <a:lnTo>
                      <a:pt x="331" y="388"/>
                    </a:lnTo>
                    <a:lnTo>
                      <a:pt x="337" y="406"/>
                    </a:lnTo>
                    <a:lnTo>
                      <a:pt x="343" y="424"/>
                    </a:lnTo>
                    <a:lnTo>
                      <a:pt x="348" y="442"/>
                    </a:lnTo>
                    <a:lnTo>
                      <a:pt x="354" y="455"/>
                    </a:lnTo>
                    <a:lnTo>
                      <a:pt x="360" y="464"/>
                    </a:lnTo>
                    <a:lnTo>
                      <a:pt x="366" y="473"/>
                    </a:lnTo>
                    <a:lnTo>
                      <a:pt x="372" y="473"/>
                    </a:lnTo>
                    <a:lnTo>
                      <a:pt x="377" y="469"/>
                    </a:lnTo>
                    <a:lnTo>
                      <a:pt x="383" y="464"/>
                    </a:lnTo>
                    <a:lnTo>
                      <a:pt x="389" y="451"/>
                    </a:lnTo>
                    <a:lnTo>
                      <a:pt x="395" y="442"/>
                    </a:lnTo>
                    <a:lnTo>
                      <a:pt x="401" y="424"/>
                    </a:lnTo>
                    <a:lnTo>
                      <a:pt x="407" y="406"/>
                    </a:lnTo>
                    <a:lnTo>
                      <a:pt x="412" y="383"/>
                    </a:lnTo>
                    <a:lnTo>
                      <a:pt x="418" y="361"/>
                    </a:lnTo>
                    <a:lnTo>
                      <a:pt x="424" y="335"/>
                    </a:lnTo>
                    <a:lnTo>
                      <a:pt x="429" y="308"/>
                    </a:lnTo>
                    <a:lnTo>
                      <a:pt x="435" y="281"/>
                    </a:lnTo>
                    <a:lnTo>
                      <a:pt x="441" y="250"/>
                    </a:lnTo>
                    <a:lnTo>
                      <a:pt x="447" y="214"/>
                    </a:lnTo>
                    <a:lnTo>
                      <a:pt x="453" y="187"/>
                    </a:lnTo>
                    <a:lnTo>
                      <a:pt x="458" y="165"/>
                    </a:lnTo>
                    <a:lnTo>
                      <a:pt x="464" y="143"/>
                    </a:lnTo>
                    <a:lnTo>
                      <a:pt x="470" y="107"/>
                    </a:lnTo>
                    <a:lnTo>
                      <a:pt x="476" y="81"/>
                    </a:lnTo>
                    <a:lnTo>
                      <a:pt x="482" y="63"/>
                    </a:lnTo>
                    <a:lnTo>
                      <a:pt x="488" y="45"/>
                    </a:lnTo>
                    <a:lnTo>
                      <a:pt x="493" y="31"/>
                    </a:lnTo>
                    <a:lnTo>
                      <a:pt x="499" y="14"/>
                    </a:lnTo>
                    <a:lnTo>
                      <a:pt x="505" y="5"/>
                    </a:lnTo>
                    <a:lnTo>
                      <a:pt x="511" y="0"/>
                    </a:lnTo>
                    <a:lnTo>
                      <a:pt x="517" y="0"/>
                    </a:lnTo>
                    <a:lnTo>
                      <a:pt x="522" y="5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3" name="Freeform 47"/>
              <p:cNvSpPr>
                <a:spLocks/>
              </p:cNvSpPr>
              <p:nvPr/>
            </p:nvSpPr>
            <p:spPr bwMode="auto">
              <a:xfrm>
                <a:off x="3312" y="3158"/>
                <a:ext cx="450" cy="426"/>
              </a:xfrm>
              <a:custGeom>
                <a:avLst/>
                <a:gdLst>
                  <a:gd name="T0" fmla="*/ 3 w 525"/>
                  <a:gd name="T1" fmla="*/ 9 h 474"/>
                  <a:gd name="T2" fmla="*/ 8 w 525"/>
                  <a:gd name="T3" fmla="*/ 21 h 474"/>
                  <a:gd name="T4" fmla="*/ 14 w 525"/>
                  <a:gd name="T5" fmla="*/ 42 h 474"/>
                  <a:gd name="T6" fmla="*/ 19 w 525"/>
                  <a:gd name="T7" fmla="*/ 67 h 474"/>
                  <a:gd name="T8" fmla="*/ 24 w 525"/>
                  <a:gd name="T9" fmla="*/ 102 h 474"/>
                  <a:gd name="T10" fmla="*/ 29 w 525"/>
                  <a:gd name="T11" fmla="*/ 132 h 474"/>
                  <a:gd name="T12" fmla="*/ 35 w 525"/>
                  <a:gd name="T13" fmla="*/ 171 h 474"/>
                  <a:gd name="T14" fmla="*/ 40 w 525"/>
                  <a:gd name="T15" fmla="*/ 197 h 474"/>
                  <a:gd name="T16" fmla="*/ 46 w 525"/>
                  <a:gd name="T17" fmla="*/ 230 h 474"/>
                  <a:gd name="T18" fmla="*/ 51 w 525"/>
                  <a:gd name="T19" fmla="*/ 254 h 474"/>
                  <a:gd name="T20" fmla="*/ 57 w 525"/>
                  <a:gd name="T21" fmla="*/ 267 h 474"/>
                  <a:gd name="T22" fmla="*/ 63 w 525"/>
                  <a:gd name="T23" fmla="*/ 275 h 474"/>
                  <a:gd name="T24" fmla="*/ 67 w 525"/>
                  <a:gd name="T25" fmla="*/ 275 h 474"/>
                  <a:gd name="T26" fmla="*/ 73 w 525"/>
                  <a:gd name="T27" fmla="*/ 262 h 474"/>
                  <a:gd name="T28" fmla="*/ 78 w 525"/>
                  <a:gd name="T29" fmla="*/ 246 h 474"/>
                  <a:gd name="T30" fmla="*/ 83 w 525"/>
                  <a:gd name="T31" fmla="*/ 219 h 474"/>
                  <a:gd name="T32" fmla="*/ 89 w 525"/>
                  <a:gd name="T33" fmla="*/ 191 h 474"/>
                  <a:gd name="T34" fmla="*/ 95 w 525"/>
                  <a:gd name="T35" fmla="*/ 157 h 474"/>
                  <a:gd name="T36" fmla="*/ 100 w 525"/>
                  <a:gd name="T37" fmla="*/ 124 h 474"/>
                  <a:gd name="T38" fmla="*/ 105 w 525"/>
                  <a:gd name="T39" fmla="*/ 92 h 474"/>
                  <a:gd name="T40" fmla="*/ 111 w 525"/>
                  <a:gd name="T41" fmla="*/ 54 h 474"/>
                  <a:gd name="T42" fmla="*/ 116 w 525"/>
                  <a:gd name="T43" fmla="*/ 34 h 474"/>
                  <a:gd name="T44" fmla="*/ 121 w 525"/>
                  <a:gd name="T45" fmla="*/ 13 h 474"/>
                  <a:gd name="T46" fmla="*/ 126 w 525"/>
                  <a:gd name="T47" fmla="*/ 4 h 474"/>
                  <a:gd name="T48" fmla="*/ 131 w 525"/>
                  <a:gd name="T49" fmla="*/ 0 h 474"/>
                  <a:gd name="T50" fmla="*/ 138 w 525"/>
                  <a:gd name="T51" fmla="*/ 9 h 474"/>
                  <a:gd name="T52" fmla="*/ 142 w 525"/>
                  <a:gd name="T53" fmla="*/ 23 h 474"/>
                  <a:gd name="T54" fmla="*/ 147 w 525"/>
                  <a:gd name="T55" fmla="*/ 48 h 474"/>
                  <a:gd name="T56" fmla="*/ 153 w 525"/>
                  <a:gd name="T57" fmla="*/ 74 h 474"/>
                  <a:gd name="T58" fmla="*/ 159 w 525"/>
                  <a:gd name="T59" fmla="*/ 107 h 474"/>
                  <a:gd name="T60" fmla="*/ 165 w 525"/>
                  <a:gd name="T61" fmla="*/ 139 h 474"/>
                  <a:gd name="T62" fmla="*/ 170 w 525"/>
                  <a:gd name="T63" fmla="*/ 175 h 474"/>
                  <a:gd name="T64" fmla="*/ 175 w 525"/>
                  <a:gd name="T65" fmla="*/ 199 h 474"/>
                  <a:gd name="T66" fmla="*/ 180 w 525"/>
                  <a:gd name="T67" fmla="*/ 235 h 474"/>
                  <a:gd name="T68" fmla="*/ 186 w 525"/>
                  <a:gd name="T69" fmla="*/ 256 h 474"/>
                  <a:gd name="T70" fmla="*/ 191 w 525"/>
                  <a:gd name="T71" fmla="*/ 269 h 474"/>
                  <a:gd name="T72" fmla="*/ 196 w 525"/>
                  <a:gd name="T73" fmla="*/ 277 h 474"/>
                  <a:gd name="T74" fmla="*/ 202 w 525"/>
                  <a:gd name="T75" fmla="*/ 272 h 474"/>
                  <a:gd name="T76" fmla="*/ 207 w 525"/>
                  <a:gd name="T77" fmla="*/ 262 h 474"/>
                  <a:gd name="T78" fmla="*/ 213 w 525"/>
                  <a:gd name="T79" fmla="*/ 241 h 474"/>
                  <a:gd name="T80" fmla="*/ 219 w 525"/>
                  <a:gd name="T81" fmla="*/ 217 h 474"/>
                  <a:gd name="T82" fmla="*/ 224 w 525"/>
                  <a:gd name="T83" fmla="*/ 186 h 474"/>
                  <a:gd name="T84" fmla="*/ 229 w 525"/>
                  <a:gd name="T85" fmla="*/ 152 h 474"/>
                  <a:gd name="T86" fmla="*/ 234 w 525"/>
                  <a:gd name="T87" fmla="*/ 118 h 474"/>
                  <a:gd name="T88" fmla="*/ 240 w 525"/>
                  <a:gd name="T89" fmla="*/ 84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5"/>
                  <a:gd name="T136" fmla="*/ 0 h 474"/>
                  <a:gd name="T137" fmla="*/ 525 w 525"/>
                  <a:gd name="T138" fmla="*/ 474 h 4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5" h="474">
                    <a:moveTo>
                      <a:pt x="0" y="5"/>
                    </a:moveTo>
                    <a:lnTo>
                      <a:pt x="6" y="14"/>
                    </a:lnTo>
                    <a:lnTo>
                      <a:pt x="12" y="23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0" y="71"/>
                    </a:lnTo>
                    <a:lnTo>
                      <a:pt x="35" y="94"/>
                    </a:lnTo>
                    <a:lnTo>
                      <a:pt x="41" y="116"/>
                    </a:lnTo>
                    <a:lnTo>
                      <a:pt x="47" y="143"/>
                    </a:lnTo>
                    <a:lnTo>
                      <a:pt x="53" y="174"/>
                    </a:lnTo>
                    <a:lnTo>
                      <a:pt x="59" y="201"/>
                    </a:lnTo>
                    <a:lnTo>
                      <a:pt x="64" y="227"/>
                    </a:lnTo>
                    <a:lnTo>
                      <a:pt x="70" y="259"/>
                    </a:lnTo>
                    <a:lnTo>
                      <a:pt x="76" y="290"/>
                    </a:lnTo>
                    <a:lnTo>
                      <a:pt x="82" y="317"/>
                    </a:lnTo>
                    <a:lnTo>
                      <a:pt x="88" y="335"/>
                    </a:lnTo>
                    <a:lnTo>
                      <a:pt x="93" y="370"/>
                    </a:lnTo>
                    <a:lnTo>
                      <a:pt x="99" y="393"/>
                    </a:lnTo>
                    <a:lnTo>
                      <a:pt x="105" y="411"/>
                    </a:lnTo>
                    <a:lnTo>
                      <a:pt x="111" y="433"/>
                    </a:lnTo>
                    <a:lnTo>
                      <a:pt x="117" y="446"/>
                    </a:lnTo>
                    <a:lnTo>
                      <a:pt x="123" y="455"/>
                    </a:lnTo>
                    <a:lnTo>
                      <a:pt x="128" y="464"/>
                    </a:lnTo>
                    <a:lnTo>
                      <a:pt x="134" y="469"/>
                    </a:lnTo>
                    <a:lnTo>
                      <a:pt x="140" y="473"/>
                    </a:lnTo>
                    <a:lnTo>
                      <a:pt x="145" y="469"/>
                    </a:lnTo>
                    <a:lnTo>
                      <a:pt x="152" y="460"/>
                    </a:lnTo>
                    <a:lnTo>
                      <a:pt x="157" y="446"/>
                    </a:lnTo>
                    <a:lnTo>
                      <a:pt x="163" y="433"/>
                    </a:lnTo>
                    <a:lnTo>
                      <a:pt x="169" y="419"/>
                    </a:lnTo>
                    <a:lnTo>
                      <a:pt x="175" y="397"/>
                    </a:lnTo>
                    <a:lnTo>
                      <a:pt x="180" y="375"/>
                    </a:lnTo>
                    <a:lnTo>
                      <a:pt x="186" y="352"/>
                    </a:lnTo>
                    <a:lnTo>
                      <a:pt x="192" y="326"/>
                    </a:lnTo>
                    <a:lnTo>
                      <a:pt x="198" y="299"/>
                    </a:lnTo>
                    <a:lnTo>
                      <a:pt x="204" y="268"/>
                    </a:lnTo>
                    <a:lnTo>
                      <a:pt x="210" y="241"/>
                    </a:lnTo>
                    <a:lnTo>
                      <a:pt x="216" y="210"/>
                    </a:lnTo>
                    <a:lnTo>
                      <a:pt x="221" y="183"/>
                    </a:lnTo>
                    <a:lnTo>
                      <a:pt x="227" y="156"/>
                    </a:lnTo>
                    <a:lnTo>
                      <a:pt x="233" y="129"/>
                    </a:lnTo>
                    <a:lnTo>
                      <a:pt x="239" y="94"/>
                    </a:lnTo>
                    <a:lnTo>
                      <a:pt x="245" y="71"/>
                    </a:lnTo>
                    <a:lnTo>
                      <a:pt x="250" y="58"/>
                    </a:lnTo>
                    <a:lnTo>
                      <a:pt x="256" y="40"/>
                    </a:lnTo>
                    <a:lnTo>
                      <a:pt x="262" y="23"/>
                    </a:lnTo>
                    <a:lnTo>
                      <a:pt x="268" y="9"/>
                    </a:lnTo>
                    <a:lnTo>
                      <a:pt x="274" y="5"/>
                    </a:lnTo>
                    <a:lnTo>
                      <a:pt x="279" y="0"/>
                    </a:lnTo>
                    <a:lnTo>
                      <a:pt x="285" y="0"/>
                    </a:lnTo>
                    <a:lnTo>
                      <a:pt x="291" y="5"/>
                    </a:lnTo>
                    <a:lnTo>
                      <a:pt x="297" y="14"/>
                    </a:lnTo>
                    <a:lnTo>
                      <a:pt x="303" y="27"/>
                    </a:lnTo>
                    <a:lnTo>
                      <a:pt x="308" y="40"/>
                    </a:lnTo>
                    <a:lnTo>
                      <a:pt x="314" y="58"/>
                    </a:lnTo>
                    <a:lnTo>
                      <a:pt x="320" y="81"/>
                    </a:lnTo>
                    <a:lnTo>
                      <a:pt x="326" y="98"/>
                    </a:lnTo>
                    <a:lnTo>
                      <a:pt x="332" y="125"/>
                    </a:lnTo>
                    <a:lnTo>
                      <a:pt x="338" y="156"/>
                    </a:lnTo>
                    <a:lnTo>
                      <a:pt x="343" y="183"/>
                    </a:lnTo>
                    <a:lnTo>
                      <a:pt x="349" y="205"/>
                    </a:lnTo>
                    <a:lnTo>
                      <a:pt x="355" y="236"/>
                    </a:lnTo>
                    <a:lnTo>
                      <a:pt x="361" y="272"/>
                    </a:lnTo>
                    <a:lnTo>
                      <a:pt x="367" y="299"/>
                    </a:lnTo>
                    <a:lnTo>
                      <a:pt x="372" y="321"/>
                    </a:lnTo>
                    <a:lnTo>
                      <a:pt x="378" y="339"/>
                    </a:lnTo>
                    <a:lnTo>
                      <a:pt x="384" y="383"/>
                    </a:lnTo>
                    <a:lnTo>
                      <a:pt x="390" y="401"/>
                    </a:lnTo>
                    <a:lnTo>
                      <a:pt x="395" y="419"/>
                    </a:lnTo>
                    <a:lnTo>
                      <a:pt x="401" y="437"/>
                    </a:lnTo>
                    <a:lnTo>
                      <a:pt x="407" y="446"/>
                    </a:lnTo>
                    <a:lnTo>
                      <a:pt x="413" y="460"/>
                    </a:lnTo>
                    <a:lnTo>
                      <a:pt x="419" y="469"/>
                    </a:lnTo>
                    <a:lnTo>
                      <a:pt x="425" y="473"/>
                    </a:lnTo>
                    <a:lnTo>
                      <a:pt x="431" y="473"/>
                    </a:lnTo>
                    <a:lnTo>
                      <a:pt x="436" y="464"/>
                    </a:lnTo>
                    <a:lnTo>
                      <a:pt x="442" y="460"/>
                    </a:lnTo>
                    <a:lnTo>
                      <a:pt x="448" y="446"/>
                    </a:lnTo>
                    <a:lnTo>
                      <a:pt x="454" y="428"/>
                    </a:lnTo>
                    <a:lnTo>
                      <a:pt x="459" y="411"/>
                    </a:lnTo>
                    <a:lnTo>
                      <a:pt x="465" y="388"/>
                    </a:lnTo>
                    <a:lnTo>
                      <a:pt x="472" y="370"/>
                    </a:lnTo>
                    <a:lnTo>
                      <a:pt x="477" y="348"/>
                    </a:lnTo>
                    <a:lnTo>
                      <a:pt x="483" y="317"/>
                    </a:lnTo>
                    <a:lnTo>
                      <a:pt x="489" y="286"/>
                    </a:lnTo>
                    <a:lnTo>
                      <a:pt x="494" y="259"/>
                    </a:lnTo>
                    <a:lnTo>
                      <a:pt x="500" y="227"/>
                    </a:lnTo>
                    <a:lnTo>
                      <a:pt x="506" y="201"/>
                    </a:lnTo>
                    <a:lnTo>
                      <a:pt x="512" y="174"/>
                    </a:lnTo>
                    <a:lnTo>
                      <a:pt x="518" y="143"/>
                    </a:lnTo>
                    <a:lnTo>
                      <a:pt x="524" y="121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4" name="Freeform 48"/>
              <p:cNvSpPr>
                <a:spLocks/>
              </p:cNvSpPr>
              <p:nvPr/>
            </p:nvSpPr>
            <p:spPr bwMode="auto">
              <a:xfrm>
                <a:off x="3761" y="3158"/>
                <a:ext cx="448" cy="426"/>
              </a:xfrm>
              <a:custGeom>
                <a:avLst/>
                <a:gdLst>
                  <a:gd name="T0" fmla="*/ 3 w 523"/>
                  <a:gd name="T1" fmla="*/ 49 h 474"/>
                  <a:gd name="T2" fmla="*/ 8 w 523"/>
                  <a:gd name="T3" fmla="*/ 29 h 474"/>
                  <a:gd name="T4" fmla="*/ 13 w 523"/>
                  <a:gd name="T5" fmla="*/ 11 h 474"/>
                  <a:gd name="T6" fmla="*/ 18 w 523"/>
                  <a:gd name="T7" fmla="*/ 4 h 474"/>
                  <a:gd name="T8" fmla="*/ 24 w 523"/>
                  <a:gd name="T9" fmla="*/ 0 h 474"/>
                  <a:gd name="T10" fmla="*/ 28 w 523"/>
                  <a:gd name="T11" fmla="*/ 11 h 474"/>
                  <a:gd name="T12" fmla="*/ 34 w 523"/>
                  <a:gd name="T13" fmla="*/ 26 h 474"/>
                  <a:gd name="T14" fmla="*/ 40 w 523"/>
                  <a:gd name="T15" fmla="*/ 52 h 474"/>
                  <a:gd name="T16" fmla="*/ 45 w 523"/>
                  <a:gd name="T17" fmla="*/ 78 h 474"/>
                  <a:gd name="T18" fmla="*/ 51 w 523"/>
                  <a:gd name="T19" fmla="*/ 112 h 474"/>
                  <a:gd name="T20" fmla="*/ 57 w 523"/>
                  <a:gd name="T21" fmla="*/ 148 h 474"/>
                  <a:gd name="T22" fmla="*/ 62 w 523"/>
                  <a:gd name="T23" fmla="*/ 177 h 474"/>
                  <a:gd name="T24" fmla="*/ 67 w 523"/>
                  <a:gd name="T25" fmla="*/ 211 h 474"/>
                  <a:gd name="T26" fmla="*/ 73 w 523"/>
                  <a:gd name="T27" fmla="*/ 238 h 474"/>
                  <a:gd name="T28" fmla="*/ 77 w 523"/>
                  <a:gd name="T29" fmla="*/ 259 h 474"/>
                  <a:gd name="T30" fmla="*/ 83 w 523"/>
                  <a:gd name="T31" fmla="*/ 272 h 474"/>
                  <a:gd name="T32" fmla="*/ 88 w 523"/>
                  <a:gd name="T33" fmla="*/ 277 h 474"/>
                  <a:gd name="T34" fmla="*/ 94 w 523"/>
                  <a:gd name="T35" fmla="*/ 269 h 474"/>
                  <a:gd name="T36" fmla="*/ 99 w 523"/>
                  <a:gd name="T37" fmla="*/ 259 h 474"/>
                  <a:gd name="T38" fmla="*/ 105 w 523"/>
                  <a:gd name="T39" fmla="*/ 238 h 474"/>
                  <a:gd name="T40" fmla="*/ 110 w 523"/>
                  <a:gd name="T41" fmla="*/ 211 h 474"/>
                  <a:gd name="T42" fmla="*/ 115 w 523"/>
                  <a:gd name="T43" fmla="*/ 177 h 474"/>
                  <a:gd name="T44" fmla="*/ 120 w 523"/>
                  <a:gd name="T45" fmla="*/ 147 h 474"/>
                  <a:gd name="T46" fmla="*/ 125 w 523"/>
                  <a:gd name="T47" fmla="*/ 107 h 474"/>
                  <a:gd name="T48" fmla="*/ 130 w 523"/>
                  <a:gd name="T49" fmla="*/ 84 h 474"/>
                  <a:gd name="T50" fmla="*/ 137 w 523"/>
                  <a:gd name="T51" fmla="*/ 48 h 474"/>
                  <a:gd name="T52" fmla="*/ 141 w 523"/>
                  <a:gd name="T53" fmla="*/ 26 h 474"/>
                  <a:gd name="T54" fmla="*/ 146 w 523"/>
                  <a:gd name="T55" fmla="*/ 9 h 474"/>
                  <a:gd name="T56" fmla="*/ 152 w 523"/>
                  <a:gd name="T57" fmla="*/ 0 h 474"/>
                  <a:gd name="T58" fmla="*/ 158 w 523"/>
                  <a:gd name="T59" fmla="*/ 4 h 474"/>
                  <a:gd name="T60" fmla="*/ 164 w 523"/>
                  <a:gd name="T61" fmla="*/ 13 h 474"/>
                  <a:gd name="T62" fmla="*/ 169 w 523"/>
                  <a:gd name="T63" fmla="*/ 32 h 474"/>
                  <a:gd name="T64" fmla="*/ 174 w 523"/>
                  <a:gd name="T65" fmla="*/ 54 h 474"/>
                  <a:gd name="T66" fmla="*/ 179 w 523"/>
                  <a:gd name="T67" fmla="*/ 84 h 474"/>
                  <a:gd name="T68" fmla="*/ 185 w 523"/>
                  <a:gd name="T69" fmla="*/ 120 h 474"/>
                  <a:gd name="T70" fmla="*/ 190 w 523"/>
                  <a:gd name="T71" fmla="*/ 152 h 474"/>
                  <a:gd name="T72" fmla="*/ 195 w 523"/>
                  <a:gd name="T73" fmla="*/ 186 h 474"/>
                  <a:gd name="T74" fmla="*/ 201 w 523"/>
                  <a:gd name="T75" fmla="*/ 217 h 474"/>
                  <a:gd name="T76" fmla="*/ 206 w 523"/>
                  <a:gd name="T77" fmla="*/ 244 h 474"/>
                  <a:gd name="T78" fmla="*/ 212 w 523"/>
                  <a:gd name="T79" fmla="*/ 262 h 474"/>
                  <a:gd name="T80" fmla="*/ 218 w 523"/>
                  <a:gd name="T81" fmla="*/ 272 h 474"/>
                  <a:gd name="T82" fmla="*/ 223 w 523"/>
                  <a:gd name="T83" fmla="*/ 277 h 474"/>
                  <a:gd name="T84" fmla="*/ 227 w 523"/>
                  <a:gd name="T85" fmla="*/ 269 h 474"/>
                  <a:gd name="T86" fmla="*/ 233 w 523"/>
                  <a:gd name="T87" fmla="*/ 254 h 474"/>
                  <a:gd name="T88" fmla="*/ 238 w 523"/>
                  <a:gd name="T89" fmla="*/ 230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474"/>
                  <a:gd name="T137" fmla="*/ 523 w 523"/>
                  <a:gd name="T138" fmla="*/ 474 h 4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474">
                    <a:moveTo>
                      <a:pt x="0" y="121"/>
                    </a:moveTo>
                    <a:lnTo>
                      <a:pt x="5" y="85"/>
                    </a:lnTo>
                    <a:lnTo>
                      <a:pt x="11" y="67"/>
                    </a:lnTo>
                    <a:lnTo>
                      <a:pt x="17" y="49"/>
                    </a:lnTo>
                    <a:lnTo>
                      <a:pt x="23" y="31"/>
                    </a:lnTo>
                    <a:lnTo>
                      <a:pt x="29" y="18"/>
                    </a:lnTo>
                    <a:lnTo>
                      <a:pt x="34" y="9"/>
                    </a:lnTo>
                    <a:lnTo>
                      <a:pt x="40" y="5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8" y="9"/>
                    </a:lnTo>
                    <a:lnTo>
                      <a:pt x="63" y="18"/>
                    </a:lnTo>
                    <a:lnTo>
                      <a:pt x="69" y="31"/>
                    </a:lnTo>
                    <a:lnTo>
                      <a:pt x="75" y="45"/>
                    </a:lnTo>
                    <a:lnTo>
                      <a:pt x="81" y="63"/>
                    </a:lnTo>
                    <a:lnTo>
                      <a:pt x="87" y="89"/>
                    </a:lnTo>
                    <a:lnTo>
                      <a:pt x="93" y="107"/>
                    </a:lnTo>
                    <a:lnTo>
                      <a:pt x="98" y="134"/>
                    </a:lnTo>
                    <a:lnTo>
                      <a:pt x="104" y="161"/>
                    </a:lnTo>
                    <a:lnTo>
                      <a:pt x="110" y="192"/>
                    </a:lnTo>
                    <a:lnTo>
                      <a:pt x="116" y="219"/>
                    </a:lnTo>
                    <a:lnTo>
                      <a:pt x="122" y="254"/>
                    </a:lnTo>
                    <a:lnTo>
                      <a:pt x="127" y="281"/>
                    </a:lnTo>
                    <a:lnTo>
                      <a:pt x="133" y="303"/>
                    </a:lnTo>
                    <a:lnTo>
                      <a:pt x="139" y="326"/>
                    </a:lnTo>
                    <a:lnTo>
                      <a:pt x="145" y="361"/>
                    </a:lnTo>
                    <a:lnTo>
                      <a:pt x="150" y="388"/>
                    </a:lnTo>
                    <a:lnTo>
                      <a:pt x="157" y="406"/>
                    </a:lnTo>
                    <a:lnTo>
                      <a:pt x="162" y="424"/>
                    </a:lnTo>
                    <a:lnTo>
                      <a:pt x="168" y="442"/>
                    </a:lnTo>
                    <a:lnTo>
                      <a:pt x="174" y="455"/>
                    </a:lnTo>
                    <a:lnTo>
                      <a:pt x="180" y="464"/>
                    </a:lnTo>
                    <a:lnTo>
                      <a:pt x="186" y="469"/>
                    </a:lnTo>
                    <a:lnTo>
                      <a:pt x="191" y="473"/>
                    </a:lnTo>
                    <a:lnTo>
                      <a:pt x="197" y="469"/>
                    </a:lnTo>
                    <a:lnTo>
                      <a:pt x="203" y="460"/>
                    </a:lnTo>
                    <a:lnTo>
                      <a:pt x="209" y="451"/>
                    </a:lnTo>
                    <a:lnTo>
                      <a:pt x="214" y="442"/>
                    </a:lnTo>
                    <a:lnTo>
                      <a:pt x="220" y="424"/>
                    </a:lnTo>
                    <a:lnTo>
                      <a:pt x="226" y="406"/>
                    </a:lnTo>
                    <a:lnTo>
                      <a:pt x="232" y="383"/>
                    </a:lnTo>
                    <a:lnTo>
                      <a:pt x="238" y="361"/>
                    </a:lnTo>
                    <a:lnTo>
                      <a:pt x="243" y="335"/>
                    </a:lnTo>
                    <a:lnTo>
                      <a:pt x="249" y="303"/>
                    </a:lnTo>
                    <a:lnTo>
                      <a:pt x="255" y="277"/>
                    </a:lnTo>
                    <a:lnTo>
                      <a:pt x="261" y="250"/>
                    </a:lnTo>
                    <a:lnTo>
                      <a:pt x="267" y="214"/>
                    </a:lnTo>
                    <a:lnTo>
                      <a:pt x="273" y="183"/>
                    </a:lnTo>
                    <a:lnTo>
                      <a:pt x="278" y="161"/>
                    </a:lnTo>
                    <a:lnTo>
                      <a:pt x="284" y="143"/>
                    </a:lnTo>
                    <a:lnTo>
                      <a:pt x="290" y="107"/>
                    </a:lnTo>
                    <a:lnTo>
                      <a:pt x="296" y="81"/>
                    </a:lnTo>
                    <a:lnTo>
                      <a:pt x="302" y="58"/>
                    </a:lnTo>
                    <a:lnTo>
                      <a:pt x="307" y="45"/>
                    </a:lnTo>
                    <a:lnTo>
                      <a:pt x="313" y="27"/>
                    </a:lnTo>
                    <a:lnTo>
                      <a:pt x="319" y="14"/>
                    </a:lnTo>
                    <a:lnTo>
                      <a:pt x="325" y="5"/>
                    </a:lnTo>
                    <a:lnTo>
                      <a:pt x="331" y="0"/>
                    </a:lnTo>
                    <a:lnTo>
                      <a:pt x="336" y="0"/>
                    </a:lnTo>
                    <a:lnTo>
                      <a:pt x="342" y="5"/>
                    </a:lnTo>
                    <a:lnTo>
                      <a:pt x="348" y="9"/>
                    </a:lnTo>
                    <a:lnTo>
                      <a:pt x="354" y="23"/>
                    </a:lnTo>
                    <a:lnTo>
                      <a:pt x="360" y="36"/>
                    </a:lnTo>
                    <a:lnTo>
                      <a:pt x="366" y="54"/>
                    </a:lnTo>
                    <a:lnTo>
                      <a:pt x="371" y="76"/>
                    </a:lnTo>
                    <a:lnTo>
                      <a:pt x="377" y="94"/>
                    </a:lnTo>
                    <a:lnTo>
                      <a:pt x="383" y="116"/>
                    </a:lnTo>
                    <a:lnTo>
                      <a:pt x="389" y="143"/>
                    </a:lnTo>
                    <a:lnTo>
                      <a:pt x="395" y="174"/>
                    </a:lnTo>
                    <a:lnTo>
                      <a:pt x="401" y="205"/>
                    </a:lnTo>
                    <a:lnTo>
                      <a:pt x="406" y="196"/>
                    </a:lnTo>
                    <a:lnTo>
                      <a:pt x="412" y="259"/>
                    </a:lnTo>
                    <a:lnTo>
                      <a:pt x="418" y="290"/>
                    </a:lnTo>
                    <a:lnTo>
                      <a:pt x="424" y="317"/>
                    </a:lnTo>
                    <a:lnTo>
                      <a:pt x="429" y="339"/>
                    </a:lnTo>
                    <a:lnTo>
                      <a:pt x="436" y="370"/>
                    </a:lnTo>
                    <a:lnTo>
                      <a:pt x="441" y="397"/>
                    </a:lnTo>
                    <a:lnTo>
                      <a:pt x="447" y="415"/>
                    </a:lnTo>
                    <a:lnTo>
                      <a:pt x="453" y="433"/>
                    </a:lnTo>
                    <a:lnTo>
                      <a:pt x="459" y="446"/>
                    </a:lnTo>
                    <a:lnTo>
                      <a:pt x="464" y="455"/>
                    </a:lnTo>
                    <a:lnTo>
                      <a:pt x="470" y="464"/>
                    </a:lnTo>
                    <a:lnTo>
                      <a:pt x="476" y="469"/>
                    </a:lnTo>
                    <a:lnTo>
                      <a:pt x="482" y="473"/>
                    </a:lnTo>
                    <a:lnTo>
                      <a:pt x="488" y="464"/>
                    </a:lnTo>
                    <a:lnTo>
                      <a:pt x="493" y="460"/>
                    </a:lnTo>
                    <a:lnTo>
                      <a:pt x="499" y="446"/>
                    </a:lnTo>
                    <a:lnTo>
                      <a:pt x="505" y="433"/>
                    </a:lnTo>
                    <a:lnTo>
                      <a:pt x="511" y="415"/>
                    </a:lnTo>
                    <a:lnTo>
                      <a:pt x="517" y="393"/>
                    </a:lnTo>
                    <a:lnTo>
                      <a:pt x="522" y="370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5" name="Freeform 49"/>
              <p:cNvSpPr>
                <a:spLocks/>
              </p:cNvSpPr>
              <p:nvPr/>
            </p:nvSpPr>
            <p:spPr bwMode="auto">
              <a:xfrm>
                <a:off x="4208" y="3158"/>
                <a:ext cx="246" cy="426"/>
              </a:xfrm>
              <a:custGeom>
                <a:avLst/>
                <a:gdLst>
                  <a:gd name="T0" fmla="*/ 0 w 286"/>
                  <a:gd name="T1" fmla="*/ 217 h 474"/>
                  <a:gd name="T2" fmla="*/ 3 w 286"/>
                  <a:gd name="T3" fmla="*/ 206 h 474"/>
                  <a:gd name="T4" fmla="*/ 6 w 286"/>
                  <a:gd name="T5" fmla="*/ 191 h 474"/>
                  <a:gd name="T6" fmla="*/ 8 w 286"/>
                  <a:gd name="T7" fmla="*/ 171 h 474"/>
                  <a:gd name="T8" fmla="*/ 11 w 286"/>
                  <a:gd name="T9" fmla="*/ 155 h 474"/>
                  <a:gd name="T10" fmla="*/ 14 w 286"/>
                  <a:gd name="T11" fmla="*/ 139 h 474"/>
                  <a:gd name="T12" fmla="*/ 16 w 286"/>
                  <a:gd name="T13" fmla="*/ 124 h 474"/>
                  <a:gd name="T14" fmla="*/ 19 w 286"/>
                  <a:gd name="T15" fmla="*/ 104 h 474"/>
                  <a:gd name="T16" fmla="*/ 22 w 286"/>
                  <a:gd name="T17" fmla="*/ 90 h 474"/>
                  <a:gd name="T18" fmla="*/ 25 w 286"/>
                  <a:gd name="T19" fmla="*/ 75 h 474"/>
                  <a:gd name="T20" fmla="*/ 28 w 286"/>
                  <a:gd name="T21" fmla="*/ 54 h 474"/>
                  <a:gd name="T22" fmla="*/ 29 w 286"/>
                  <a:gd name="T23" fmla="*/ 42 h 474"/>
                  <a:gd name="T24" fmla="*/ 34 w 286"/>
                  <a:gd name="T25" fmla="*/ 32 h 474"/>
                  <a:gd name="T26" fmla="*/ 35 w 286"/>
                  <a:gd name="T27" fmla="*/ 21 h 474"/>
                  <a:gd name="T28" fmla="*/ 39 w 286"/>
                  <a:gd name="T29" fmla="*/ 13 h 474"/>
                  <a:gd name="T30" fmla="*/ 41 w 286"/>
                  <a:gd name="T31" fmla="*/ 4 h 474"/>
                  <a:gd name="T32" fmla="*/ 45 w 286"/>
                  <a:gd name="T33" fmla="*/ 4 h 474"/>
                  <a:gd name="T34" fmla="*/ 47 w 286"/>
                  <a:gd name="T35" fmla="*/ 0 h 474"/>
                  <a:gd name="T36" fmla="*/ 49 w 286"/>
                  <a:gd name="T37" fmla="*/ 4 h 474"/>
                  <a:gd name="T38" fmla="*/ 52 w 286"/>
                  <a:gd name="T39" fmla="*/ 4 h 474"/>
                  <a:gd name="T40" fmla="*/ 56 w 286"/>
                  <a:gd name="T41" fmla="*/ 9 h 474"/>
                  <a:gd name="T42" fmla="*/ 58 w 286"/>
                  <a:gd name="T43" fmla="*/ 16 h 474"/>
                  <a:gd name="T44" fmla="*/ 61 w 286"/>
                  <a:gd name="T45" fmla="*/ 26 h 474"/>
                  <a:gd name="T46" fmla="*/ 63 w 286"/>
                  <a:gd name="T47" fmla="*/ 34 h 474"/>
                  <a:gd name="T48" fmla="*/ 66 w 286"/>
                  <a:gd name="T49" fmla="*/ 49 h 474"/>
                  <a:gd name="T50" fmla="*/ 69 w 286"/>
                  <a:gd name="T51" fmla="*/ 62 h 474"/>
                  <a:gd name="T52" fmla="*/ 71 w 286"/>
                  <a:gd name="T53" fmla="*/ 75 h 474"/>
                  <a:gd name="T54" fmla="*/ 75 w 286"/>
                  <a:gd name="T55" fmla="*/ 92 h 474"/>
                  <a:gd name="T56" fmla="*/ 77 w 286"/>
                  <a:gd name="T57" fmla="*/ 110 h 474"/>
                  <a:gd name="T58" fmla="*/ 80 w 286"/>
                  <a:gd name="T59" fmla="*/ 125 h 474"/>
                  <a:gd name="T60" fmla="*/ 83 w 286"/>
                  <a:gd name="T61" fmla="*/ 144 h 474"/>
                  <a:gd name="T62" fmla="*/ 84 w 286"/>
                  <a:gd name="T63" fmla="*/ 159 h 474"/>
                  <a:gd name="T64" fmla="*/ 88 w 286"/>
                  <a:gd name="T65" fmla="*/ 175 h 474"/>
                  <a:gd name="T66" fmla="*/ 91 w 286"/>
                  <a:gd name="T67" fmla="*/ 188 h 474"/>
                  <a:gd name="T68" fmla="*/ 93 w 286"/>
                  <a:gd name="T69" fmla="*/ 204 h 474"/>
                  <a:gd name="T70" fmla="*/ 96 w 286"/>
                  <a:gd name="T71" fmla="*/ 227 h 474"/>
                  <a:gd name="T72" fmla="*/ 99 w 286"/>
                  <a:gd name="T73" fmla="*/ 235 h 474"/>
                  <a:gd name="T74" fmla="*/ 101 w 286"/>
                  <a:gd name="T75" fmla="*/ 246 h 474"/>
                  <a:gd name="T76" fmla="*/ 103 w 286"/>
                  <a:gd name="T77" fmla="*/ 256 h 474"/>
                  <a:gd name="T78" fmla="*/ 108 w 286"/>
                  <a:gd name="T79" fmla="*/ 264 h 474"/>
                  <a:gd name="T80" fmla="*/ 109 w 286"/>
                  <a:gd name="T81" fmla="*/ 272 h 474"/>
                  <a:gd name="T82" fmla="*/ 113 w 286"/>
                  <a:gd name="T83" fmla="*/ 275 h 474"/>
                  <a:gd name="T84" fmla="*/ 115 w 286"/>
                  <a:gd name="T85" fmla="*/ 275 h 474"/>
                  <a:gd name="T86" fmla="*/ 118 w 286"/>
                  <a:gd name="T87" fmla="*/ 277 h 474"/>
                  <a:gd name="T88" fmla="*/ 120 w 286"/>
                  <a:gd name="T89" fmla="*/ 272 h 474"/>
                  <a:gd name="T90" fmla="*/ 124 w 286"/>
                  <a:gd name="T91" fmla="*/ 267 h 474"/>
                  <a:gd name="T92" fmla="*/ 126 w 286"/>
                  <a:gd name="T93" fmla="*/ 259 h 474"/>
                  <a:gd name="T94" fmla="*/ 130 w 286"/>
                  <a:gd name="T95" fmla="*/ 248 h 474"/>
                  <a:gd name="T96" fmla="*/ 131 w 286"/>
                  <a:gd name="T97" fmla="*/ 241 h 474"/>
                  <a:gd name="T98" fmla="*/ 134 w 286"/>
                  <a:gd name="T99" fmla="*/ 227 h 4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474"/>
                  <a:gd name="T152" fmla="*/ 286 w 286"/>
                  <a:gd name="T153" fmla="*/ 474 h 4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474">
                    <a:moveTo>
                      <a:pt x="0" y="370"/>
                    </a:moveTo>
                    <a:lnTo>
                      <a:pt x="6" y="352"/>
                    </a:lnTo>
                    <a:lnTo>
                      <a:pt x="12" y="326"/>
                    </a:lnTo>
                    <a:lnTo>
                      <a:pt x="18" y="290"/>
                    </a:lnTo>
                    <a:lnTo>
                      <a:pt x="24" y="263"/>
                    </a:lnTo>
                    <a:lnTo>
                      <a:pt x="30" y="236"/>
                    </a:lnTo>
                    <a:lnTo>
                      <a:pt x="35" y="210"/>
                    </a:lnTo>
                    <a:lnTo>
                      <a:pt x="41" y="178"/>
                    </a:lnTo>
                    <a:lnTo>
                      <a:pt x="47" y="152"/>
                    </a:lnTo>
                    <a:lnTo>
                      <a:pt x="53" y="129"/>
                    </a:lnTo>
                    <a:lnTo>
                      <a:pt x="59" y="94"/>
                    </a:lnTo>
                    <a:lnTo>
                      <a:pt x="64" y="71"/>
                    </a:lnTo>
                    <a:lnTo>
                      <a:pt x="70" y="54"/>
                    </a:lnTo>
                    <a:lnTo>
                      <a:pt x="76" y="36"/>
                    </a:lnTo>
                    <a:lnTo>
                      <a:pt x="82" y="23"/>
                    </a:lnTo>
                    <a:lnTo>
                      <a:pt x="88" y="9"/>
                    </a:lnTo>
                    <a:lnTo>
                      <a:pt x="94" y="5"/>
                    </a:lnTo>
                    <a:lnTo>
                      <a:pt x="100" y="0"/>
                    </a:lnTo>
                    <a:lnTo>
                      <a:pt x="105" y="5"/>
                    </a:lnTo>
                    <a:lnTo>
                      <a:pt x="111" y="5"/>
                    </a:lnTo>
                    <a:lnTo>
                      <a:pt x="117" y="14"/>
                    </a:lnTo>
                    <a:lnTo>
                      <a:pt x="123" y="27"/>
                    </a:lnTo>
                    <a:lnTo>
                      <a:pt x="128" y="45"/>
                    </a:lnTo>
                    <a:lnTo>
                      <a:pt x="134" y="58"/>
                    </a:lnTo>
                    <a:lnTo>
                      <a:pt x="140" y="85"/>
                    </a:lnTo>
                    <a:lnTo>
                      <a:pt x="146" y="107"/>
                    </a:lnTo>
                    <a:lnTo>
                      <a:pt x="152" y="129"/>
                    </a:lnTo>
                    <a:lnTo>
                      <a:pt x="158" y="156"/>
                    </a:lnTo>
                    <a:lnTo>
                      <a:pt x="163" y="187"/>
                    </a:lnTo>
                    <a:lnTo>
                      <a:pt x="169" y="214"/>
                    </a:lnTo>
                    <a:lnTo>
                      <a:pt x="175" y="245"/>
                    </a:lnTo>
                    <a:lnTo>
                      <a:pt x="180" y="272"/>
                    </a:lnTo>
                    <a:lnTo>
                      <a:pt x="186" y="299"/>
                    </a:lnTo>
                    <a:lnTo>
                      <a:pt x="193" y="321"/>
                    </a:lnTo>
                    <a:lnTo>
                      <a:pt x="198" y="348"/>
                    </a:lnTo>
                    <a:lnTo>
                      <a:pt x="204" y="388"/>
                    </a:lnTo>
                    <a:lnTo>
                      <a:pt x="210" y="401"/>
                    </a:lnTo>
                    <a:lnTo>
                      <a:pt x="215" y="419"/>
                    </a:lnTo>
                    <a:lnTo>
                      <a:pt x="221" y="437"/>
                    </a:lnTo>
                    <a:lnTo>
                      <a:pt x="227" y="451"/>
                    </a:lnTo>
                    <a:lnTo>
                      <a:pt x="233" y="464"/>
                    </a:lnTo>
                    <a:lnTo>
                      <a:pt x="239" y="469"/>
                    </a:lnTo>
                    <a:lnTo>
                      <a:pt x="245" y="469"/>
                    </a:lnTo>
                    <a:lnTo>
                      <a:pt x="250" y="473"/>
                    </a:lnTo>
                    <a:lnTo>
                      <a:pt x="256" y="464"/>
                    </a:lnTo>
                    <a:lnTo>
                      <a:pt x="262" y="455"/>
                    </a:lnTo>
                    <a:lnTo>
                      <a:pt x="268" y="442"/>
                    </a:lnTo>
                    <a:lnTo>
                      <a:pt x="274" y="424"/>
                    </a:lnTo>
                    <a:lnTo>
                      <a:pt x="279" y="411"/>
                    </a:lnTo>
                    <a:lnTo>
                      <a:pt x="285" y="388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638800" y="3262313"/>
            <a:ext cx="2682875" cy="566737"/>
            <a:chOff x="1958" y="1242"/>
            <a:chExt cx="2496" cy="527"/>
          </a:xfrm>
        </p:grpSpPr>
        <p:sp>
          <p:nvSpPr>
            <p:cNvPr id="33826" name="Freeform 51"/>
            <p:cNvSpPr>
              <a:spLocks/>
            </p:cNvSpPr>
            <p:nvPr/>
          </p:nvSpPr>
          <p:spPr bwMode="auto">
            <a:xfrm>
              <a:off x="1958" y="1242"/>
              <a:ext cx="2487" cy="515"/>
            </a:xfrm>
            <a:custGeom>
              <a:avLst/>
              <a:gdLst>
                <a:gd name="T0" fmla="*/ 0 w 2902"/>
                <a:gd name="T1" fmla="*/ 0 h 572"/>
                <a:gd name="T2" fmla="*/ 1340 w 2902"/>
                <a:gd name="T3" fmla="*/ 0 h 572"/>
                <a:gd name="T4" fmla="*/ 1340 w 2902"/>
                <a:gd name="T5" fmla="*/ 338 h 572"/>
                <a:gd name="T6" fmla="*/ 0 w 2902"/>
                <a:gd name="T7" fmla="*/ 338 h 572"/>
                <a:gd name="T8" fmla="*/ 0 w 2902"/>
                <a:gd name="T9" fmla="*/ 0 h 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2"/>
                <a:gd name="T16" fmla="*/ 0 h 572"/>
                <a:gd name="T17" fmla="*/ 2902 w 2902"/>
                <a:gd name="T18" fmla="*/ 572 h 5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2" h="572">
                  <a:moveTo>
                    <a:pt x="0" y="0"/>
                  </a:moveTo>
                  <a:lnTo>
                    <a:pt x="2901" y="0"/>
                  </a:lnTo>
                  <a:lnTo>
                    <a:pt x="2901" y="571"/>
                  </a:lnTo>
                  <a:lnTo>
                    <a:pt x="0" y="5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Line 52"/>
            <p:cNvSpPr>
              <a:spLocks noChangeShapeType="1"/>
            </p:cNvSpPr>
            <p:nvPr/>
          </p:nvSpPr>
          <p:spPr bwMode="auto">
            <a:xfrm>
              <a:off x="1984" y="1488"/>
              <a:ext cx="245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8" name="Rectangle 53"/>
            <p:cNvSpPr>
              <a:spLocks noChangeArrowheads="1"/>
            </p:cNvSpPr>
            <p:nvPr/>
          </p:nvSpPr>
          <p:spPr bwMode="auto">
            <a:xfrm>
              <a:off x="2845" y="1250"/>
              <a:ext cx="973" cy="519"/>
            </a:xfrm>
            <a:prstGeom prst="rect">
              <a:avLst/>
            </a:prstGeom>
            <a:solidFill>
              <a:srgbClr val="FFCDCD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</a:pPr>
              <a:endParaRPr lang="ru-RU" sz="2800">
                <a:solidFill>
                  <a:srgbClr val="808080"/>
                </a:solidFill>
                <a:latin typeface="Arial Narrow" pitchFamily="34" charset="0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1968" y="1287"/>
              <a:ext cx="2486" cy="478"/>
              <a:chOff x="1968" y="1287"/>
              <a:chExt cx="2486" cy="478"/>
            </a:xfrm>
          </p:grpSpPr>
          <p:sp>
            <p:nvSpPr>
              <p:cNvPr id="33830" name="Freeform 55"/>
              <p:cNvSpPr>
                <a:spLocks/>
              </p:cNvSpPr>
              <p:nvPr/>
            </p:nvSpPr>
            <p:spPr bwMode="auto">
              <a:xfrm>
                <a:off x="1968" y="1290"/>
                <a:ext cx="448" cy="431"/>
              </a:xfrm>
              <a:custGeom>
                <a:avLst/>
                <a:gdLst>
                  <a:gd name="T0" fmla="*/ 3 w 523"/>
                  <a:gd name="T1" fmla="*/ 191 h 478"/>
                  <a:gd name="T2" fmla="*/ 8 w 523"/>
                  <a:gd name="T3" fmla="*/ 220 h 478"/>
                  <a:gd name="T4" fmla="*/ 13 w 523"/>
                  <a:gd name="T5" fmla="*/ 250 h 478"/>
                  <a:gd name="T6" fmla="*/ 19 w 523"/>
                  <a:gd name="T7" fmla="*/ 271 h 478"/>
                  <a:gd name="T8" fmla="*/ 24 w 523"/>
                  <a:gd name="T9" fmla="*/ 281 h 478"/>
                  <a:gd name="T10" fmla="*/ 29 w 523"/>
                  <a:gd name="T11" fmla="*/ 285 h 478"/>
                  <a:gd name="T12" fmla="*/ 34 w 523"/>
                  <a:gd name="T13" fmla="*/ 273 h 478"/>
                  <a:gd name="T14" fmla="*/ 40 w 523"/>
                  <a:gd name="T15" fmla="*/ 265 h 478"/>
                  <a:gd name="T16" fmla="*/ 46 w 523"/>
                  <a:gd name="T17" fmla="*/ 244 h 478"/>
                  <a:gd name="T18" fmla="*/ 51 w 523"/>
                  <a:gd name="T19" fmla="*/ 216 h 478"/>
                  <a:gd name="T20" fmla="*/ 57 w 523"/>
                  <a:gd name="T21" fmla="*/ 180 h 478"/>
                  <a:gd name="T22" fmla="*/ 62 w 523"/>
                  <a:gd name="T23" fmla="*/ 149 h 478"/>
                  <a:gd name="T24" fmla="*/ 67 w 523"/>
                  <a:gd name="T25" fmla="*/ 114 h 478"/>
                  <a:gd name="T26" fmla="*/ 73 w 523"/>
                  <a:gd name="T27" fmla="*/ 78 h 478"/>
                  <a:gd name="T28" fmla="*/ 77 w 523"/>
                  <a:gd name="T29" fmla="*/ 53 h 478"/>
                  <a:gd name="T30" fmla="*/ 83 w 523"/>
                  <a:gd name="T31" fmla="*/ 26 h 478"/>
                  <a:gd name="T32" fmla="*/ 88 w 523"/>
                  <a:gd name="T33" fmla="*/ 8 h 478"/>
                  <a:gd name="T34" fmla="*/ 94 w 523"/>
                  <a:gd name="T35" fmla="*/ 0 h 478"/>
                  <a:gd name="T36" fmla="*/ 99 w 523"/>
                  <a:gd name="T37" fmla="*/ 5 h 478"/>
                  <a:gd name="T38" fmla="*/ 105 w 523"/>
                  <a:gd name="T39" fmla="*/ 16 h 478"/>
                  <a:gd name="T40" fmla="*/ 110 w 523"/>
                  <a:gd name="T41" fmla="*/ 29 h 478"/>
                  <a:gd name="T42" fmla="*/ 115 w 523"/>
                  <a:gd name="T43" fmla="*/ 56 h 478"/>
                  <a:gd name="T44" fmla="*/ 120 w 523"/>
                  <a:gd name="T45" fmla="*/ 87 h 478"/>
                  <a:gd name="T46" fmla="*/ 125 w 523"/>
                  <a:gd name="T47" fmla="*/ 123 h 478"/>
                  <a:gd name="T48" fmla="*/ 131 w 523"/>
                  <a:gd name="T49" fmla="*/ 160 h 478"/>
                  <a:gd name="T50" fmla="*/ 137 w 523"/>
                  <a:gd name="T51" fmla="*/ 191 h 478"/>
                  <a:gd name="T52" fmla="*/ 142 w 523"/>
                  <a:gd name="T53" fmla="*/ 220 h 478"/>
                  <a:gd name="T54" fmla="*/ 147 w 523"/>
                  <a:gd name="T55" fmla="*/ 250 h 478"/>
                  <a:gd name="T56" fmla="*/ 152 w 523"/>
                  <a:gd name="T57" fmla="*/ 271 h 478"/>
                  <a:gd name="T58" fmla="*/ 158 w 523"/>
                  <a:gd name="T59" fmla="*/ 285 h 478"/>
                  <a:gd name="T60" fmla="*/ 164 w 523"/>
                  <a:gd name="T61" fmla="*/ 285 h 478"/>
                  <a:gd name="T62" fmla="*/ 169 w 523"/>
                  <a:gd name="T63" fmla="*/ 273 h 478"/>
                  <a:gd name="T64" fmla="*/ 174 w 523"/>
                  <a:gd name="T65" fmla="*/ 265 h 478"/>
                  <a:gd name="T66" fmla="*/ 179 w 523"/>
                  <a:gd name="T67" fmla="*/ 244 h 478"/>
                  <a:gd name="T68" fmla="*/ 185 w 523"/>
                  <a:gd name="T69" fmla="*/ 216 h 478"/>
                  <a:gd name="T70" fmla="*/ 190 w 523"/>
                  <a:gd name="T71" fmla="*/ 180 h 478"/>
                  <a:gd name="T72" fmla="*/ 195 w 523"/>
                  <a:gd name="T73" fmla="*/ 149 h 478"/>
                  <a:gd name="T74" fmla="*/ 201 w 523"/>
                  <a:gd name="T75" fmla="*/ 114 h 478"/>
                  <a:gd name="T76" fmla="*/ 206 w 523"/>
                  <a:gd name="T77" fmla="*/ 78 h 478"/>
                  <a:gd name="T78" fmla="*/ 212 w 523"/>
                  <a:gd name="T79" fmla="*/ 53 h 478"/>
                  <a:gd name="T80" fmla="*/ 218 w 523"/>
                  <a:gd name="T81" fmla="*/ 23 h 478"/>
                  <a:gd name="T82" fmla="*/ 223 w 523"/>
                  <a:gd name="T83" fmla="*/ 8 h 478"/>
                  <a:gd name="T84" fmla="*/ 228 w 523"/>
                  <a:gd name="T85" fmla="*/ 0 h 478"/>
                  <a:gd name="T86" fmla="*/ 233 w 523"/>
                  <a:gd name="T87" fmla="*/ 8 h 478"/>
                  <a:gd name="T88" fmla="*/ 238 w 523"/>
                  <a:gd name="T89" fmla="*/ 16 h 4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478"/>
                  <a:gd name="T137" fmla="*/ 523 w 523"/>
                  <a:gd name="T138" fmla="*/ 478 h 4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478">
                    <a:moveTo>
                      <a:pt x="0" y="289"/>
                    </a:moveTo>
                    <a:lnTo>
                      <a:pt x="6" y="321"/>
                    </a:lnTo>
                    <a:lnTo>
                      <a:pt x="11" y="343"/>
                    </a:lnTo>
                    <a:lnTo>
                      <a:pt x="17" y="370"/>
                    </a:lnTo>
                    <a:lnTo>
                      <a:pt x="23" y="392"/>
                    </a:lnTo>
                    <a:lnTo>
                      <a:pt x="29" y="419"/>
                    </a:lnTo>
                    <a:lnTo>
                      <a:pt x="34" y="437"/>
                    </a:lnTo>
                    <a:lnTo>
                      <a:pt x="41" y="455"/>
                    </a:lnTo>
                    <a:lnTo>
                      <a:pt x="46" y="463"/>
                    </a:lnTo>
                    <a:lnTo>
                      <a:pt x="52" y="472"/>
                    </a:lnTo>
                    <a:lnTo>
                      <a:pt x="58" y="477"/>
                    </a:lnTo>
                    <a:lnTo>
                      <a:pt x="64" y="477"/>
                    </a:lnTo>
                    <a:lnTo>
                      <a:pt x="69" y="468"/>
                    </a:lnTo>
                    <a:lnTo>
                      <a:pt x="75" y="459"/>
                    </a:lnTo>
                    <a:lnTo>
                      <a:pt x="81" y="455"/>
                    </a:lnTo>
                    <a:lnTo>
                      <a:pt x="87" y="445"/>
                    </a:lnTo>
                    <a:lnTo>
                      <a:pt x="93" y="427"/>
                    </a:lnTo>
                    <a:lnTo>
                      <a:pt x="99" y="410"/>
                    </a:lnTo>
                    <a:lnTo>
                      <a:pt x="104" y="387"/>
                    </a:lnTo>
                    <a:lnTo>
                      <a:pt x="110" y="361"/>
                    </a:lnTo>
                    <a:lnTo>
                      <a:pt x="116" y="334"/>
                    </a:lnTo>
                    <a:lnTo>
                      <a:pt x="122" y="303"/>
                    </a:lnTo>
                    <a:lnTo>
                      <a:pt x="127" y="272"/>
                    </a:lnTo>
                    <a:lnTo>
                      <a:pt x="133" y="249"/>
                    </a:lnTo>
                    <a:lnTo>
                      <a:pt x="139" y="218"/>
                    </a:lnTo>
                    <a:lnTo>
                      <a:pt x="145" y="191"/>
                    </a:lnTo>
                    <a:lnTo>
                      <a:pt x="151" y="160"/>
                    </a:lnTo>
                    <a:lnTo>
                      <a:pt x="156" y="133"/>
                    </a:lnTo>
                    <a:lnTo>
                      <a:pt x="162" y="111"/>
                    </a:lnTo>
                    <a:lnTo>
                      <a:pt x="168" y="89"/>
                    </a:lnTo>
                    <a:lnTo>
                      <a:pt x="174" y="67"/>
                    </a:lnTo>
                    <a:lnTo>
                      <a:pt x="180" y="44"/>
                    </a:lnTo>
                    <a:lnTo>
                      <a:pt x="186" y="27"/>
                    </a:lnTo>
                    <a:lnTo>
                      <a:pt x="192" y="13"/>
                    </a:lnTo>
                    <a:lnTo>
                      <a:pt x="197" y="4"/>
                    </a:lnTo>
                    <a:lnTo>
                      <a:pt x="203" y="0"/>
                    </a:lnTo>
                    <a:lnTo>
                      <a:pt x="209" y="9"/>
                    </a:lnTo>
                    <a:lnTo>
                      <a:pt x="215" y="9"/>
                    </a:lnTo>
                    <a:lnTo>
                      <a:pt x="221" y="18"/>
                    </a:lnTo>
                    <a:lnTo>
                      <a:pt x="227" y="27"/>
                    </a:lnTo>
                    <a:lnTo>
                      <a:pt x="232" y="36"/>
                    </a:lnTo>
                    <a:lnTo>
                      <a:pt x="238" y="49"/>
                    </a:lnTo>
                    <a:lnTo>
                      <a:pt x="244" y="67"/>
                    </a:lnTo>
                    <a:lnTo>
                      <a:pt x="250" y="93"/>
                    </a:lnTo>
                    <a:lnTo>
                      <a:pt x="256" y="120"/>
                    </a:lnTo>
                    <a:lnTo>
                      <a:pt x="261" y="147"/>
                    </a:lnTo>
                    <a:lnTo>
                      <a:pt x="267" y="178"/>
                    </a:lnTo>
                    <a:lnTo>
                      <a:pt x="273" y="205"/>
                    </a:lnTo>
                    <a:lnTo>
                      <a:pt x="279" y="236"/>
                    </a:lnTo>
                    <a:lnTo>
                      <a:pt x="285" y="267"/>
                    </a:lnTo>
                    <a:lnTo>
                      <a:pt x="290" y="289"/>
                    </a:lnTo>
                    <a:lnTo>
                      <a:pt x="296" y="321"/>
                    </a:lnTo>
                    <a:lnTo>
                      <a:pt x="302" y="343"/>
                    </a:lnTo>
                    <a:lnTo>
                      <a:pt x="308" y="370"/>
                    </a:lnTo>
                    <a:lnTo>
                      <a:pt x="313" y="392"/>
                    </a:lnTo>
                    <a:lnTo>
                      <a:pt x="320" y="419"/>
                    </a:lnTo>
                    <a:lnTo>
                      <a:pt x="325" y="437"/>
                    </a:lnTo>
                    <a:lnTo>
                      <a:pt x="331" y="455"/>
                    </a:lnTo>
                    <a:lnTo>
                      <a:pt x="337" y="468"/>
                    </a:lnTo>
                    <a:lnTo>
                      <a:pt x="342" y="477"/>
                    </a:lnTo>
                    <a:lnTo>
                      <a:pt x="348" y="472"/>
                    </a:lnTo>
                    <a:lnTo>
                      <a:pt x="354" y="477"/>
                    </a:lnTo>
                    <a:lnTo>
                      <a:pt x="360" y="468"/>
                    </a:lnTo>
                    <a:lnTo>
                      <a:pt x="366" y="459"/>
                    </a:lnTo>
                    <a:lnTo>
                      <a:pt x="372" y="455"/>
                    </a:lnTo>
                    <a:lnTo>
                      <a:pt x="377" y="445"/>
                    </a:lnTo>
                    <a:lnTo>
                      <a:pt x="383" y="427"/>
                    </a:lnTo>
                    <a:lnTo>
                      <a:pt x="389" y="410"/>
                    </a:lnTo>
                    <a:lnTo>
                      <a:pt x="395" y="387"/>
                    </a:lnTo>
                    <a:lnTo>
                      <a:pt x="401" y="361"/>
                    </a:lnTo>
                    <a:lnTo>
                      <a:pt x="406" y="334"/>
                    </a:lnTo>
                    <a:lnTo>
                      <a:pt x="412" y="303"/>
                    </a:lnTo>
                    <a:lnTo>
                      <a:pt x="418" y="272"/>
                    </a:lnTo>
                    <a:lnTo>
                      <a:pt x="424" y="249"/>
                    </a:lnTo>
                    <a:lnTo>
                      <a:pt x="430" y="218"/>
                    </a:lnTo>
                    <a:lnTo>
                      <a:pt x="436" y="191"/>
                    </a:lnTo>
                    <a:lnTo>
                      <a:pt x="442" y="160"/>
                    </a:lnTo>
                    <a:lnTo>
                      <a:pt x="447" y="133"/>
                    </a:lnTo>
                    <a:lnTo>
                      <a:pt x="453" y="111"/>
                    </a:lnTo>
                    <a:lnTo>
                      <a:pt x="459" y="89"/>
                    </a:lnTo>
                    <a:lnTo>
                      <a:pt x="465" y="62"/>
                    </a:lnTo>
                    <a:lnTo>
                      <a:pt x="470" y="40"/>
                    </a:lnTo>
                    <a:lnTo>
                      <a:pt x="476" y="27"/>
                    </a:lnTo>
                    <a:lnTo>
                      <a:pt x="482" y="13"/>
                    </a:lnTo>
                    <a:lnTo>
                      <a:pt x="488" y="4"/>
                    </a:lnTo>
                    <a:lnTo>
                      <a:pt x="494" y="0"/>
                    </a:lnTo>
                    <a:lnTo>
                      <a:pt x="500" y="9"/>
                    </a:lnTo>
                    <a:lnTo>
                      <a:pt x="505" y="13"/>
                    </a:lnTo>
                    <a:lnTo>
                      <a:pt x="511" y="18"/>
                    </a:lnTo>
                    <a:lnTo>
                      <a:pt x="517" y="27"/>
                    </a:lnTo>
                    <a:lnTo>
                      <a:pt x="522" y="36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56"/>
              <p:cNvSpPr>
                <a:spLocks/>
              </p:cNvSpPr>
              <p:nvPr/>
            </p:nvSpPr>
            <p:spPr bwMode="auto">
              <a:xfrm>
                <a:off x="2415" y="1290"/>
                <a:ext cx="450" cy="431"/>
              </a:xfrm>
              <a:custGeom>
                <a:avLst/>
                <a:gdLst>
                  <a:gd name="T0" fmla="*/ 3 w 525"/>
                  <a:gd name="T1" fmla="*/ 29 h 478"/>
                  <a:gd name="T2" fmla="*/ 8 w 525"/>
                  <a:gd name="T3" fmla="*/ 56 h 478"/>
                  <a:gd name="T4" fmla="*/ 14 w 525"/>
                  <a:gd name="T5" fmla="*/ 87 h 478"/>
                  <a:gd name="T6" fmla="*/ 19 w 525"/>
                  <a:gd name="T7" fmla="*/ 123 h 478"/>
                  <a:gd name="T8" fmla="*/ 24 w 525"/>
                  <a:gd name="T9" fmla="*/ 160 h 478"/>
                  <a:gd name="T10" fmla="*/ 30 w 525"/>
                  <a:gd name="T11" fmla="*/ 191 h 478"/>
                  <a:gd name="T12" fmla="*/ 35 w 525"/>
                  <a:gd name="T13" fmla="*/ 220 h 478"/>
                  <a:gd name="T14" fmla="*/ 40 w 525"/>
                  <a:gd name="T15" fmla="*/ 250 h 478"/>
                  <a:gd name="T16" fmla="*/ 46 w 525"/>
                  <a:gd name="T17" fmla="*/ 271 h 478"/>
                  <a:gd name="T18" fmla="*/ 51 w 525"/>
                  <a:gd name="T19" fmla="*/ 285 h 478"/>
                  <a:gd name="T20" fmla="*/ 57 w 525"/>
                  <a:gd name="T21" fmla="*/ 285 h 478"/>
                  <a:gd name="T22" fmla="*/ 63 w 525"/>
                  <a:gd name="T23" fmla="*/ 273 h 478"/>
                  <a:gd name="T24" fmla="*/ 68 w 525"/>
                  <a:gd name="T25" fmla="*/ 265 h 478"/>
                  <a:gd name="T26" fmla="*/ 73 w 525"/>
                  <a:gd name="T27" fmla="*/ 244 h 478"/>
                  <a:gd name="T28" fmla="*/ 78 w 525"/>
                  <a:gd name="T29" fmla="*/ 216 h 478"/>
                  <a:gd name="T30" fmla="*/ 84 w 525"/>
                  <a:gd name="T31" fmla="*/ 178 h 478"/>
                  <a:gd name="T32" fmla="*/ 89 w 525"/>
                  <a:gd name="T33" fmla="*/ 145 h 478"/>
                  <a:gd name="T34" fmla="*/ 95 w 525"/>
                  <a:gd name="T35" fmla="*/ 114 h 478"/>
                  <a:gd name="T36" fmla="*/ 100 w 525"/>
                  <a:gd name="T37" fmla="*/ 78 h 478"/>
                  <a:gd name="T38" fmla="*/ 105 w 525"/>
                  <a:gd name="T39" fmla="*/ 53 h 478"/>
                  <a:gd name="T40" fmla="*/ 111 w 525"/>
                  <a:gd name="T41" fmla="*/ 23 h 478"/>
                  <a:gd name="T42" fmla="*/ 116 w 525"/>
                  <a:gd name="T43" fmla="*/ 8 h 478"/>
                  <a:gd name="T44" fmla="*/ 121 w 525"/>
                  <a:gd name="T45" fmla="*/ 0 h 478"/>
                  <a:gd name="T46" fmla="*/ 126 w 525"/>
                  <a:gd name="T47" fmla="*/ 8 h 478"/>
                  <a:gd name="T48" fmla="*/ 132 w 525"/>
                  <a:gd name="T49" fmla="*/ 16 h 478"/>
                  <a:gd name="T50" fmla="*/ 138 w 525"/>
                  <a:gd name="T51" fmla="*/ 29 h 478"/>
                  <a:gd name="T52" fmla="*/ 143 w 525"/>
                  <a:gd name="T53" fmla="*/ 56 h 478"/>
                  <a:gd name="T54" fmla="*/ 147 w 525"/>
                  <a:gd name="T55" fmla="*/ 87 h 478"/>
                  <a:gd name="T56" fmla="*/ 153 w 525"/>
                  <a:gd name="T57" fmla="*/ 123 h 478"/>
                  <a:gd name="T58" fmla="*/ 159 w 525"/>
                  <a:gd name="T59" fmla="*/ 160 h 478"/>
                  <a:gd name="T60" fmla="*/ 165 w 525"/>
                  <a:gd name="T61" fmla="*/ 176 h 478"/>
                  <a:gd name="T62" fmla="*/ 170 w 525"/>
                  <a:gd name="T63" fmla="*/ 206 h 478"/>
                  <a:gd name="T64" fmla="*/ 176 w 525"/>
                  <a:gd name="T65" fmla="*/ 234 h 478"/>
                  <a:gd name="T66" fmla="*/ 180 w 525"/>
                  <a:gd name="T67" fmla="*/ 252 h 478"/>
                  <a:gd name="T68" fmla="*/ 187 w 525"/>
                  <a:gd name="T69" fmla="*/ 263 h 478"/>
                  <a:gd name="T70" fmla="*/ 191 w 525"/>
                  <a:gd name="T71" fmla="*/ 258 h 478"/>
                  <a:gd name="T72" fmla="*/ 196 w 525"/>
                  <a:gd name="T73" fmla="*/ 265 h 478"/>
                  <a:gd name="T74" fmla="*/ 202 w 525"/>
                  <a:gd name="T75" fmla="*/ 263 h 478"/>
                  <a:gd name="T76" fmla="*/ 207 w 525"/>
                  <a:gd name="T77" fmla="*/ 261 h 478"/>
                  <a:gd name="T78" fmla="*/ 213 w 525"/>
                  <a:gd name="T79" fmla="*/ 254 h 478"/>
                  <a:gd name="T80" fmla="*/ 219 w 525"/>
                  <a:gd name="T81" fmla="*/ 250 h 478"/>
                  <a:gd name="T82" fmla="*/ 224 w 525"/>
                  <a:gd name="T83" fmla="*/ 244 h 478"/>
                  <a:gd name="T84" fmla="*/ 229 w 525"/>
                  <a:gd name="T85" fmla="*/ 235 h 478"/>
                  <a:gd name="T86" fmla="*/ 234 w 525"/>
                  <a:gd name="T87" fmla="*/ 227 h 478"/>
                  <a:gd name="T88" fmla="*/ 240 w 525"/>
                  <a:gd name="T89" fmla="*/ 218 h 4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5"/>
                  <a:gd name="T136" fmla="*/ 0 h 478"/>
                  <a:gd name="T137" fmla="*/ 525 w 525"/>
                  <a:gd name="T138" fmla="*/ 478 h 4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5" h="478">
                    <a:moveTo>
                      <a:pt x="0" y="36"/>
                    </a:moveTo>
                    <a:lnTo>
                      <a:pt x="7" y="49"/>
                    </a:lnTo>
                    <a:lnTo>
                      <a:pt x="13" y="67"/>
                    </a:lnTo>
                    <a:lnTo>
                      <a:pt x="18" y="93"/>
                    </a:lnTo>
                    <a:lnTo>
                      <a:pt x="24" y="125"/>
                    </a:lnTo>
                    <a:lnTo>
                      <a:pt x="30" y="147"/>
                    </a:lnTo>
                    <a:lnTo>
                      <a:pt x="36" y="178"/>
                    </a:lnTo>
                    <a:lnTo>
                      <a:pt x="41" y="205"/>
                    </a:lnTo>
                    <a:lnTo>
                      <a:pt x="47" y="236"/>
                    </a:lnTo>
                    <a:lnTo>
                      <a:pt x="53" y="267"/>
                    </a:lnTo>
                    <a:lnTo>
                      <a:pt x="59" y="289"/>
                    </a:lnTo>
                    <a:lnTo>
                      <a:pt x="65" y="321"/>
                    </a:lnTo>
                    <a:lnTo>
                      <a:pt x="70" y="343"/>
                    </a:lnTo>
                    <a:lnTo>
                      <a:pt x="76" y="370"/>
                    </a:lnTo>
                    <a:lnTo>
                      <a:pt x="82" y="396"/>
                    </a:lnTo>
                    <a:lnTo>
                      <a:pt x="88" y="419"/>
                    </a:lnTo>
                    <a:lnTo>
                      <a:pt x="94" y="437"/>
                    </a:lnTo>
                    <a:lnTo>
                      <a:pt x="99" y="455"/>
                    </a:lnTo>
                    <a:lnTo>
                      <a:pt x="105" y="468"/>
                    </a:lnTo>
                    <a:lnTo>
                      <a:pt x="111" y="477"/>
                    </a:lnTo>
                    <a:lnTo>
                      <a:pt x="117" y="472"/>
                    </a:lnTo>
                    <a:lnTo>
                      <a:pt x="123" y="477"/>
                    </a:lnTo>
                    <a:lnTo>
                      <a:pt x="129" y="468"/>
                    </a:lnTo>
                    <a:lnTo>
                      <a:pt x="134" y="459"/>
                    </a:lnTo>
                    <a:lnTo>
                      <a:pt x="140" y="455"/>
                    </a:lnTo>
                    <a:lnTo>
                      <a:pt x="146" y="445"/>
                    </a:lnTo>
                    <a:lnTo>
                      <a:pt x="152" y="427"/>
                    </a:lnTo>
                    <a:lnTo>
                      <a:pt x="158" y="410"/>
                    </a:lnTo>
                    <a:lnTo>
                      <a:pt x="164" y="387"/>
                    </a:lnTo>
                    <a:lnTo>
                      <a:pt x="169" y="361"/>
                    </a:lnTo>
                    <a:lnTo>
                      <a:pt x="175" y="334"/>
                    </a:lnTo>
                    <a:lnTo>
                      <a:pt x="181" y="298"/>
                    </a:lnTo>
                    <a:lnTo>
                      <a:pt x="187" y="272"/>
                    </a:lnTo>
                    <a:lnTo>
                      <a:pt x="193" y="245"/>
                    </a:lnTo>
                    <a:lnTo>
                      <a:pt x="198" y="218"/>
                    </a:lnTo>
                    <a:lnTo>
                      <a:pt x="204" y="191"/>
                    </a:lnTo>
                    <a:lnTo>
                      <a:pt x="210" y="160"/>
                    </a:lnTo>
                    <a:lnTo>
                      <a:pt x="216" y="133"/>
                    </a:lnTo>
                    <a:lnTo>
                      <a:pt x="222" y="111"/>
                    </a:lnTo>
                    <a:lnTo>
                      <a:pt x="227" y="89"/>
                    </a:lnTo>
                    <a:lnTo>
                      <a:pt x="233" y="62"/>
                    </a:lnTo>
                    <a:lnTo>
                      <a:pt x="239" y="40"/>
                    </a:lnTo>
                    <a:lnTo>
                      <a:pt x="245" y="22"/>
                    </a:lnTo>
                    <a:lnTo>
                      <a:pt x="251" y="13"/>
                    </a:lnTo>
                    <a:lnTo>
                      <a:pt x="256" y="4"/>
                    </a:lnTo>
                    <a:lnTo>
                      <a:pt x="262" y="0"/>
                    </a:lnTo>
                    <a:lnTo>
                      <a:pt x="268" y="9"/>
                    </a:lnTo>
                    <a:lnTo>
                      <a:pt x="274" y="13"/>
                    </a:lnTo>
                    <a:lnTo>
                      <a:pt x="279" y="18"/>
                    </a:lnTo>
                    <a:lnTo>
                      <a:pt x="286" y="27"/>
                    </a:lnTo>
                    <a:lnTo>
                      <a:pt x="292" y="36"/>
                    </a:lnTo>
                    <a:lnTo>
                      <a:pt x="297" y="49"/>
                    </a:lnTo>
                    <a:lnTo>
                      <a:pt x="303" y="67"/>
                    </a:lnTo>
                    <a:lnTo>
                      <a:pt x="309" y="93"/>
                    </a:lnTo>
                    <a:lnTo>
                      <a:pt x="314" y="125"/>
                    </a:lnTo>
                    <a:lnTo>
                      <a:pt x="320" y="147"/>
                    </a:lnTo>
                    <a:lnTo>
                      <a:pt x="326" y="178"/>
                    </a:lnTo>
                    <a:lnTo>
                      <a:pt x="332" y="205"/>
                    </a:lnTo>
                    <a:lnTo>
                      <a:pt x="338" y="236"/>
                    </a:lnTo>
                    <a:lnTo>
                      <a:pt x="344" y="267"/>
                    </a:lnTo>
                    <a:lnTo>
                      <a:pt x="349" y="289"/>
                    </a:lnTo>
                    <a:lnTo>
                      <a:pt x="355" y="294"/>
                    </a:lnTo>
                    <a:lnTo>
                      <a:pt x="361" y="321"/>
                    </a:lnTo>
                    <a:lnTo>
                      <a:pt x="367" y="347"/>
                    </a:lnTo>
                    <a:lnTo>
                      <a:pt x="373" y="370"/>
                    </a:lnTo>
                    <a:lnTo>
                      <a:pt x="379" y="392"/>
                    </a:lnTo>
                    <a:lnTo>
                      <a:pt x="384" y="405"/>
                    </a:lnTo>
                    <a:lnTo>
                      <a:pt x="390" y="423"/>
                    </a:lnTo>
                    <a:lnTo>
                      <a:pt x="396" y="437"/>
                    </a:lnTo>
                    <a:lnTo>
                      <a:pt x="402" y="441"/>
                    </a:lnTo>
                    <a:lnTo>
                      <a:pt x="408" y="445"/>
                    </a:lnTo>
                    <a:lnTo>
                      <a:pt x="413" y="432"/>
                    </a:lnTo>
                    <a:lnTo>
                      <a:pt x="419" y="441"/>
                    </a:lnTo>
                    <a:lnTo>
                      <a:pt x="425" y="445"/>
                    </a:lnTo>
                    <a:lnTo>
                      <a:pt x="431" y="445"/>
                    </a:lnTo>
                    <a:lnTo>
                      <a:pt x="437" y="441"/>
                    </a:lnTo>
                    <a:lnTo>
                      <a:pt x="442" y="441"/>
                    </a:lnTo>
                    <a:lnTo>
                      <a:pt x="448" y="437"/>
                    </a:lnTo>
                    <a:lnTo>
                      <a:pt x="454" y="432"/>
                    </a:lnTo>
                    <a:lnTo>
                      <a:pt x="460" y="427"/>
                    </a:lnTo>
                    <a:lnTo>
                      <a:pt x="466" y="423"/>
                    </a:lnTo>
                    <a:lnTo>
                      <a:pt x="472" y="419"/>
                    </a:lnTo>
                    <a:lnTo>
                      <a:pt x="477" y="414"/>
                    </a:lnTo>
                    <a:lnTo>
                      <a:pt x="483" y="410"/>
                    </a:lnTo>
                    <a:lnTo>
                      <a:pt x="489" y="405"/>
                    </a:lnTo>
                    <a:lnTo>
                      <a:pt x="494" y="396"/>
                    </a:lnTo>
                    <a:lnTo>
                      <a:pt x="501" y="392"/>
                    </a:lnTo>
                    <a:lnTo>
                      <a:pt x="506" y="383"/>
                    </a:lnTo>
                    <a:lnTo>
                      <a:pt x="512" y="374"/>
                    </a:lnTo>
                    <a:lnTo>
                      <a:pt x="518" y="365"/>
                    </a:lnTo>
                    <a:lnTo>
                      <a:pt x="524" y="352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57"/>
              <p:cNvSpPr>
                <a:spLocks/>
              </p:cNvSpPr>
              <p:nvPr/>
            </p:nvSpPr>
            <p:spPr bwMode="auto">
              <a:xfrm>
                <a:off x="2864" y="1455"/>
                <a:ext cx="449" cy="153"/>
              </a:xfrm>
              <a:custGeom>
                <a:avLst/>
                <a:gdLst>
                  <a:gd name="T0" fmla="*/ 3 w 523"/>
                  <a:gd name="T1" fmla="*/ 94 h 170"/>
                  <a:gd name="T2" fmla="*/ 8 w 523"/>
                  <a:gd name="T3" fmla="*/ 84 h 170"/>
                  <a:gd name="T4" fmla="*/ 13 w 523"/>
                  <a:gd name="T5" fmla="*/ 74 h 170"/>
                  <a:gd name="T6" fmla="*/ 18 w 523"/>
                  <a:gd name="T7" fmla="*/ 62 h 170"/>
                  <a:gd name="T8" fmla="*/ 24 w 523"/>
                  <a:gd name="T9" fmla="*/ 57 h 170"/>
                  <a:gd name="T10" fmla="*/ 29 w 523"/>
                  <a:gd name="T11" fmla="*/ 53 h 170"/>
                  <a:gd name="T12" fmla="*/ 34 w 523"/>
                  <a:gd name="T13" fmla="*/ 48 h 170"/>
                  <a:gd name="T14" fmla="*/ 40 w 523"/>
                  <a:gd name="T15" fmla="*/ 44 h 170"/>
                  <a:gd name="T16" fmla="*/ 46 w 523"/>
                  <a:gd name="T17" fmla="*/ 42 h 170"/>
                  <a:gd name="T18" fmla="*/ 52 w 523"/>
                  <a:gd name="T19" fmla="*/ 39 h 170"/>
                  <a:gd name="T20" fmla="*/ 57 w 523"/>
                  <a:gd name="T21" fmla="*/ 36 h 170"/>
                  <a:gd name="T22" fmla="*/ 63 w 523"/>
                  <a:gd name="T23" fmla="*/ 33 h 170"/>
                  <a:gd name="T24" fmla="*/ 67 w 523"/>
                  <a:gd name="T25" fmla="*/ 33 h 170"/>
                  <a:gd name="T26" fmla="*/ 74 w 523"/>
                  <a:gd name="T27" fmla="*/ 32 h 170"/>
                  <a:gd name="T28" fmla="*/ 78 w 523"/>
                  <a:gd name="T29" fmla="*/ 32 h 170"/>
                  <a:gd name="T30" fmla="*/ 84 w 523"/>
                  <a:gd name="T31" fmla="*/ 29 h 170"/>
                  <a:gd name="T32" fmla="*/ 89 w 523"/>
                  <a:gd name="T33" fmla="*/ 29 h 170"/>
                  <a:gd name="T34" fmla="*/ 94 w 523"/>
                  <a:gd name="T35" fmla="*/ 26 h 170"/>
                  <a:gd name="T36" fmla="*/ 101 w 523"/>
                  <a:gd name="T37" fmla="*/ 26 h 170"/>
                  <a:gd name="T38" fmla="*/ 106 w 523"/>
                  <a:gd name="T39" fmla="*/ 26 h 170"/>
                  <a:gd name="T40" fmla="*/ 111 w 523"/>
                  <a:gd name="T41" fmla="*/ 23 h 170"/>
                  <a:gd name="T42" fmla="*/ 117 w 523"/>
                  <a:gd name="T43" fmla="*/ 21 h 170"/>
                  <a:gd name="T44" fmla="*/ 122 w 523"/>
                  <a:gd name="T45" fmla="*/ 18 h 170"/>
                  <a:gd name="T46" fmla="*/ 128 w 523"/>
                  <a:gd name="T47" fmla="*/ 15 h 170"/>
                  <a:gd name="T48" fmla="*/ 132 w 523"/>
                  <a:gd name="T49" fmla="*/ 13 h 170"/>
                  <a:gd name="T50" fmla="*/ 138 w 523"/>
                  <a:gd name="T51" fmla="*/ 10 h 170"/>
                  <a:gd name="T52" fmla="*/ 143 w 523"/>
                  <a:gd name="T53" fmla="*/ 8 h 170"/>
                  <a:gd name="T54" fmla="*/ 149 w 523"/>
                  <a:gd name="T55" fmla="*/ 5 h 170"/>
                  <a:gd name="T56" fmla="*/ 154 w 523"/>
                  <a:gd name="T57" fmla="*/ 5 h 170"/>
                  <a:gd name="T58" fmla="*/ 159 w 523"/>
                  <a:gd name="T59" fmla="*/ 4 h 170"/>
                  <a:gd name="T60" fmla="*/ 165 w 523"/>
                  <a:gd name="T61" fmla="*/ 4 h 170"/>
                  <a:gd name="T62" fmla="*/ 171 w 523"/>
                  <a:gd name="T63" fmla="*/ 4 h 170"/>
                  <a:gd name="T64" fmla="*/ 176 w 523"/>
                  <a:gd name="T65" fmla="*/ 5 h 170"/>
                  <a:gd name="T66" fmla="*/ 181 w 523"/>
                  <a:gd name="T67" fmla="*/ 0 h 170"/>
                  <a:gd name="T68" fmla="*/ 186 w 523"/>
                  <a:gd name="T69" fmla="*/ 5 h 170"/>
                  <a:gd name="T70" fmla="*/ 192 w 523"/>
                  <a:gd name="T71" fmla="*/ 5 h 170"/>
                  <a:gd name="T72" fmla="*/ 197 w 523"/>
                  <a:gd name="T73" fmla="*/ 5 h 170"/>
                  <a:gd name="T74" fmla="*/ 203 w 523"/>
                  <a:gd name="T75" fmla="*/ 5 h 170"/>
                  <a:gd name="T76" fmla="*/ 209 w 523"/>
                  <a:gd name="T77" fmla="*/ 5 h 170"/>
                  <a:gd name="T78" fmla="*/ 213 w 523"/>
                  <a:gd name="T79" fmla="*/ 8 h 170"/>
                  <a:gd name="T80" fmla="*/ 219 w 523"/>
                  <a:gd name="T81" fmla="*/ 5 h 170"/>
                  <a:gd name="T82" fmla="*/ 225 w 523"/>
                  <a:gd name="T83" fmla="*/ 8 h 170"/>
                  <a:gd name="T84" fmla="*/ 230 w 523"/>
                  <a:gd name="T85" fmla="*/ 8 h 170"/>
                  <a:gd name="T86" fmla="*/ 236 w 523"/>
                  <a:gd name="T87" fmla="*/ 10 h 170"/>
                  <a:gd name="T88" fmla="*/ 241 w 523"/>
                  <a:gd name="T89" fmla="*/ 10 h 1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170"/>
                  <a:gd name="T137" fmla="*/ 523 w 523"/>
                  <a:gd name="T138" fmla="*/ 170 h 1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170">
                    <a:moveTo>
                      <a:pt x="0" y="169"/>
                    </a:moveTo>
                    <a:lnTo>
                      <a:pt x="6" y="160"/>
                    </a:lnTo>
                    <a:lnTo>
                      <a:pt x="11" y="151"/>
                    </a:lnTo>
                    <a:lnTo>
                      <a:pt x="17" y="142"/>
                    </a:lnTo>
                    <a:lnTo>
                      <a:pt x="23" y="133"/>
                    </a:lnTo>
                    <a:lnTo>
                      <a:pt x="29" y="124"/>
                    </a:lnTo>
                    <a:lnTo>
                      <a:pt x="34" y="115"/>
                    </a:lnTo>
                    <a:lnTo>
                      <a:pt x="40" y="106"/>
                    </a:lnTo>
                    <a:lnTo>
                      <a:pt x="46" y="102"/>
                    </a:lnTo>
                    <a:lnTo>
                      <a:pt x="52" y="97"/>
                    </a:lnTo>
                    <a:lnTo>
                      <a:pt x="58" y="93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5" y="80"/>
                    </a:lnTo>
                    <a:lnTo>
                      <a:pt x="81" y="75"/>
                    </a:lnTo>
                    <a:lnTo>
                      <a:pt x="87" y="75"/>
                    </a:lnTo>
                    <a:lnTo>
                      <a:pt x="93" y="71"/>
                    </a:lnTo>
                    <a:lnTo>
                      <a:pt x="98" y="71"/>
                    </a:lnTo>
                    <a:lnTo>
                      <a:pt x="104" y="71"/>
                    </a:lnTo>
                    <a:lnTo>
                      <a:pt x="110" y="66"/>
                    </a:lnTo>
                    <a:lnTo>
                      <a:pt x="116" y="62"/>
                    </a:lnTo>
                    <a:lnTo>
                      <a:pt x="122" y="62"/>
                    </a:lnTo>
                    <a:lnTo>
                      <a:pt x="128" y="62"/>
                    </a:lnTo>
                    <a:lnTo>
                      <a:pt x="134" y="57"/>
                    </a:lnTo>
                    <a:lnTo>
                      <a:pt x="139" y="57"/>
                    </a:lnTo>
                    <a:lnTo>
                      <a:pt x="145" y="57"/>
                    </a:lnTo>
                    <a:lnTo>
                      <a:pt x="151" y="57"/>
                    </a:lnTo>
                    <a:lnTo>
                      <a:pt x="157" y="53"/>
                    </a:lnTo>
                    <a:lnTo>
                      <a:pt x="163" y="57"/>
                    </a:lnTo>
                    <a:lnTo>
                      <a:pt x="168" y="53"/>
                    </a:lnTo>
                    <a:lnTo>
                      <a:pt x="174" y="53"/>
                    </a:lnTo>
                    <a:lnTo>
                      <a:pt x="180" y="48"/>
                    </a:lnTo>
                    <a:lnTo>
                      <a:pt x="186" y="53"/>
                    </a:lnTo>
                    <a:lnTo>
                      <a:pt x="191" y="48"/>
                    </a:lnTo>
                    <a:lnTo>
                      <a:pt x="197" y="48"/>
                    </a:lnTo>
                    <a:lnTo>
                      <a:pt x="203" y="44"/>
                    </a:lnTo>
                    <a:lnTo>
                      <a:pt x="209" y="44"/>
                    </a:lnTo>
                    <a:lnTo>
                      <a:pt x="215" y="44"/>
                    </a:lnTo>
                    <a:lnTo>
                      <a:pt x="221" y="44"/>
                    </a:lnTo>
                    <a:lnTo>
                      <a:pt x="226" y="44"/>
                    </a:lnTo>
                    <a:lnTo>
                      <a:pt x="232" y="44"/>
                    </a:lnTo>
                    <a:lnTo>
                      <a:pt x="238" y="39"/>
                    </a:lnTo>
                    <a:lnTo>
                      <a:pt x="244" y="39"/>
                    </a:lnTo>
                    <a:lnTo>
                      <a:pt x="249" y="35"/>
                    </a:lnTo>
                    <a:lnTo>
                      <a:pt x="256" y="31"/>
                    </a:lnTo>
                    <a:lnTo>
                      <a:pt x="261" y="31"/>
                    </a:lnTo>
                    <a:lnTo>
                      <a:pt x="267" y="26"/>
                    </a:lnTo>
                    <a:lnTo>
                      <a:pt x="273" y="26"/>
                    </a:lnTo>
                    <a:lnTo>
                      <a:pt x="279" y="22"/>
                    </a:lnTo>
                    <a:lnTo>
                      <a:pt x="284" y="22"/>
                    </a:lnTo>
                    <a:lnTo>
                      <a:pt x="290" y="17"/>
                    </a:lnTo>
                    <a:lnTo>
                      <a:pt x="296" y="17"/>
                    </a:lnTo>
                    <a:lnTo>
                      <a:pt x="302" y="13"/>
                    </a:lnTo>
                    <a:lnTo>
                      <a:pt x="308" y="13"/>
                    </a:lnTo>
                    <a:lnTo>
                      <a:pt x="314" y="13"/>
                    </a:lnTo>
                    <a:lnTo>
                      <a:pt x="319" y="8"/>
                    </a:lnTo>
                    <a:lnTo>
                      <a:pt x="325" y="8"/>
                    </a:lnTo>
                    <a:lnTo>
                      <a:pt x="331" y="8"/>
                    </a:lnTo>
                    <a:lnTo>
                      <a:pt x="337" y="8"/>
                    </a:lnTo>
                    <a:lnTo>
                      <a:pt x="343" y="4"/>
                    </a:lnTo>
                    <a:lnTo>
                      <a:pt x="348" y="8"/>
                    </a:lnTo>
                    <a:lnTo>
                      <a:pt x="354" y="4"/>
                    </a:lnTo>
                    <a:lnTo>
                      <a:pt x="360" y="4"/>
                    </a:lnTo>
                    <a:lnTo>
                      <a:pt x="366" y="4"/>
                    </a:lnTo>
                    <a:lnTo>
                      <a:pt x="372" y="4"/>
                    </a:lnTo>
                    <a:lnTo>
                      <a:pt x="377" y="8"/>
                    </a:lnTo>
                    <a:lnTo>
                      <a:pt x="383" y="4"/>
                    </a:lnTo>
                    <a:lnTo>
                      <a:pt x="389" y="0"/>
                    </a:lnTo>
                    <a:lnTo>
                      <a:pt x="395" y="4"/>
                    </a:lnTo>
                    <a:lnTo>
                      <a:pt x="401" y="8"/>
                    </a:lnTo>
                    <a:lnTo>
                      <a:pt x="407" y="8"/>
                    </a:lnTo>
                    <a:lnTo>
                      <a:pt x="412" y="8"/>
                    </a:lnTo>
                    <a:lnTo>
                      <a:pt x="418" y="8"/>
                    </a:lnTo>
                    <a:lnTo>
                      <a:pt x="424" y="8"/>
                    </a:lnTo>
                    <a:lnTo>
                      <a:pt x="429" y="8"/>
                    </a:lnTo>
                    <a:lnTo>
                      <a:pt x="435" y="8"/>
                    </a:lnTo>
                    <a:lnTo>
                      <a:pt x="441" y="8"/>
                    </a:lnTo>
                    <a:lnTo>
                      <a:pt x="447" y="8"/>
                    </a:lnTo>
                    <a:lnTo>
                      <a:pt x="453" y="8"/>
                    </a:lnTo>
                    <a:lnTo>
                      <a:pt x="458" y="13"/>
                    </a:lnTo>
                    <a:lnTo>
                      <a:pt x="464" y="13"/>
                    </a:lnTo>
                    <a:lnTo>
                      <a:pt x="470" y="8"/>
                    </a:lnTo>
                    <a:lnTo>
                      <a:pt x="476" y="13"/>
                    </a:lnTo>
                    <a:lnTo>
                      <a:pt x="482" y="13"/>
                    </a:lnTo>
                    <a:lnTo>
                      <a:pt x="488" y="13"/>
                    </a:lnTo>
                    <a:lnTo>
                      <a:pt x="493" y="13"/>
                    </a:lnTo>
                    <a:lnTo>
                      <a:pt x="499" y="13"/>
                    </a:lnTo>
                    <a:lnTo>
                      <a:pt x="505" y="17"/>
                    </a:lnTo>
                    <a:lnTo>
                      <a:pt x="511" y="13"/>
                    </a:lnTo>
                    <a:lnTo>
                      <a:pt x="517" y="17"/>
                    </a:lnTo>
                    <a:lnTo>
                      <a:pt x="522" y="17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58"/>
              <p:cNvSpPr>
                <a:spLocks/>
              </p:cNvSpPr>
              <p:nvPr/>
            </p:nvSpPr>
            <p:spPr bwMode="auto">
              <a:xfrm>
                <a:off x="3312" y="1467"/>
                <a:ext cx="450" cy="61"/>
              </a:xfrm>
              <a:custGeom>
                <a:avLst/>
                <a:gdLst>
                  <a:gd name="T0" fmla="*/ 3 w 525"/>
                  <a:gd name="T1" fmla="*/ 0 h 68"/>
                  <a:gd name="T2" fmla="*/ 8 w 525"/>
                  <a:gd name="T3" fmla="*/ 4 h 68"/>
                  <a:gd name="T4" fmla="*/ 14 w 525"/>
                  <a:gd name="T5" fmla="*/ 4 h 68"/>
                  <a:gd name="T6" fmla="*/ 19 w 525"/>
                  <a:gd name="T7" fmla="*/ 4 h 68"/>
                  <a:gd name="T8" fmla="*/ 24 w 525"/>
                  <a:gd name="T9" fmla="*/ 4 h 68"/>
                  <a:gd name="T10" fmla="*/ 29 w 525"/>
                  <a:gd name="T11" fmla="*/ 8 h 68"/>
                  <a:gd name="T12" fmla="*/ 35 w 525"/>
                  <a:gd name="T13" fmla="*/ 8 h 68"/>
                  <a:gd name="T14" fmla="*/ 40 w 525"/>
                  <a:gd name="T15" fmla="*/ 4 h 68"/>
                  <a:gd name="T16" fmla="*/ 46 w 525"/>
                  <a:gd name="T17" fmla="*/ 11 h 68"/>
                  <a:gd name="T18" fmla="*/ 51 w 525"/>
                  <a:gd name="T19" fmla="*/ 11 h 68"/>
                  <a:gd name="T20" fmla="*/ 57 w 525"/>
                  <a:gd name="T21" fmla="*/ 13 h 68"/>
                  <a:gd name="T22" fmla="*/ 63 w 525"/>
                  <a:gd name="T23" fmla="*/ 15 h 68"/>
                  <a:gd name="T24" fmla="*/ 67 w 525"/>
                  <a:gd name="T25" fmla="*/ 18 h 68"/>
                  <a:gd name="T26" fmla="*/ 73 w 525"/>
                  <a:gd name="T27" fmla="*/ 20 h 68"/>
                  <a:gd name="T28" fmla="*/ 78 w 525"/>
                  <a:gd name="T29" fmla="*/ 23 h 68"/>
                  <a:gd name="T30" fmla="*/ 83 w 525"/>
                  <a:gd name="T31" fmla="*/ 25 h 68"/>
                  <a:gd name="T32" fmla="*/ 89 w 525"/>
                  <a:gd name="T33" fmla="*/ 28 h 68"/>
                  <a:gd name="T34" fmla="*/ 95 w 525"/>
                  <a:gd name="T35" fmla="*/ 31 h 68"/>
                  <a:gd name="T36" fmla="*/ 100 w 525"/>
                  <a:gd name="T37" fmla="*/ 34 h 68"/>
                  <a:gd name="T38" fmla="*/ 105 w 525"/>
                  <a:gd name="T39" fmla="*/ 34 h 68"/>
                  <a:gd name="T40" fmla="*/ 111 w 525"/>
                  <a:gd name="T41" fmla="*/ 36 h 68"/>
                  <a:gd name="T42" fmla="*/ 116 w 525"/>
                  <a:gd name="T43" fmla="*/ 39 h 68"/>
                  <a:gd name="T44" fmla="*/ 121 w 525"/>
                  <a:gd name="T45" fmla="*/ 39 h 68"/>
                  <a:gd name="T46" fmla="*/ 126 w 525"/>
                  <a:gd name="T47" fmla="*/ 39 h 68"/>
                  <a:gd name="T48" fmla="*/ 131 w 525"/>
                  <a:gd name="T49" fmla="*/ 39 h 68"/>
                  <a:gd name="T50" fmla="*/ 138 w 525"/>
                  <a:gd name="T51" fmla="*/ 39 h 68"/>
                  <a:gd name="T52" fmla="*/ 142 w 525"/>
                  <a:gd name="T53" fmla="*/ 39 h 68"/>
                  <a:gd name="T54" fmla="*/ 147 w 525"/>
                  <a:gd name="T55" fmla="*/ 39 h 68"/>
                  <a:gd name="T56" fmla="*/ 153 w 525"/>
                  <a:gd name="T57" fmla="*/ 39 h 68"/>
                  <a:gd name="T58" fmla="*/ 159 w 525"/>
                  <a:gd name="T59" fmla="*/ 39 h 68"/>
                  <a:gd name="T60" fmla="*/ 165 w 525"/>
                  <a:gd name="T61" fmla="*/ 36 h 68"/>
                  <a:gd name="T62" fmla="*/ 170 w 525"/>
                  <a:gd name="T63" fmla="*/ 36 h 68"/>
                  <a:gd name="T64" fmla="*/ 175 w 525"/>
                  <a:gd name="T65" fmla="*/ 36 h 68"/>
                  <a:gd name="T66" fmla="*/ 180 w 525"/>
                  <a:gd name="T67" fmla="*/ 36 h 68"/>
                  <a:gd name="T68" fmla="*/ 186 w 525"/>
                  <a:gd name="T69" fmla="*/ 36 h 68"/>
                  <a:gd name="T70" fmla="*/ 191 w 525"/>
                  <a:gd name="T71" fmla="*/ 36 h 68"/>
                  <a:gd name="T72" fmla="*/ 196 w 525"/>
                  <a:gd name="T73" fmla="*/ 34 h 68"/>
                  <a:gd name="T74" fmla="*/ 202 w 525"/>
                  <a:gd name="T75" fmla="*/ 34 h 68"/>
                  <a:gd name="T76" fmla="*/ 207 w 525"/>
                  <a:gd name="T77" fmla="*/ 31 h 68"/>
                  <a:gd name="T78" fmla="*/ 213 w 525"/>
                  <a:gd name="T79" fmla="*/ 23 h 68"/>
                  <a:gd name="T80" fmla="*/ 219 w 525"/>
                  <a:gd name="T81" fmla="*/ 18 h 68"/>
                  <a:gd name="T82" fmla="*/ 224 w 525"/>
                  <a:gd name="T83" fmla="*/ 18 h 68"/>
                  <a:gd name="T84" fmla="*/ 229 w 525"/>
                  <a:gd name="T85" fmla="*/ 18 h 68"/>
                  <a:gd name="T86" fmla="*/ 234 w 525"/>
                  <a:gd name="T87" fmla="*/ 20 h 68"/>
                  <a:gd name="T88" fmla="*/ 240 w 525"/>
                  <a:gd name="T89" fmla="*/ 20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5"/>
                  <a:gd name="T136" fmla="*/ 0 h 68"/>
                  <a:gd name="T137" fmla="*/ 525 w 525"/>
                  <a:gd name="T138" fmla="*/ 68 h 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5" h="68">
                    <a:moveTo>
                      <a:pt x="0" y="4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5" y="9"/>
                    </a:lnTo>
                    <a:lnTo>
                      <a:pt x="41" y="9"/>
                    </a:lnTo>
                    <a:lnTo>
                      <a:pt x="47" y="9"/>
                    </a:lnTo>
                    <a:lnTo>
                      <a:pt x="53" y="9"/>
                    </a:lnTo>
                    <a:lnTo>
                      <a:pt x="59" y="9"/>
                    </a:lnTo>
                    <a:lnTo>
                      <a:pt x="64" y="13"/>
                    </a:lnTo>
                    <a:lnTo>
                      <a:pt x="70" y="9"/>
                    </a:lnTo>
                    <a:lnTo>
                      <a:pt x="76" y="13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5" y="18"/>
                    </a:lnTo>
                    <a:lnTo>
                      <a:pt x="111" y="18"/>
                    </a:lnTo>
                    <a:lnTo>
                      <a:pt x="117" y="22"/>
                    </a:lnTo>
                    <a:lnTo>
                      <a:pt x="123" y="22"/>
                    </a:lnTo>
                    <a:lnTo>
                      <a:pt x="128" y="22"/>
                    </a:lnTo>
                    <a:lnTo>
                      <a:pt x="134" y="26"/>
                    </a:lnTo>
                    <a:lnTo>
                      <a:pt x="140" y="26"/>
                    </a:lnTo>
                    <a:lnTo>
                      <a:pt x="145" y="31"/>
                    </a:lnTo>
                    <a:lnTo>
                      <a:pt x="152" y="31"/>
                    </a:lnTo>
                    <a:lnTo>
                      <a:pt x="157" y="35"/>
                    </a:lnTo>
                    <a:lnTo>
                      <a:pt x="163" y="35"/>
                    </a:lnTo>
                    <a:lnTo>
                      <a:pt x="169" y="40"/>
                    </a:lnTo>
                    <a:lnTo>
                      <a:pt x="175" y="40"/>
                    </a:lnTo>
                    <a:lnTo>
                      <a:pt x="180" y="44"/>
                    </a:lnTo>
                    <a:lnTo>
                      <a:pt x="186" y="49"/>
                    </a:lnTo>
                    <a:lnTo>
                      <a:pt x="192" y="49"/>
                    </a:lnTo>
                    <a:lnTo>
                      <a:pt x="198" y="53"/>
                    </a:lnTo>
                    <a:lnTo>
                      <a:pt x="204" y="53"/>
                    </a:lnTo>
                    <a:lnTo>
                      <a:pt x="210" y="58"/>
                    </a:lnTo>
                    <a:lnTo>
                      <a:pt x="216" y="58"/>
                    </a:lnTo>
                    <a:lnTo>
                      <a:pt x="221" y="62"/>
                    </a:lnTo>
                    <a:lnTo>
                      <a:pt x="227" y="58"/>
                    </a:lnTo>
                    <a:lnTo>
                      <a:pt x="233" y="62"/>
                    </a:lnTo>
                    <a:lnTo>
                      <a:pt x="239" y="62"/>
                    </a:lnTo>
                    <a:lnTo>
                      <a:pt x="245" y="67"/>
                    </a:lnTo>
                    <a:lnTo>
                      <a:pt x="250" y="67"/>
                    </a:lnTo>
                    <a:lnTo>
                      <a:pt x="256" y="62"/>
                    </a:lnTo>
                    <a:lnTo>
                      <a:pt x="262" y="67"/>
                    </a:lnTo>
                    <a:lnTo>
                      <a:pt x="268" y="67"/>
                    </a:lnTo>
                    <a:lnTo>
                      <a:pt x="274" y="67"/>
                    </a:lnTo>
                    <a:lnTo>
                      <a:pt x="279" y="67"/>
                    </a:lnTo>
                    <a:lnTo>
                      <a:pt x="285" y="67"/>
                    </a:lnTo>
                    <a:lnTo>
                      <a:pt x="291" y="67"/>
                    </a:lnTo>
                    <a:lnTo>
                      <a:pt x="297" y="67"/>
                    </a:lnTo>
                    <a:lnTo>
                      <a:pt x="303" y="67"/>
                    </a:lnTo>
                    <a:lnTo>
                      <a:pt x="308" y="67"/>
                    </a:lnTo>
                    <a:lnTo>
                      <a:pt x="314" y="67"/>
                    </a:lnTo>
                    <a:lnTo>
                      <a:pt x="320" y="67"/>
                    </a:lnTo>
                    <a:lnTo>
                      <a:pt x="326" y="67"/>
                    </a:lnTo>
                    <a:lnTo>
                      <a:pt x="332" y="67"/>
                    </a:lnTo>
                    <a:lnTo>
                      <a:pt x="338" y="67"/>
                    </a:lnTo>
                    <a:lnTo>
                      <a:pt x="343" y="67"/>
                    </a:lnTo>
                    <a:lnTo>
                      <a:pt x="349" y="62"/>
                    </a:lnTo>
                    <a:lnTo>
                      <a:pt x="355" y="62"/>
                    </a:lnTo>
                    <a:lnTo>
                      <a:pt x="361" y="62"/>
                    </a:lnTo>
                    <a:lnTo>
                      <a:pt x="367" y="62"/>
                    </a:lnTo>
                    <a:lnTo>
                      <a:pt x="372" y="67"/>
                    </a:lnTo>
                    <a:lnTo>
                      <a:pt x="378" y="62"/>
                    </a:lnTo>
                    <a:lnTo>
                      <a:pt x="384" y="62"/>
                    </a:lnTo>
                    <a:lnTo>
                      <a:pt x="390" y="62"/>
                    </a:lnTo>
                    <a:lnTo>
                      <a:pt x="395" y="62"/>
                    </a:lnTo>
                    <a:lnTo>
                      <a:pt x="401" y="62"/>
                    </a:lnTo>
                    <a:lnTo>
                      <a:pt x="407" y="58"/>
                    </a:lnTo>
                    <a:lnTo>
                      <a:pt x="413" y="62"/>
                    </a:lnTo>
                    <a:lnTo>
                      <a:pt x="419" y="62"/>
                    </a:lnTo>
                    <a:lnTo>
                      <a:pt x="425" y="58"/>
                    </a:lnTo>
                    <a:lnTo>
                      <a:pt x="431" y="62"/>
                    </a:lnTo>
                    <a:lnTo>
                      <a:pt x="436" y="58"/>
                    </a:lnTo>
                    <a:lnTo>
                      <a:pt x="442" y="62"/>
                    </a:lnTo>
                    <a:lnTo>
                      <a:pt x="448" y="53"/>
                    </a:lnTo>
                    <a:lnTo>
                      <a:pt x="454" y="44"/>
                    </a:lnTo>
                    <a:lnTo>
                      <a:pt x="459" y="40"/>
                    </a:lnTo>
                    <a:lnTo>
                      <a:pt x="465" y="40"/>
                    </a:lnTo>
                    <a:lnTo>
                      <a:pt x="472" y="31"/>
                    </a:lnTo>
                    <a:lnTo>
                      <a:pt x="477" y="35"/>
                    </a:lnTo>
                    <a:lnTo>
                      <a:pt x="483" y="31"/>
                    </a:lnTo>
                    <a:lnTo>
                      <a:pt x="489" y="35"/>
                    </a:lnTo>
                    <a:lnTo>
                      <a:pt x="494" y="31"/>
                    </a:lnTo>
                    <a:lnTo>
                      <a:pt x="500" y="35"/>
                    </a:lnTo>
                    <a:lnTo>
                      <a:pt x="506" y="35"/>
                    </a:lnTo>
                    <a:lnTo>
                      <a:pt x="512" y="35"/>
                    </a:lnTo>
                    <a:lnTo>
                      <a:pt x="518" y="35"/>
                    </a:lnTo>
                    <a:lnTo>
                      <a:pt x="524" y="26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4" name="Freeform 59"/>
              <p:cNvSpPr>
                <a:spLocks/>
              </p:cNvSpPr>
              <p:nvPr/>
            </p:nvSpPr>
            <p:spPr bwMode="auto">
              <a:xfrm>
                <a:off x="3761" y="1287"/>
                <a:ext cx="448" cy="478"/>
              </a:xfrm>
              <a:custGeom>
                <a:avLst/>
                <a:gdLst>
                  <a:gd name="T0" fmla="*/ 3 w 523"/>
                  <a:gd name="T1" fmla="*/ 312 h 531"/>
                  <a:gd name="T2" fmla="*/ 8 w 523"/>
                  <a:gd name="T3" fmla="*/ 260 h 531"/>
                  <a:gd name="T4" fmla="*/ 13 w 523"/>
                  <a:gd name="T5" fmla="*/ 255 h 531"/>
                  <a:gd name="T6" fmla="*/ 18 w 523"/>
                  <a:gd name="T7" fmla="*/ 233 h 531"/>
                  <a:gd name="T8" fmla="*/ 24 w 523"/>
                  <a:gd name="T9" fmla="*/ 203 h 531"/>
                  <a:gd name="T10" fmla="*/ 28 w 523"/>
                  <a:gd name="T11" fmla="*/ 167 h 531"/>
                  <a:gd name="T12" fmla="*/ 34 w 523"/>
                  <a:gd name="T13" fmla="*/ 136 h 531"/>
                  <a:gd name="T14" fmla="*/ 40 w 523"/>
                  <a:gd name="T15" fmla="*/ 102 h 531"/>
                  <a:gd name="T16" fmla="*/ 45 w 523"/>
                  <a:gd name="T17" fmla="*/ 74 h 531"/>
                  <a:gd name="T18" fmla="*/ 51 w 523"/>
                  <a:gd name="T19" fmla="*/ 45 h 531"/>
                  <a:gd name="T20" fmla="*/ 57 w 523"/>
                  <a:gd name="T21" fmla="*/ 21 h 531"/>
                  <a:gd name="T22" fmla="*/ 62 w 523"/>
                  <a:gd name="T23" fmla="*/ 4 h 531"/>
                  <a:gd name="T24" fmla="*/ 67 w 523"/>
                  <a:gd name="T25" fmla="*/ 0 h 531"/>
                  <a:gd name="T26" fmla="*/ 73 w 523"/>
                  <a:gd name="T27" fmla="*/ 5 h 531"/>
                  <a:gd name="T28" fmla="*/ 77 w 523"/>
                  <a:gd name="T29" fmla="*/ 13 h 531"/>
                  <a:gd name="T30" fmla="*/ 83 w 523"/>
                  <a:gd name="T31" fmla="*/ 29 h 531"/>
                  <a:gd name="T32" fmla="*/ 88 w 523"/>
                  <a:gd name="T33" fmla="*/ 55 h 531"/>
                  <a:gd name="T34" fmla="*/ 94 w 523"/>
                  <a:gd name="T35" fmla="*/ 86 h 531"/>
                  <a:gd name="T36" fmla="*/ 99 w 523"/>
                  <a:gd name="T37" fmla="*/ 123 h 531"/>
                  <a:gd name="T38" fmla="*/ 105 w 523"/>
                  <a:gd name="T39" fmla="*/ 158 h 531"/>
                  <a:gd name="T40" fmla="*/ 110 w 523"/>
                  <a:gd name="T41" fmla="*/ 189 h 531"/>
                  <a:gd name="T42" fmla="*/ 115 w 523"/>
                  <a:gd name="T43" fmla="*/ 221 h 531"/>
                  <a:gd name="T44" fmla="*/ 120 w 523"/>
                  <a:gd name="T45" fmla="*/ 247 h 531"/>
                  <a:gd name="T46" fmla="*/ 125 w 523"/>
                  <a:gd name="T47" fmla="*/ 272 h 531"/>
                  <a:gd name="T48" fmla="*/ 130 w 523"/>
                  <a:gd name="T49" fmla="*/ 281 h 531"/>
                  <a:gd name="T50" fmla="*/ 137 w 523"/>
                  <a:gd name="T51" fmla="*/ 280 h 531"/>
                  <a:gd name="T52" fmla="*/ 141 w 523"/>
                  <a:gd name="T53" fmla="*/ 272 h 531"/>
                  <a:gd name="T54" fmla="*/ 146 w 523"/>
                  <a:gd name="T55" fmla="*/ 257 h 531"/>
                  <a:gd name="T56" fmla="*/ 152 w 523"/>
                  <a:gd name="T57" fmla="*/ 239 h 531"/>
                  <a:gd name="T58" fmla="*/ 158 w 523"/>
                  <a:gd name="T59" fmla="*/ 207 h 531"/>
                  <a:gd name="T60" fmla="*/ 164 w 523"/>
                  <a:gd name="T61" fmla="*/ 171 h 531"/>
                  <a:gd name="T62" fmla="*/ 169 w 523"/>
                  <a:gd name="T63" fmla="*/ 140 h 531"/>
                  <a:gd name="T64" fmla="*/ 174 w 523"/>
                  <a:gd name="T65" fmla="*/ 104 h 531"/>
                  <a:gd name="T66" fmla="*/ 179 w 523"/>
                  <a:gd name="T67" fmla="*/ 77 h 531"/>
                  <a:gd name="T68" fmla="*/ 185 w 523"/>
                  <a:gd name="T69" fmla="*/ 48 h 531"/>
                  <a:gd name="T70" fmla="*/ 190 w 523"/>
                  <a:gd name="T71" fmla="*/ 21 h 531"/>
                  <a:gd name="T72" fmla="*/ 195 w 523"/>
                  <a:gd name="T73" fmla="*/ 5 h 531"/>
                  <a:gd name="T74" fmla="*/ 201 w 523"/>
                  <a:gd name="T75" fmla="*/ 0 h 531"/>
                  <a:gd name="T76" fmla="*/ 206 w 523"/>
                  <a:gd name="T77" fmla="*/ 5 h 531"/>
                  <a:gd name="T78" fmla="*/ 212 w 523"/>
                  <a:gd name="T79" fmla="*/ 15 h 531"/>
                  <a:gd name="T80" fmla="*/ 218 w 523"/>
                  <a:gd name="T81" fmla="*/ 32 h 531"/>
                  <a:gd name="T82" fmla="*/ 223 w 523"/>
                  <a:gd name="T83" fmla="*/ 55 h 531"/>
                  <a:gd name="T84" fmla="*/ 227 w 523"/>
                  <a:gd name="T85" fmla="*/ 89 h 531"/>
                  <a:gd name="T86" fmla="*/ 233 w 523"/>
                  <a:gd name="T87" fmla="*/ 123 h 531"/>
                  <a:gd name="T88" fmla="*/ 238 w 523"/>
                  <a:gd name="T89" fmla="*/ 158 h 5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531"/>
                  <a:gd name="T137" fmla="*/ 523 w 523"/>
                  <a:gd name="T138" fmla="*/ 531 h 5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531">
                    <a:moveTo>
                      <a:pt x="0" y="226"/>
                    </a:moveTo>
                    <a:lnTo>
                      <a:pt x="5" y="530"/>
                    </a:lnTo>
                    <a:lnTo>
                      <a:pt x="11" y="454"/>
                    </a:lnTo>
                    <a:lnTo>
                      <a:pt x="17" y="441"/>
                    </a:lnTo>
                    <a:lnTo>
                      <a:pt x="23" y="454"/>
                    </a:lnTo>
                    <a:lnTo>
                      <a:pt x="29" y="431"/>
                    </a:lnTo>
                    <a:lnTo>
                      <a:pt x="34" y="414"/>
                    </a:lnTo>
                    <a:lnTo>
                      <a:pt x="40" y="396"/>
                    </a:lnTo>
                    <a:lnTo>
                      <a:pt x="46" y="374"/>
                    </a:lnTo>
                    <a:lnTo>
                      <a:pt x="52" y="343"/>
                    </a:lnTo>
                    <a:lnTo>
                      <a:pt x="58" y="316"/>
                    </a:lnTo>
                    <a:lnTo>
                      <a:pt x="63" y="284"/>
                    </a:lnTo>
                    <a:lnTo>
                      <a:pt x="69" y="258"/>
                    </a:lnTo>
                    <a:lnTo>
                      <a:pt x="75" y="231"/>
                    </a:lnTo>
                    <a:lnTo>
                      <a:pt x="81" y="200"/>
                    </a:lnTo>
                    <a:lnTo>
                      <a:pt x="87" y="173"/>
                    </a:lnTo>
                    <a:lnTo>
                      <a:pt x="93" y="146"/>
                    </a:lnTo>
                    <a:lnTo>
                      <a:pt x="98" y="124"/>
                    </a:lnTo>
                    <a:lnTo>
                      <a:pt x="104" y="97"/>
                    </a:lnTo>
                    <a:lnTo>
                      <a:pt x="110" y="75"/>
                    </a:lnTo>
                    <a:lnTo>
                      <a:pt x="116" y="53"/>
                    </a:lnTo>
                    <a:lnTo>
                      <a:pt x="122" y="35"/>
                    </a:lnTo>
                    <a:lnTo>
                      <a:pt x="127" y="17"/>
                    </a:lnTo>
                    <a:lnTo>
                      <a:pt x="133" y="4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0" y="4"/>
                    </a:lnTo>
                    <a:lnTo>
                      <a:pt x="157" y="8"/>
                    </a:lnTo>
                    <a:lnTo>
                      <a:pt x="162" y="17"/>
                    </a:lnTo>
                    <a:lnTo>
                      <a:pt x="168" y="22"/>
                    </a:lnTo>
                    <a:lnTo>
                      <a:pt x="174" y="35"/>
                    </a:lnTo>
                    <a:lnTo>
                      <a:pt x="180" y="48"/>
                    </a:lnTo>
                    <a:lnTo>
                      <a:pt x="186" y="66"/>
                    </a:lnTo>
                    <a:lnTo>
                      <a:pt x="191" y="93"/>
                    </a:lnTo>
                    <a:lnTo>
                      <a:pt x="197" y="119"/>
                    </a:lnTo>
                    <a:lnTo>
                      <a:pt x="203" y="146"/>
                    </a:lnTo>
                    <a:lnTo>
                      <a:pt x="209" y="177"/>
                    </a:lnTo>
                    <a:lnTo>
                      <a:pt x="214" y="209"/>
                    </a:lnTo>
                    <a:lnTo>
                      <a:pt x="220" y="235"/>
                    </a:lnTo>
                    <a:lnTo>
                      <a:pt x="226" y="267"/>
                    </a:lnTo>
                    <a:lnTo>
                      <a:pt x="232" y="293"/>
                    </a:lnTo>
                    <a:lnTo>
                      <a:pt x="238" y="320"/>
                    </a:lnTo>
                    <a:lnTo>
                      <a:pt x="243" y="347"/>
                    </a:lnTo>
                    <a:lnTo>
                      <a:pt x="249" y="374"/>
                    </a:lnTo>
                    <a:lnTo>
                      <a:pt x="255" y="396"/>
                    </a:lnTo>
                    <a:lnTo>
                      <a:pt x="261" y="418"/>
                    </a:lnTo>
                    <a:lnTo>
                      <a:pt x="267" y="441"/>
                    </a:lnTo>
                    <a:lnTo>
                      <a:pt x="273" y="459"/>
                    </a:lnTo>
                    <a:lnTo>
                      <a:pt x="278" y="467"/>
                    </a:lnTo>
                    <a:lnTo>
                      <a:pt x="284" y="476"/>
                    </a:lnTo>
                    <a:lnTo>
                      <a:pt x="290" y="476"/>
                    </a:lnTo>
                    <a:lnTo>
                      <a:pt x="296" y="472"/>
                    </a:lnTo>
                    <a:lnTo>
                      <a:pt x="302" y="467"/>
                    </a:lnTo>
                    <a:lnTo>
                      <a:pt x="307" y="459"/>
                    </a:lnTo>
                    <a:lnTo>
                      <a:pt x="313" y="449"/>
                    </a:lnTo>
                    <a:lnTo>
                      <a:pt x="319" y="436"/>
                    </a:lnTo>
                    <a:lnTo>
                      <a:pt x="325" y="423"/>
                    </a:lnTo>
                    <a:lnTo>
                      <a:pt x="331" y="405"/>
                    </a:lnTo>
                    <a:lnTo>
                      <a:pt x="336" y="378"/>
                    </a:lnTo>
                    <a:lnTo>
                      <a:pt x="342" y="351"/>
                    </a:lnTo>
                    <a:lnTo>
                      <a:pt x="348" y="320"/>
                    </a:lnTo>
                    <a:lnTo>
                      <a:pt x="354" y="289"/>
                    </a:lnTo>
                    <a:lnTo>
                      <a:pt x="360" y="262"/>
                    </a:lnTo>
                    <a:lnTo>
                      <a:pt x="366" y="235"/>
                    </a:lnTo>
                    <a:lnTo>
                      <a:pt x="371" y="204"/>
                    </a:lnTo>
                    <a:lnTo>
                      <a:pt x="377" y="177"/>
                    </a:lnTo>
                    <a:lnTo>
                      <a:pt x="383" y="151"/>
                    </a:lnTo>
                    <a:lnTo>
                      <a:pt x="389" y="129"/>
                    </a:lnTo>
                    <a:lnTo>
                      <a:pt x="395" y="102"/>
                    </a:lnTo>
                    <a:lnTo>
                      <a:pt x="401" y="80"/>
                    </a:lnTo>
                    <a:lnTo>
                      <a:pt x="406" y="57"/>
                    </a:lnTo>
                    <a:lnTo>
                      <a:pt x="412" y="35"/>
                    </a:lnTo>
                    <a:lnTo>
                      <a:pt x="418" y="22"/>
                    </a:lnTo>
                    <a:lnTo>
                      <a:pt x="424" y="8"/>
                    </a:lnTo>
                    <a:lnTo>
                      <a:pt x="429" y="4"/>
                    </a:lnTo>
                    <a:lnTo>
                      <a:pt x="436" y="0"/>
                    </a:lnTo>
                    <a:lnTo>
                      <a:pt x="441" y="4"/>
                    </a:lnTo>
                    <a:lnTo>
                      <a:pt x="447" y="8"/>
                    </a:lnTo>
                    <a:lnTo>
                      <a:pt x="453" y="17"/>
                    </a:lnTo>
                    <a:lnTo>
                      <a:pt x="459" y="26"/>
                    </a:lnTo>
                    <a:lnTo>
                      <a:pt x="464" y="35"/>
                    </a:lnTo>
                    <a:lnTo>
                      <a:pt x="470" y="53"/>
                    </a:lnTo>
                    <a:lnTo>
                      <a:pt x="476" y="71"/>
                    </a:lnTo>
                    <a:lnTo>
                      <a:pt x="482" y="93"/>
                    </a:lnTo>
                    <a:lnTo>
                      <a:pt x="488" y="119"/>
                    </a:lnTo>
                    <a:lnTo>
                      <a:pt x="493" y="151"/>
                    </a:lnTo>
                    <a:lnTo>
                      <a:pt x="499" y="182"/>
                    </a:lnTo>
                    <a:lnTo>
                      <a:pt x="505" y="209"/>
                    </a:lnTo>
                    <a:lnTo>
                      <a:pt x="511" y="240"/>
                    </a:lnTo>
                    <a:lnTo>
                      <a:pt x="517" y="267"/>
                    </a:lnTo>
                    <a:lnTo>
                      <a:pt x="522" y="293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Freeform 60"/>
              <p:cNvSpPr>
                <a:spLocks/>
              </p:cNvSpPr>
              <p:nvPr/>
            </p:nvSpPr>
            <p:spPr bwMode="auto">
              <a:xfrm>
                <a:off x="4208" y="1290"/>
                <a:ext cx="246" cy="426"/>
              </a:xfrm>
              <a:custGeom>
                <a:avLst/>
                <a:gdLst>
                  <a:gd name="T0" fmla="*/ 0 w 286"/>
                  <a:gd name="T1" fmla="*/ 171 h 473"/>
                  <a:gd name="T2" fmla="*/ 3 w 286"/>
                  <a:gd name="T3" fmla="*/ 187 h 473"/>
                  <a:gd name="T4" fmla="*/ 6 w 286"/>
                  <a:gd name="T5" fmla="*/ 203 h 473"/>
                  <a:gd name="T6" fmla="*/ 8 w 286"/>
                  <a:gd name="T7" fmla="*/ 219 h 473"/>
                  <a:gd name="T8" fmla="*/ 11 w 286"/>
                  <a:gd name="T9" fmla="*/ 232 h 473"/>
                  <a:gd name="T10" fmla="*/ 14 w 286"/>
                  <a:gd name="T11" fmla="*/ 249 h 473"/>
                  <a:gd name="T12" fmla="*/ 16 w 286"/>
                  <a:gd name="T13" fmla="*/ 259 h 473"/>
                  <a:gd name="T14" fmla="*/ 19 w 286"/>
                  <a:gd name="T15" fmla="*/ 269 h 473"/>
                  <a:gd name="T16" fmla="*/ 22 w 286"/>
                  <a:gd name="T17" fmla="*/ 275 h 473"/>
                  <a:gd name="T18" fmla="*/ 25 w 286"/>
                  <a:gd name="T19" fmla="*/ 280 h 473"/>
                  <a:gd name="T20" fmla="*/ 28 w 286"/>
                  <a:gd name="T21" fmla="*/ 280 h 473"/>
                  <a:gd name="T22" fmla="*/ 29 w 286"/>
                  <a:gd name="T23" fmla="*/ 276 h 473"/>
                  <a:gd name="T24" fmla="*/ 34 w 286"/>
                  <a:gd name="T25" fmla="*/ 275 h 473"/>
                  <a:gd name="T26" fmla="*/ 35 w 286"/>
                  <a:gd name="T27" fmla="*/ 269 h 473"/>
                  <a:gd name="T28" fmla="*/ 39 w 286"/>
                  <a:gd name="T29" fmla="*/ 267 h 473"/>
                  <a:gd name="T30" fmla="*/ 41 w 286"/>
                  <a:gd name="T31" fmla="*/ 259 h 473"/>
                  <a:gd name="T32" fmla="*/ 45 w 286"/>
                  <a:gd name="T33" fmla="*/ 250 h 473"/>
                  <a:gd name="T34" fmla="*/ 47 w 286"/>
                  <a:gd name="T35" fmla="*/ 238 h 473"/>
                  <a:gd name="T36" fmla="*/ 49 w 286"/>
                  <a:gd name="T37" fmla="*/ 224 h 473"/>
                  <a:gd name="T38" fmla="*/ 52 w 286"/>
                  <a:gd name="T39" fmla="*/ 209 h 473"/>
                  <a:gd name="T40" fmla="*/ 56 w 286"/>
                  <a:gd name="T41" fmla="*/ 190 h 473"/>
                  <a:gd name="T42" fmla="*/ 58 w 286"/>
                  <a:gd name="T43" fmla="*/ 171 h 473"/>
                  <a:gd name="T44" fmla="*/ 61 w 286"/>
                  <a:gd name="T45" fmla="*/ 156 h 473"/>
                  <a:gd name="T46" fmla="*/ 63 w 286"/>
                  <a:gd name="T47" fmla="*/ 136 h 473"/>
                  <a:gd name="T48" fmla="*/ 66 w 286"/>
                  <a:gd name="T49" fmla="*/ 122 h 473"/>
                  <a:gd name="T50" fmla="*/ 69 w 286"/>
                  <a:gd name="T51" fmla="*/ 105 h 473"/>
                  <a:gd name="T52" fmla="*/ 71 w 286"/>
                  <a:gd name="T53" fmla="*/ 86 h 473"/>
                  <a:gd name="T54" fmla="*/ 75 w 286"/>
                  <a:gd name="T55" fmla="*/ 75 h 473"/>
                  <a:gd name="T56" fmla="*/ 77 w 286"/>
                  <a:gd name="T57" fmla="*/ 58 h 473"/>
                  <a:gd name="T58" fmla="*/ 80 w 286"/>
                  <a:gd name="T59" fmla="*/ 45 h 473"/>
                  <a:gd name="T60" fmla="*/ 83 w 286"/>
                  <a:gd name="T61" fmla="*/ 32 h 473"/>
                  <a:gd name="T62" fmla="*/ 84 w 286"/>
                  <a:gd name="T63" fmla="*/ 21 h 473"/>
                  <a:gd name="T64" fmla="*/ 88 w 286"/>
                  <a:gd name="T65" fmla="*/ 11 h 473"/>
                  <a:gd name="T66" fmla="*/ 91 w 286"/>
                  <a:gd name="T67" fmla="*/ 4 h 473"/>
                  <a:gd name="T68" fmla="*/ 93 w 286"/>
                  <a:gd name="T69" fmla="*/ 0 h 473"/>
                  <a:gd name="T70" fmla="*/ 96 w 286"/>
                  <a:gd name="T71" fmla="*/ 0 h 473"/>
                  <a:gd name="T72" fmla="*/ 99 w 286"/>
                  <a:gd name="T73" fmla="*/ 4 h 473"/>
                  <a:gd name="T74" fmla="*/ 101 w 286"/>
                  <a:gd name="T75" fmla="*/ 5 h 473"/>
                  <a:gd name="T76" fmla="*/ 103 w 286"/>
                  <a:gd name="T77" fmla="*/ 8 h 473"/>
                  <a:gd name="T78" fmla="*/ 108 w 286"/>
                  <a:gd name="T79" fmla="*/ 13 h 473"/>
                  <a:gd name="T80" fmla="*/ 109 w 286"/>
                  <a:gd name="T81" fmla="*/ 19 h 473"/>
                  <a:gd name="T82" fmla="*/ 113 w 286"/>
                  <a:gd name="T83" fmla="*/ 29 h 473"/>
                  <a:gd name="T84" fmla="*/ 115 w 286"/>
                  <a:gd name="T85" fmla="*/ 42 h 473"/>
                  <a:gd name="T86" fmla="*/ 118 w 286"/>
                  <a:gd name="T87" fmla="*/ 55 h 473"/>
                  <a:gd name="T88" fmla="*/ 120 w 286"/>
                  <a:gd name="T89" fmla="*/ 70 h 473"/>
                  <a:gd name="T90" fmla="*/ 124 w 286"/>
                  <a:gd name="T91" fmla="*/ 86 h 473"/>
                  <a:gd name="T92" fmla="*/ 126 w 286"/>
                  <a:gd name="T93" fmla="*/ 105 h 473"/>
                  <a:gd name="T94" fmla="*/ 130 w 286"/>
                  <a:gd name="T95" fmla="*/ 123 h 473"/>
                  <a:gd name="T96" fmla="*/ 131 w 286"/>
                  <a:gd name="T97" fmla="*/ 140 h 473"/>
                  <a:gd name="T98" fmla="*/ 134 w 286"/>
                  <a:gd name="T99" fmla="*/ 159 h 4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473"/>
                  <a:gd name="T152" fmla="*/ 286 w 286"/>
                  <a:gd name="T153" fmla="*/ 473 h 47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473">
                    <a:moveTo>
                      <a:pt x="0" y="289"/>
                    </a:moveTo>
                    <a:lnTo>
                      <a:pt x="6" y="316"/>
                    </a:lnTo>
                    <a:lnTo>
                      <a:pt x="12" y="343"/>
                    </a:lnTo>
                    <a:lnTo>
                      <a:pt x="18" y="370"/>
                    </a:lnTo>
                    <a:lnTo>
                      <a:pt x="24" y="392"/>
                    </a:lnTo>
                    <a:lnTo>
                      <a:pt x="30" y="419"/>
                    </a:lnTo>
                    <a:lnTo>
                      <a:pt x="35" y="437"/>
                    </a:lnTo>
                    <a:lnTo>
                      <a:pt x="41" y="455"/>
                    </a:lnTo>
                    <a:lnTo>
                      <a:pt x="47" y="463"/>
                    </a:lnTo>
                    <a:lnTo>
                      <a:pt x="53" y="472"/>
                    </a:lnTo>
                    <a:lnTo>
                      <a:pt x="59" y="472"/>
                    </a:lnTo>
                    <a:lnTo>
                      <a:pt x="64" y="468"/>
                    </a:lnTo>
                    <a:lnTo>
                      <a:pt x="70" y="463"/>
                    </a:lnTo>
                    <a:lnTo>
                      <a:pt x="76" y="455"/>
                    </a:lnTo>
                    <a:lnTo>
                      <a:pt x="82" y="450"/>
                    </a:lnTo>
                    <a:lnTo>
                      <a:pt x="88" y="437"/>
                    </a:lnTo>
                    <a:lnTo>
                      <a:pt x="94" y="423"/>
                    </a:lnTo>
                    <a:lnTo>
                      <a:pt x="100" y="401"/>
                    </a:lnTo>
                    <a:lnTo>
                      <a:pt x="105" y="379"/>
                    </a:lnTo>
                    <a:lnTo>
                      <a:pt x="111" y="352"/>
                    </a:lnTo>
                    <a:lnTo>
                      <a:pt x="117" y="321"/>
                    </a:lnTo>
                    <a:lnTo>
                      <a:pt x="123" y="289"/>
                    </a:lnTo>
                    <a:lnTo>
                      <a:pt x="128" y="263"/>
                    </a:lnTo>
                    <a:lnTo>
                      <a:pt x="134" y="231"/>
                    </a:lnTo>
                    <a:lnTo>
                      <a:pt x="140" y="205"/>
                    </a:lnTo>
                    <a:lnTo>
                      <a:pt x="146" y="178"/>
                    </a:lnTo>
                    <a:lnTo>
                      <a:pt x="152" y="147"/>
                    </a:lnTo>
                    <a:lnTo>
                      <a:pt x="158" y="125"/>
                    </a:lnTo>
                    <a:lnTo>
                      <a:pt x="163" y="98"/>
                    </a:lnTo>
                    <a:lnTo>
                      <a:pt x="169" y="76"/>
                    </a:lnTo>
                    <a:lnTo>
                      <a:pt x="175" y="53"/>
                    </a:lnTo>
                    <a:lnTo>
                      <a:pt x="180" y="36"/>
                    </a:lnTo>
                    <a:lnTo>
                      <a:pt x="186" y="18"/>
                    </a:lnTo>
                    <a:lnTo>
                      <a:pt x="193" y="4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4"/>
                    </a:lnTo>
                    <a:lnTo>
                      <a:pt x="215" y="9"/>
                    </a:lnTo>
                    <a:lnTo>
                      <a:pt x="221" y="13"/>
                    </a:lnTo>
                    <a:lnTo>
                      <a:pt x="227" y="22"/>
                    </a:lnTo>
                    <a:lnTo>
                      <a:pt x="233" y="31"/>
                    </a:lnTo>
                    <a:lnTo>
                      <a:pt x="239" y="49"/>
                    </a:lnTo>
                    <a:lnTo>
                      <a:pt x="245" y="71"/>
                    </a:lnTo>
                    <a:lnTo>
                      <a:pt x="250" y="93"/>
                    </a:lnTo>
                    <a:lnTo>
                      <a:pt x="256" y="120"/>
                    </a:lnTo>
                    <a:lnTo>
                      <a:pt x="262" y="147"/>
                    </a:lnTo>
                    <a:lnTo>
                      <a:pt x="268" y="178"/>
                    </a:lnTo>
                    <a:lnTo>
                      <a:pt x="274" y="209"/>
                    </a:lnTo>
                    <a:lnTo>
                      <a:pt x="279" y="236"/>
                    </a:lnTo>
                    <a:lnTo>
                      <a:pt x="285" y="267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0701" name="Rectangle 61"/>
          <p:cNvSpPr>
            <a:spLocks noChangeArrowheads="1"/>
          </p:cNvSpPr>
          <p:nvPr/>
        </p:nvSpPr>
        <p:spPr bwMode="auto">
          <a:xfrm>
            <a:off x="4648200" y="2501900"/>
            <a:ext cx="449580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defRPr/>
            </a:pPr>
            <a:r>
              <a:rPr lang="ru-RU" sz="18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Постоянно работающий инвертор</a:t>
            </a:r>
            <a:endParaRPr lang="en-US" sz="18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0702" name="Rectangle 62"/>
          <p:cNvSpPr>
            <a:spLocks noChangeArrowheads="1"/>
          </p:cNvSpPr>
          <p:nvPr/>
        </p:nvSpPr>
        <p:spPr bwMode="auto">
          <a:xfrm>
            <a:off x="266700" y="2527300"/>
            <a:ext cx="44958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ru-RU" sz="18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Инвертор активен только при работе от батареи</a:t>
            </a:r>
            <a:endParaRPr lang="en-US" sz="18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14" name="Line 63"/>
          <p:cNvSpPr>
            <a:spLocks noChangeShapeType="1"/>
          </p:cNvSpPr>
          <p:nvPr/>
        </p:nvSpPr>
        <p:spPr bwMode="auto">
          <a:xfrm flipH="1">
            <a:off x="1600200" y="4724400"/>
            <a:ext cx="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704" name="Rectangle 64"/>
          <p:cNvSpPr>
            <a:spLocks noChangeArrowheads="1"/>
          </p:cNvSpPr>
          <p:nvPr/>
        </p:nvSpPr>
        <p:spPr bwMode="auto">
          <a:xfrm>
            <a:off x="914400" y="5119688"/>
            <a:ext cx="152400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Stand by</a:t>
            </a:r>
          </a:p>
        </p:txBody>
      </p:sp>
      <p:sp>
        <p:nvSpPr>
          <p:cNvPr id="33816" name="Line 65"/>
          <p:cNvSpPr>
            <a:spLocks noChangeShapeType="1"/>
          </p:cNvSpPr>
          <p:nvPr/>
        </p:nvSpPr>
        <p:spPr bwMode="auto">
          <a:xfrm flipH="1">
            <a:off x="2971800" y="4724400"/>
            <a:ext cx="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706" name="Rectangle 66"/>
          <p:cNvSpPr>
            <a:spLocks noChangeArrowheads="1"/>
          </p:cNvSpPr>
          <p:nvPr/>
        </p:nvSpPr>
        <p:spPr bwMode="auto">
          <a:xfrm>
            <a:off x="2209800" y="5073650"/>
            <a:ext cx="15240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 Interactive</a:t>
            </a:r>
          </a:p>
        </p:txBody>
      </p:sp>
      <p:sp>
        <p:nvSpPr>
          <p:cNvPr id="33818" name="Line 67"/>
          <p:cNvSpPr>
            <a:spLocks noChangeShapeType="1"/>
          </p:cNvSpPr>
          <p:nvPr/>
        </p:nvSpPr>
        <p:spPr bwMode="auto">
          <a:xfrm flipH="1">
            <a:off x="5410200" y="4724400"/>
            <a:ext cx="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708" name="Rectangle 68"/>
          <p:cNvSpPr>
            <a:spLocks noChangeArrowheads="1"/>
          </p:cNvSpPr>
          <p:nvPr/>
        </p:nvSpPr>
        <p:spPr bwMode="auto">
          <a:xfrm>
            <a:off x="4724400" y="5119688"/>
            <a:ext cx="15240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Double Conversion</a:t>
            </a:r>
          </a:p>
        </p:txBody>
      </p:sp>
      <p:sp>
        <p:nvSpPr>
          <p:cNvPr id="33820" name="Line 69"/>
          <p:cNvSpPr>
            <a:spLocks noChangeShapeType="1"/>
          </p:cNvSpPr>
          <p:nvPr/>
        </p:nvSpPr>
        <p:spPr bwMode="auto">
          <a:xfrm flipH="1">
            <a:off x="6858000" y="4724400"/>
            <a:ext cx="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710" name="Rectangle 70"/>
          <p:cNvSpPr>
            <a:spLocks noChangeArrowheads="1"/>
          </p:cNvSpPr>
          <p:nvPr/>
        </p:nvSpPr>
        <p:spPr bwMode="auto">
          <a:xfrm>
            <a:off x="6096000" y="5105400"/>
            <a:ext cx="15240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Single Conversion</a:t>
            </a:r>
          </a:p>
        </p:txBody>
      </p:sp>
      <p:sp>
        <p:nvSpPr>
          <p:cNvPr id="33822" name="Line 71"/>
          <p:cNvSpPr>
            <a:spLocks noChangeShapeType="1"/>
          </p:cNvSpPr>
          <p:nvPr/>
        </p:nvSpPr>
        <p:spPr bwMode="auto">
          <a:xfrm flipH="1">
            <a:off x="8229600" y="4724400"/>
            <a:ext cx="0" cy="38100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0712" name="Rectangle 72"/>
          <p:cNvSpPr>
            <a:spLocks noChangeArrowheads="1"/>
          </p:cNvSpPr>
          <p:nvPr/>
        </p:nvSpPr>
        <p:spPr bwMode="auto">
          <a:xfrm>
            <a:off x="7543800" y="5105400"/>
            <a:ext cx="1524000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defRPr/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Delta Conversion</a:t>
            </a:r>
          </a:p>
        </p:txBody>
      </p:sp>
      <p:sp>
        <p:nvSpPr>
          <p:cNvPr id="33824" name="Text Box 73"/>
          <p:cNvSpPr txBox="1">
            <a:spLocks noChangeArrowheads="1"/>
          </p:cNvSpPr>
          <p:nvPr/>
        </p:nvSpPr>
        <p:spPr bwMode="auto">
          <a:xfrm>
            <a:off x="669925" y="5727700"/>
            <a:ext cx="3408363" cy="825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Char char="•"/>
            </a:pPr>
            <a:r>
              <a:rPr lang="ru-RU" sz="1600" b="1">
                <a:solidFill>
                  <a:srgbClr val="00CC00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Дешево</a:t>
            </a:r>
          </a:p>
          <a:p>
            <a:pPr>
              <a:lnSpc>
                <a:spcPct val="100000"/>
              </a:lnSpc>
              <a:buClrTx/>
              <a:buFontTx/>
              <a:buChar char="•"/>
            </a:pPr>
            <a:r>
              <a:rPr lang="ru-RU" sz="1600" b="1">
                <a:solidFill>
                  <a:schemeClr val="accent1"/>
                </a:solidFill>
              </a:rPr>
              <a:t> Высокий КПД</a:t>
            </a:r>
          </a:p>
          <a:p>
            <a:pPr>
              <a:lnSpc>
                <a:spcPct val="100000"/>
              </a:lnSpc>
              <a:buClrTx/>
              <a:buFontTx/>
              <a:buChar char="•"/>
            </a:pPr>
            <a:r>
              <a:rPr lang="ru-RU" sz="1600" b="1">
                <a:solidFill>
                  <a:schemeClr val="accent1"/>
                </a:solidFill>
              </a:rPr>
              <a:t> Высокая надежность системы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33825" name="Text Box 74"/>
          <p:cNvSpPr txBox="1">
            <a:spLocks noChangeArrowheads="1"/>
          </p:cNvSpPr>
          <p:nvPr/>
        </p:nvSpPr>
        <p:spPr bwMode="auto">
          <a:xfrm>
            <a:off x="5103813" y="5743575"/>
            <a:ext cx="3201987" cy="581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FontTx/>
              <a:buChar char="•"/>
            </a:pPr>
            <a:r>
              <a:rPr lang="ru-RU" sz="1600" b="1">
                <a:solidFill>
                  <a:srgbClr val="00CC00"/>
                </a:solidFill>
              </a:rPr>
              <a:t> </a:t>
            </a:r>
            <a:r>
              <a:rPr lang="ru-RU" sz="1600" b="1">
                <a:solidFill>
                  <a:schemeClr val="accent1"/>
                </a:solidFill>
              </a:rPr>
              <a:t>Постоянный контроль </a:t>
            </a:r>
            <a:r>
              <a:rPr lang="en-US" sz="1600" b="1">
                <a:solidFill>
                  <a:schemeClr val="accent1"/>
                </a:solidFill>
              </a:rPr>
              <a:t>U</a:t>
            </a:r>
            <a:r>
              <a:rPr lang="ru-RU" sz="1600" b="1">
                <a:solidFill>
                  <a:schemeClr val="accent1"/>
                </a:solidFill>
              </a:rPr>
              <a:t>вых</a:t>
            </a:r>
          </a:p>
          <a:p>
            <a:pPr>
              <a:lnSpc>
                <a:spcPct val="100000"/>
              </a:lnSpc>
              <a:buClrTx/>
              <a:buFontTx/>
              <a:buChar char="•"/>
            </a:pPr>
            <a:r>
              <a:rPr lang="ru-RU" sz="1600" b="1">
                <a:solidFill>
                  <a:schemeClr val="accent1"/>
                </a:solidFill>
              </a:rPr>
              <a:t> Нет переключения </a:t>
            </a:r>
            <a:r>
              <a:rPr lang="en-US" sz="1600" b="1">
                <a:solidFill>
                  <a:schemeClr val="accent1"/>
                </a:solidFill>
              </a:rPr>
              <a:t>U</a:t>
            </a:r>
            <a:r>
              <a:rPr lang="ru-RU" sz="1600" b="1">
                <a:solidFill>
                  <a:schemeClr val="accent1"/>
                </a:solidFill>
              </a:rPr>
              <a:t>вых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188913"/>
            <a:ext cx="7929562" cy="820737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Back UPS ® </a:t>
            </a:r>
            <a:br>
              <a:rPr lang="en-US" smtClean="0"/>
            </a:br>
            <a:r>
              <a:rPr lang="ru-RU" smtClean="0"/>
              <a:t>ИБП</a:t>
            </a:r>
            <a:r>
              <a:rPr lang="en-US" smtClean="0"/>
              <a:t> </a:t>
            </a:r>
            <a:r>
              <a:rPr lang="ru-RU" smtClean="0"/>
              <a:t>для ПК и малых офисов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5131" y="1512888"/>
            <a:ext cx="5506421" cy="3575479"/>
          </a:xfrm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1800" dirty="0" smtClean="0"/>
              <a:t>Back UPS</a:t>
            </a:r>
            <a:r>
              <a:rPr lang="ru-RU" sz="1800" dirty="0" smtClean="0"/>
              <a:t> </a:t>
            </a:r>
            <a:r>
              <a:rPr lang="en-US" sz="1800" dirty="0" smtClean="0"/>
              <a:t>® ES</a:t>
            </a:r>
          </a:p>
          <a:p>
            <a:pPr marL="742950" lvl="1" indent="-285750" eaLnBrk="1" hangingPunct="1"/>
            <a:r>
              <a:rPr lang="ru-RU" sz="1200" dirty="0" smtClean="0"/>
              <a:t>Оптимальные по цене устройства батарейного резервирования и защиты электропитания для домашних компьютеров</a:t>
            </a:r>
            <a:endParaRPr lang="en-US" sz="1200" dirty="0" smtClean="0"/>
          </a:p>
          <a:p>
            <a:pPr marL="742950" lvl="1" indent="-285750" eaLnBrk="1" hangingPunct="1"/>
            <a:r>
              <a:rPr lang="ru-RU" sz="1200" dirty="0" smtClean="0"/>
              <a:t>Мощности 400ВА </a:t>
            </a:r>
            <a:r>
              <a:rPr lang="ru-RU" sz="1200" dirty="0" smtClean="0">
                <a:cs typeface="Arial" charset="0"/>
              </a:rPr>
              <a:t>● 525ВА ● 550ВА ● 700ВА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1800" dirty="0" smtClean="0"/>
              <a:t>Back UPS ® CS</a:t>
            </a:r>
            <a:endParaRPr lang="ru-RU" sz="1800" dirty="0" smtClean="0"/>
          </a:p>
          <a:p>
            <a:pPr marL="742950" lvl="1" indent="-285750" eaLnBrk="1" hangingPunct="1"/>
            <a:r>
              <a:rPr lang="ru-RU" sz="1200" dirty="0" smtClean="0"/>
              <a:t>Эффективные устройства батарейного резервирования для офисных компьютеров</a:t>
            </a:r>
            <a:endParaRPr lang="en-US" sz="1200" dirty="0" smtClean="0"/>
          </a:p>
          <a:p>
            <a:pPr marL="742950" lvl="1" indent="-285750" eaLnBrk="1" hangingPunct="1"/>
            <a:r>
              <a:rPr lang="ru-RU" sz="1200" dirty="0" smtClean="0"/>
              <a:t>Мощности </a:t>
            </a:r>
            <a:r>
              <a:rPr lang="ru-RU" sz="1200" dirty="0" smtClean="0">
                <a:cs typeface="Arial" charset="0"/>
              </a:rPr>
              <a:t>500ВА ● 650ВА</a:t>
            </a:r>
            <a:endParaRPr lang="ru-RU" sz="12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1800" dirty="0" smtClean="0"/>
              <a:t>Back UPS ® RS</a:t>
            </a:r>
            <a:endParaRPr lang="ru-RU" sz="1800" dirty="0" smtClean="0"/>
          </a:p>
          <a:p>
            <a:pPr marL="742950" lvl="1" indent="-285750" eaLnBrk="1" hangingPunct="1"/>
            <a:r>
              <a:rPr lang="ru-RU" sz="1200" dirty="0" smtClean="0"/>
              <a:t>Высокопроизводительные устройства батарейного резервирования и защиты электропитания для офисных компьютеров</a:t>
            </a:r>
            <a:endParaRPr lang="en-US" sz="1200" dirty="0" smtClean="0"/>
          </a:p>
          <a:p>
            <a:pPr marL="742950" lvl="1" indent="-285750" eaLnBrk="1" hangingPunct="1"/>
            <a:r>
              <a:rPr lang="ru-RU" sz="1200" dirty="0" smtClean="0"/>
              <a:t>Мощности </a:t>
            </a:r>
            <a:r>
              <a:rPr lang="en-US" sz="1200" dirty="0" smtClean="0"/>
              <a:t>500</a:t>
            </a:r>
            <a:r>
              <a:rPr lang="ru-RU" sz="1200" dirty="0" smtClean="0"/>
              <a:t>ВА </a:t>
            </a:r>
            <a:r>
              <a:rPr lang="ru-RU" sz="1200" dirty="0" smtClean="0">
                <a:cs typeface="Arial" charset="0"/>
              </a:rPr>
              <a:t>● </a:t>
            </a:r>
            <a:r>
              <a:rPr lang="en-US" sz="1200" dirty="0" smtClean="0">
                <a:cs typeface="Arial" charset="0"/>
              </a:rPr>
              <a:t>5</a:t>
            </a:r>
            <a:r>
              <a:rPr lang="en-US" sz="1200" dirty="0" smtClean="0">
                <a:cs typeface="Arial" charset="0"/>
              </a:rPr>
              <a:t>50</a:t>
            </a:r>
            <a:r>
              <a:rPr lang="ru-RU" sz="1200" dirty="0" smtClean="0">
                <a:cs typeface="Arial" charset="0"/>
              </a:rPr>
              <a:t>ВА ● </a:t>
            </a:r>
            <a:r>
              <a:rPr lang="en-US" sz="1200" dirty="0" smtClean="0">
                <a:cs typeface="Arial" charset="0"/>
              </a:rPr>
              <a:t>650</a:t>
            </a:r>
            <a:r>
              <a:rPr lang="ru-RU" sz="1200" dirty="0" smtClean="0">
                <a:cs typeface="Arial" charset="0"/>
              </a:rPr>
              <a:t>ВА ● </a:t>
            </a:r>
            <a:r>
              <a:rPr lang="en-US" sz="1200" dirty="0" smtClean="0">
                <a:cs typeface="Arial" charset="0"/>
              </a:rPr>
              <a:t>900</a:t>
            </a:r>
            <a:r>
              <a:rPr lang="ru-RU" sz="1200" dirty="0" smtClean="0">
                <a:cs typeface="Arial" charset="0"/>
              </a:rPr>
              <a:t>ВА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smtClean="0">
                <a:cs typeface="Arial" charset="0"/>
              </a:rPr>
              <a:t>● </a:t>
            </a:r>
            <a:r>
              <a:rPr lang="en-US" sz="1200" dirty="0" smtClean="0">
                <a:cs typeface="Arial" charset="0"/>
              </a:rPr>
              <a:t>1100</a:t>
            </a:r>
            <a:r>
              <a:rPr lang="ru-RU" sz="1200" dirty="0" smtClean="0">
                <a:cs typeface="Arial" charset="0"/>
              </a:rPr>
              <a:t>ВА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smtClean="0">
                <a:cs typeface="Arial" charset="0"/>
              </a:rPr>
              <a:t>● </a:t>
            </a:r>
            <a:r>
              <a:rPr lang="en-US" sz="1200" dirty="0" smtClean="0">
                <a:cs typeface="Arial" charset="0"/>
              </a:rPr>
              <a:t>1</a:t>
            </a:r>
            <a:r>
              <a:rPr lang="ru-RU" sz="1200" dirty="0" smtClean="0">
                <a:cs typeface="Arial" charset="0"/>
              </a:rPr>
              <a:t>2</a:t>
            </a:r>
            <a:r>
              <a:rPr lang="en-US" sz="1200" dirty="0" smtClean="0">
                <a:cs typeface="Arial" charset="0"/>
              </a:rPr>
              <a:t>00</a:t>
            </a:r>
            <a:r>
              <a:rPr lang="ru-RU" sz="1200" i="1" dirty="0" smtClean="0">
                <a:cs typeface="Arial" charset="0"/>
              </a:rPr>
              <a:t>ВА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smtClean="0">
                <a:cs typeface="Arial" charset="0"/>
              </a:rPr>
              <a:t>● </a:t>
            </a:r>
            <a:r>
              <a:rPr lang="en-US" sz="1200" dirty="0" smtClean="0">
                <a:cs typeface="Arial" charset="0"/>
              </a:rPr>
              <a:t>1500</a:t>
            </a:r>
            <a:r>
              <a:rPr lang="ru-RU" sz="1200" dirty="0" smtClean="0">
                <a:cs typeface="Arial" charset="0"/>
              </a:rPr>
              <a:t>ВА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10" y="1633855"/>
            <a:ext cx="2805057" cy="452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25700"/>
            <a:ext cx="4267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/>
              <a:t>Back UPS ® ES</a:t>
            </a:r>
            <a:br>
              <a:rPr lang="en-US" smtClean="0"/>
            </a:br>
            <a:endParaRPr lang="en-US" smtClean="0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604963" y="1050925"/>
            <a:ext cx="6048375" cy="1309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endParaRPr lang="ru-RU" sz="1800">
              <a:solidFill>
                <a:srgbClr val="5F5F5F"/>
              </a:solidFill>
              <a:latin typeface="Arial Narrow" pitchFamily="34" charset="0"/>
            </a:endParaRPr>
          </a:p>
          <a:p>
            <a:pPr algn="ctr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808080"/>
              </a:buClr>
              <a:buSzPct val="120000"/>
              <a:buFont typeface="Wingdings" pitchFamily="2" charset="2"/>
              <a:buNone/>
            </a:pPr>
            <a:r>
              <a:rPr lang="ru-RU">
                <a:solidFill>
                  <a:schemeClr val="accent1"/>
                </a:solidFill>
              </a:rPr>
              <a:t>Оптимальные по цене устройства батарейного резервирования и защиты электропитания для домашних компьютеров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092200" y="5230813"/>
            <a:ext cx="741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dirty="0">
                <a:solidFill>
                  <a:schemeClr val="accent1"/>
                </a:solidFill>
              </a:rPr>
              <a:t>Самый популярный настольный ИБП в </a:t>
            </a:r>
            <a:r>
              <a:rPr lang="ru-RU" dirty="0" smtClean="0">
                <a:solidFill>
                  <a:schemeClr val="accent1"/>
                </a:solidFill>
              </a:rPr>
              <a:t>СНГ! 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z="2800" smtClean="0"/>
              <a:t>Крупные проекты. Бизнес-центр «Парус». г.Киев</a:t>
            </a:r>
          </a:p>
        </p:txBody>
      </p:sp>
      <p:sp>
        <p:nvSpPr>
          <p:cNvPr id="9219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51375" y="1773238"/>
            <a:ext cx="1035050" cy="2703512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z="2400" smtClean="0"/>
              <a:t>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113" y="965200"/>
            <a:ext cx="2006600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113" y="3521075"/>
            <a:ext cx="20066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" y="968375"/>
            <a:ext cx="1951037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" y="3467100"/>
            <a:ext cx="1976438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188" y="984250"/>
            <a:ext cx="3849687" cy="5157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90600" y="609600"/>
            <a:ext cx="701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2000" y="19812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" y="381000"/>
            <a:ext cx="403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5288" y="6037263"/>
            <a:ext cx="2386012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800" b="1">
                <a:solidFill>
                  <a:schemeClr val="accent1"/>
                </a:solidFill>
              </a:rPr>
              <a:t>Топология </a:t>
            </a:r>
            <a:r>
              <a:rPr lang="en-US" sz="1800" b="1">
                <a:solidFill>
                  <a:schemeClr val="accent1"/>
                </a:solidFill>
              </a:rPr>
              <a:t>StandBy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539750" y="-242888"/>
            <a:ext cx="86042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600" dirty="0">
                <a:solidFill>
                  <a:schemeClr val="accent1"/>
                </a:solidFill>
                <a:latin typeface="Arial Narrow" pitchFamily="34" charset="0"/>
              </a:rPr>
              <a:t>Защита рабочих станций.</a:t>
            </a:r>
            <a:br>
              <a:rPr lang="ru-RU" sz="3600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Arial Narrow" pitchFamily="34" charset="0"/>
              </a:rPr>
              <a:t>Back-UPS </a:t>
            </a:r>
            <a:r>
              <a:rPr lang="en-US" sz="3600" dirty="0" smtClean="0">
                <a:solidFill>
                  <a:schemeClr val="accent1"/>
                </a:solidFill>
                <a:latin typeface="Arial Narrow" pitchFamily="34" charset="0"/>
              </a:rPr>
              <a:t>ES                                       BE400-RS</a:t>
            </a:r>
            <a:endParaRPr lang="ru-RU" sz="36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36872" name="Picture 9" descr="02AAF841-5056-9170-D3A5CBEB02839E75_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49" y="1352027"/>
            <a:ext cx="2915879" cy="18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7772400" cy="1143000"/>
          </a:xfrm>
        </p:spPr>
        <p:txBody>
          <a:bodyPr lIns="92075" tIns="46038" rIns="92075" bIns="46038"/>
          <a:lstStyle/>
          <a:p>
            <a:r>
              <a:rPr lang="ru-RU" sz="4800" dirty="0" smtClean="0"/>
              <a:t> 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4075113" y="903288"/>
            <a:ext cx="53975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lIns="0" rIns="54000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uk-UA" i="1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035300" y="1165225"/>
            <a:ext cx="6362700" cy="5692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Свойства: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Мощность 400ВА (240Вт), 550ВА (330 Вт), 700ВА (405Вт)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Ступенчатая аппроксимация синусоиды при работе от батареи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4 розетки IEC320 C13 с батарейной поддержкой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4 розетки IEC320 C13 с защитой от перенапряжения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Индикация нормальной работы, работа от батареи, замена батареи, перегрузка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Нижний порог перехода на батарею 180В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Верхний порог перехода на батарею 266В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Переустанавливаемый предохранитель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«холодный старт»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Коммуникационный порт USB (только для моделей 550/700)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Замена батарей пользователем в горячем режиме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Работа с </a:t>
            </a:r>
            <a:r>
              <a:rPr lang="ru-RU" sz="1400" dirty="0" err="1"/>
              <a:t>PowerChute</a:t>
            </a:r>
            <a:r>
              <a:rPr lang="ru-RU" sz="1400" dirty="0"/>
              <a:t>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в </a:t>
            </a:r>
            <a:r>
              <a:rPr lang="ru-RU" sz="1400" dirty="0" err="1"/>
              <a:t>Simple</a:t>
            </a:r>
            <a:r>
              <a:rPr lang="ru-RU" sz="1400" dirty="0"/>
              <a:t> </a:t>
            </a:r>
            <a:r>
              <a:rPr lang="ru-RU" sz="1400" dirty="0" err="1"/>
              <a:t>Signaling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Защита RJ-11/RJ-45 соединений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Защита факс-модема /DSL/сетевой платы 10-100 </a:t>
            </a:r>
            <a:r>
              <a:rPr lang="ru-RU" sz="1400" dirty="0" err="1"/>
              <a:t>BaseT</a:t>
            </a:r>
            <a:r>
              <a:rPr lang="ru-RU" sz="1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Установка UPS на стену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ПО</a:t>
            </a:r>
            <a:r>
              <a:rPr lang="ru-RU" sz="1400" dirty="0"/>
              <a:t>: PC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</a:t>
            </a:r>
            <a:r>
              <a:rPr lang="ru-RU" sz="1400" dirty="0" err="1"/>
              <a:t>Windows</a:t>
            </a:r>
            <a:r>
              <a:rPr lang="ru-RU" sz="1400" dirty="0"/>
              <a:t> 98/ME/2к/2к3, </a:t>
            </a:r>
            <a:r>
              <a:rPr lang="ru-RU" sz="1400" dirty="0" err="1"/>
              <a:t>Mac</a:t>
            </a:r>
            <a:r>
              <a:rPr lang="ru-RU" sz="1400" dirty="0"/>
              <a:t> OS)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Кабель USB (только для моделей 550/700)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sz="1400" i="1" dirty="0"/>
          </a:p>
        </p:txBody>
      </p:sp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51" y="3560779"/>
            <a:ext cx="2628637" cy="19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333625"/>
            <a:ext cx="3683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Back-UPS</a:t>
            </a:r>
            <a:r>
              <a:rPr lang="en-US" sz="2400" baseline="60000" smtClean="0"/>
              <a:t>®</a:t>
            </a:r>
            <a:r>
              <a:rPr lang="en-US" smtClean="0"/>
              <a:t> ES</a:t>
            </a:r>
          </a:p>
        </p:txBody>
      </p:sp>
      <p:graphicFrame>
        <p:nvGraphicFramePr>
          <p:cNvPr id="2050" name="Rectangle 4"/>
          <p:cNvGraphicFramePr>
            <a:graphicFrameLocks/>
          </p:cNvGraphicFramePr>
          <p:nvPr/>
        </p:nvGraphicFramePr>
        <p:xfrm>
          <a:off x="2362200" y="1371600"/>
          <a:ext cx="6096000" cy="4064000"/>
        </p:xfrm>
        <a:graphic>
          <a:graphicData uri="http://schemas.openxmlformats.org/presentationml/2006/ole">
            <p:oleObj spid="_x0000_s1026" name="Flash Movie" r:id="rId5" imgW="0" imgH="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6443663"/>
            <a:ext cx="1219200" cy="244475"/>
            <a:chOff x="0" y="4059"/>
            <a:chExt cx="768" cy="154"/>
          </a:xfrm>
        </p:grpSpPr>
        <p:sp>
          <p:nvSpPr>
            <p:cNvPr id="2077" name="Text Box 6"/>
            <p:cNvSpPr txBox="1">
              <a:spLocks noChangeArrowheads="1"/>
            </p:cNvSpPr>
            <p:nvPr/>
          </p:nvSpPr>
          <p:spPr bwMode="auto">
            <a:xfrm>
              <a:off x="0" y="4059"/>
              <a:ext cx="539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</a:pPr>
              <a:r>
                <a:rPr lang="en-US" sz="1000" i="1">
                  <a:solidFill>
                    <a:srgbClr val="5F5F5F"/>
                  </a:solidFill>
                  <a:latin typeface="Arial Narrow" pitchFamily="34" charset="0"/>
                </a:rPr>
                <a:t>Back-UPS Pro</a:t>
              </a:r>
            </a:p>
          </p:txBody>
        </p:sp>
        <p:sp>
          <p:nvSpPr>
            <p:cNvPr id="2078" name="Line 7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533400" y="2178050"/>
            <a:ext cx="1733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Управляющая розетка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71488" y="3630613"/>
            <a:ext cx="1614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Кнопка вкл/выкл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533400" y="4752975"/>
            <a:ext cx="1760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Кнопка активации управления розетками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53614" y="1208443"/>
            <a:ext cx="1611854" cy="64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36" tIns="45717" rIns="91436" bIns="45717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263B6"/>
              </a:buClr>
              <a:buFont typeface="Wingdings" pitchFamily="2" charset="2"/>
              <a:buNone/>
            </a:pPr>
            <a:r>
              <a:rPr lang="en-US" sz="1800" b="1" i="1" dirty="0">
                <a:solidFill>
                  <a:srgbClr val="92D050"/>
                </a:solidFill>
              </a:rPr>
              <a:t> </a:t>
            </a:r>
            <a:r>
              <a:rPr lang="en-US" sz="1800" b="1" i="1" dirty="0" smtClean="0">
                <a:solidFill>
                  <a:srgbClr val="009900"/>
                </a:solidFill>
              </a:rPr>
              <a:t>BE550G-RS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263B6"/>
              </a:buClr>
              <a:buFont typeface="Wingdings" pitchFamily="2" charset="2"/>
              <a:buNone/>
            </a:pPr>
            <a:r>
              <a:rPr lang="en-US" sz="1800" b="1" i="1" dirty="0" smtClean="0">
                <a:solidFill>
                  <a:srgbClr val="009900"/>
                </a:solidFill>
              </a:rPr>
              <a:t>BE700G-RS</a:t>
            </a:r>
            <a:endParaRPr lang="en-US" sz="1800" b="1" i="1" dirty="0">
              <a:solidFill>
                <a:srgbClr val="0099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" y="6400800"/>
            <a:ext cx="1219200" cy="244475"/>
            <a:chOff x="0" y="4059"/>
            <a:chExt cx="768" cy="154"/>
          </a:xfrm>
        </p:grpSpPr>
        <p:sp>
          <p:nvSpPr>
            <p:cNvPr id="2075" name="Text Box 13"/>
            <p:cNvSpPr txBox="1">
              <a:spLocks noChangeArrowheads="1"/>
            </p:cNvSpPr>
            <p:nvPr/>
          </p:nvSpPr>
          <p:spPr bwMode="auto">
            <a:xfrm>
              <a:off x="0" y="4059"/>
              <a:ext cx="354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</a:pPr>
              <a:r>
                <a:rPr lang="en-US" sz="1000" i="1">
                  <a:solidFill>
                    <a:srgbClr val="5F5F5F"/>
                  </a:solidFill>
                  <a:latin typeface="Arial Narrow" pitchFamily="34" charset="0"/>
                </a:rPr>
                <a:t>{Family}</a:t>
              </a:r>
            </a:p>
          </p:txBody>
        </p:sp>
        <p:sp>
          <p:nvSpPr>
            <p:cNvPr id="2076" name="Line 14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4221163" y="5516563"/>
            <a:ext cx="19510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Розетки с защитой от всплесков напряжения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2060" name="Rectangle 16"/>
          <p:cNvSpPr>
            <a:spLocks noChangeArrowheads="1"/>
          </p:cNvSpPr>
          <p:nvPr/>
        </p:nvSpPr>
        <p:spPr bwMode="auto">
          <a:xfrm>
            <a:off x="6781800" y="1371600"/>
            <a:ext cx="19510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Основные розетки для подключения устройств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V="1">
            <a:off x="2057400" y="3892550"/>
            <a:ext cx="1527175" cy="965200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8"/>
          <p:cNvSpPr>
            <a:spLocks noChangeShapeType="1"/>
          </p:cNvSpPr>
          <p:nvPr/>
        </p:nvSpPr>
        <p:spPr bwMode="auto">
          <a:xfrm flipV="1">
            <a:off x="1992313" y="3760788"/>
            <a:ext cx="1295400" cy="85725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2133600" y="2514600"/>
            <a:ext cx="2284413" cy="134938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20"/>
          <p:cNvSpPr>
            <a:spLocks noChangeShapeType="1"/>
          </p:cNvSpPr>
          <p:nvPr/>
        </p:nvSpPr>
        <p:spPr bwMode="auto">
          <a:xfrm flipH="1">
            <a:off x="5754688" y="2057400"/>
            <a:ext cx="950912" cy="611188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21"/>
          <p:cNvSpPr>
            <a:spLocks noChangeShapeType="1"/>
          </p:cNvSpPr>
          <p:nvPr/>
        </p:nvSpPr>
        <p:spPr bwMode="auto">
          <a:xfrm flipV="1">
            <a:off x="5094288" y="4114800"/>
            <a:ext cx="190500" cy="1347788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7258050" y="4572000"/>
            <a:ext cx="1885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Интерфейсный порт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7019925" y="5362575"/>
            <a:ext cx="1590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Защита телефонной линии или модема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068" name="Line 24"/>
          <p:cNvSpPr>
            <a:spLocks noChangeShapeType="1"/>
          </p:cNvSpPr>
          <p:nvPr/>
        </p:nvSpPr>
        <p:spPr bwMode="auto">
          <a:xfrm flipH="1">
            <a:off x="6399213" y="3505200"/>
            <a:ext cx="1296987" cy="709613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25"/>
          <p:cNvSpPr>
            <a:spLocks noChangeShapeType="1"/>
          </p:cNvSpPr>
          <p:nvPr/>
        </p:nvSpPr>
        <p:spPr bwMode="auto">
          <a:xfrm flipH="1" flipV="1">
            <a:off x="6002338" y="4492625"/>
            <a:ext cx="1239837" cy="261938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70" name="Rectangle 26"/>
          <p:cNvSpPr>
            <a:spLocks noChangeArrowheads="1"/>
          </p:cNvSpPr>
          <p:nvPr/>
        </p:nvSpPr>
        <p:spPr bwMode="auto">
          <a:xfrm>
            <a:off x="6781800" y="2895600"/>
            <a:ext cx="2362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Восстанавливаемый предохранитель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071" name="Line 27"/>
          <p:cNvSpPr>
            <a:spLocks noChangeShapeType="1"/>
          </p:cNvSpPr>
          <p:nvPr/>
        </p:nvSpPr>
        <p:spPr bwMode="auto">
          <a:xfrm flipH="1" flipV="1">
            <a:off x="5913438" y="4808538"/>
            <a:ext cx="1096962" cy="677862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72" name="AutoShape 28"/>
          <p:cNvSpPr>
            <a:spLocks/>
          </p:cNvSpPr>
          <p:nvPr/>
        </p:nvSpPr>
        <p:spPr bwMode="auto">
          <a:xfrm rot="-4648838">
            <a:off x="4114800" y="3733800"/>
            <a:ext cx="533400" cy="1143000"/>
          </a:xfrm>
          <a:prstGeom prst="leftBrace">
            <a:avLst>
              <a:gd name="adj1" fmla="val 17857"/>
              <a:gd name="adj2" fmla="val 50000"/>
            </a:avLst>
          </a:prstGeom>
          <a:noFill/>
          <a:ln w="444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i="1"/>
          </a:p>
        </p:txBody>
      </p:sp>
      <p:sp>
        <p:nvSpPr>
          <p:cNvPr id="2073" name="Line 29"/>
          <p:cNvSpPr>
            <a:spLocks noChangeShapeType="1"/>
          </p:cNvSpPr>
          <p:nvPr/>
        </p:nvSpPr>
        <p:spPr bwMode="auto">
          <a:xfrm flipH="1">
            <a:off x="3352800" y="4576763"/>
            <a:ext cx="957263" cy="833437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0" rIns="54000"/>
          <a:lstStyle/>
          <a:p>
            <a:endParaRPr lang="ru-RU"/>
          </a:p>
        </p:txBody>
      </p:sp>
      <p:sp>
        <p:nvSpPr>
          <p:cNvPr id="2074" name="Rectangle 30"/>
          <p:cNvSpPr>
            <a:spLocks noChangeArrowheads="1"/>
          </p:cNvSpPr>
          <p:nvPr/>
        </p:nvSpPr>
        <p:spPr bwMode="auto">
          <a:xfrm>
            <a:off x="1981200" y="5334000"/>
            <a:ext cx="1614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Управляемые розетки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3079750"/>
            <a:ext cx="3683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Функция энергосбережения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Реализована посредством использования управляющей/управляемых розеток</a:t>
            </a:r>
            <a:endParaRPr lang="en-US" smtClean="0"/>
          </a:p>
          <a:p>
            <a:pPr eaLnBrk="1" hangingPunct="1"/>
            <a:r>
              <a:rPr lang="ru-RU" smtClean="0"/>
              <a:t> Автоматическое отключение подключенных к управляемым розеткам устройств</a:t>
            </a:r>
            <a:endParaRPr lang="en-US" smtClean="0"/>
          </a:p>
          <a:p>
            <a:pPr eaLnBrk="1" hangingPunct="1"/>
            <a:r>
              <a:rPr lang="ru-RU" smtClean="0"/>
              <a:t> Кнопка активации управления </a:t>
            </a:r>
          </a:p>
          <a:p>
            <a:pPr eaLnBrk="1" hangingPunct="1">
              <a:buFont typeface="SEOptimist" pitchFamily="2" charset="0"/>
              <a:buNone/>
            </a:pPr>
            <a:r>
              <a:rPr lang="ru-RU" smtClean="0"/>
              <a:t>      розетками включает функцию</a:t>
            </a:r>
          </a:p>
          <a:p>
            <a:pPr eaLnBrk="1" hangingPunct="1">
              <a:buFont typeface="SEOptimist" pitchFamily="2" charset="0"/>
              <a:buNone/>
            </a:pPr>
            <a:r>
              <a:rPr lang="ru-RU" smtClean="0"/>
              <a:t>      и устанавливает порог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105650" y="2819400"/>
            <a:ext cx="1733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Управляющая розетка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86013" y="4376738"/>
            <a:ext cx="1614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accent1"/>
                </a:solidFill>
              </a:rPr>
              <a:t>Кнопка вкл/выкл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54263" y="5181600"/>
            <a:ext cx="17605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Кнопка активации управления розетками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V="1">
            <a:off x="3886200" y="4638675"/>
            <a:ext cx="1163638" cy="735013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V="1">
            <a:off x="3886200" y="4506913"/>
            <a:ext cx="866775" cy="65087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H="1">
            <a:off x="6356350" y="3003550"/>
            <a:ext cx="762000" cy="304800"/>
          </a:xfrm>
          <a:prstGeom prst="line">
            <a:avLst/>
          </a:prstGeom>
          <a:noFill/>
          <a:ln w="44450">
            <a:solidFill>
              <a:srgbClr val="0099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AutoShape 21"/>
          <p:cNvSpPr>
            <a:spLocks/>
          </p:cNvSpPr>
          <p:nvPr/>
        </p:nvSpPr>
        <p:spPr bwMode="auto">
          <a:xfrm rot="-4648838">
            <a:off x="5580063" y="4479925"/>
            <a:ext cx="533400" cy="1143000"/>
          </a:xfrm>
          <a:prstGeom prst="leftBrace">
            <a:avLst>
              <a:gd name="adj1" fmla="val 17857"/>
              <a:gd name="adj2" fmla="val 50000"/>
            </a:avLst>
          </a:prstGeom>
          <a:noFill/>
          <a:ln w="444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i="1"/>
          </a:p>
        </p:txBody>
      </p:sp>
      <p:sp>
        <p:nvSpPr>
          <p:cNvPr id="37900" name="Line 22"/>
          <p:cNvSpPr>
            <a:spLocks noChangeShapeType="1"/>
          </p:cNvSpPr>
          <p:nvPr/>
        </p:nvSpPr>
        <p:spPr bwMode="auto">
          <a:xfrm flipH="1">
            <a:off x="5289550" y="5322888"/>
            <a:ext cx="485775" cy="423862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0" rIns="54000"/>
          <a:lstStyle/>
          <a:p>
            <a:endParaRPr lang="ru-RU"/>
          </a:p>
        </p:txBody>
      </p:sp>
      <p:sp>
        <p:nvSpPr>
          <p:cNvPr id="37901" name="Rectangle 23"/>
          <p:cNvSpPr>
            <a:spLocks noChangeArrowheads="1"/>
          </p:cNvSpPr>
          <p:nvPr/>
        </p:nvSpPr>
        <p:spPr bwMode="auto">
          <a:xfrm>
            <a:off x="3841750" y="5670550"/>
            <a:ext cx="1614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chemeClr val="accent1"/>
                </a:solidFill>
              </a:rPr>
              <a:t>Управляемые розетки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381539" y="907229"/>
            <a:ext cx="1611854" cy="64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36" tIns="45717" rIns="91436" bIns="45717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263B6"/>
              </a:buClr>
              <a:buFont typeface="Wingdings" pitchFamily="2" charset="2"/>
              <a:buNone/>
            </a:pPr>
            <a:r>
              <a:rPr lang="en-US" sz="1800" b="1" i="1" dirty="0">
                <a:solidFill>
                  <a:srgbClr val="92D050"/>
                </a:solidFill>
              </a:rPr>
              <a:t> </a:t>
            </a:r>
            <a:r>
              <a:rPr lang="en-US" sz="1800" b="1" i="1" dirty="0" smtClean="0">
                <a:solidFill>
                  <a:srgbClr val="009900"/>
                </a:solidFill>
              </a:rPr>
              <a:t>BE550G-RS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4263B6"/>
              </a:buClr>
              <a:buFont typeface="Wingdings" pitchFamily="2" charset="2"/>
              <a:buNone/>
            </a:pPr>
            <a:r>
              <a:rPr lang="en-US" sz="1800" b="1" i="1" dirty="0" smtClean="0">
                <a:solidFill>
                  <a:srgbClr val="009900"/>
                </a:solidFill>
              </a:rPr>
              <a:t>BE700G-RS</a:t>
            </a:r>
            <a:endParaRPr lang="en-US" sz="18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Back-UPS</a:t>
            </a:r>
            <a:r>
              <a:rPr lang="en-US" sz="2400" baseline="60000" dirty="0" smtClean="0"/>
              <a:t>®</a:t>
            </a:r>
            <a:r>
              <a:rPr lang="en-US" dirty="0" smtClean="0"/>
              <a:t> ES</a:t>
            </a:r>
            <a:r>
              <a:rPr lang="ru-RU" dirty="0" smtClean="0"/>
              <a:t>. Основные особенности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4343400" cy="417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Функция энергосбережения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Функция защиты (защита линии передачи данных)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Надежный перегружаемый предохранитель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en-US" dirty="0" smtClean="0"/>
              <a:t>LED</a:t>
            </a:r>
            <a:r>
              <a:rPr lang="ru-RU" dirty="0" smtClean="0"/>
              <a:t> индикаторы</a:t>
            </a: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Возможность горячей замены батареи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Программное обеспечения, позволяющее автоматически завершить работу приложений</a:t>
            </a:r>
            <a:r>
              <a:rPr lang="en-US" dirty="0" smtClean="0"/>
              <a:t>(PCPE)</a:t>
            </a:r>
          </a:p>
          <a:p>
            <a:pPr eaLnBrk="1" hangingPunct="1">
              <a:lnSpc>
                <a:spcPct val="90000"/>
              </a:lnSpc>
              <a:buFont typeface="SEOptimist" pitchFamily="2" charset="0"/>
              <a:buNone/>
            </a:pPr>
            <a:r>
              <a:rPr lang="en-US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8916" name="Arc 14"/>
          <p:cNvSpPr>
            <a:spLocks/>
          </p:cNvSpPr>
          <p:nvPr/>
        </p:nvSpPr>
        <p:spPr bwMode="auto">
          <a:xfrm>
            <a:off x="8204200" y="15875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691329076 h 21600"/>
              <a:gd name="T4" fmla="*/ 0 w 21600"/>
              <a:gd name="T5" fmla="*/ 69132907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endParaRPr lang="ru-RU"/>
          </a:p>
        </p:txBody>
      </p:sp>
      <p:sp>
        <p:nvSpPr>
          <p:cNvPr id="38917" name="Arc 15"/>
          <p:cNvSpPr>
            <a:spLocks/>
          </p:cNvSpPr>
          <p:nvPr/>
        </p:nvSpPr>
        <p:spPr bwMode="auto">
          <a:xfrm flipH="1">
            <a:off x="5029200" y="15621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691329076 h 21600"/>
              <a:gd name="T4" fmla="*/ 0 w 21600"/>
              <a:gd name="T5" fmla="*/ 69132907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endParaRPr lang="ru-RU"/>
          </a:p>
        </p:txBody>
      </p:sp>
      <p:pic>
        <p:nvPicPr>
          <p:cNvPr id="3891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14500"/>
            <a:ext cx="3505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Back-UPS</a:t>
            </a:r>
            <a:r>
              <a:rPr lang="en-US" sz="2400" baseline="60000" smtClean="0"/>
              <a:t>®</a:t>
            </a:r>
            <a:r>
              <a:rPr lang="en-US" smtClean="0"/>
              <a:t> ES</a:t>
            </a:r>
            <a:r>
              <a:rPr lang="ru-RU" smtClean="0"/>
              <a:t>. Преимущества</a:t>
            </a:r>
            <a:endParaRPr lang="en-US" smtClean="0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3733800" y="274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ru-RU" sz="1400">
              <a:solidFill>
                <a:srgbClr val="5F5F5F"/>
              </a:solidFill>
              <a:latin typeface="Arial Narrow" pitchFamily="34" charset="0"/>
            </a:endParaRPr>
          </a:p>
        </p:txBody>
      </p:sp>
      <p:graphicFrame>
        <p:nvGraphicFramePr>
          <p:cNvPr id="3074" name="Rectangle 4"/>
          <p:cNvGraphicFramePr>
            <a:graphicFrameLocks/>
          </p:cNvGraphicFramePr>
          <p:nvPr/>
        </p:nvGraphicFramePr>
        <p:xfrm>
          <a:off x="2362200" y="1371600"/>
          <a:ext cx="6096000" cy="4064000"/>
        </p:xfrm>
        <a:graphic>
          <a:graphicData uri="http://schemas.openxmlformats.org/presentationml/2006/ole">
            <p:oleObj spid="_x0000_s2050" name="Flash Movie" r:id="rId4" imgW="0" imgH="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443663"/>
            <a:ext cx="1219200" cy="244475"/>
            <a:chOff x="0" y="4059"/>
            <a:chExt cx="768" cy="154"/>
          </a:xfrm>
        </p:grpSpPr>
        <p:sp>
          <p:nvSpPr>
            <p:cNvPr id="3082" name="Text Box 13"/>
            <p:cNvSpPr txBox="1">
              <a:spLocks noChangeArrowheads="1"/>
            </p:cNvSpPr>
            <p:nvPr/>
          </p:nvSpPr>
          <p:spPr bwMode="auto">
            <a:xfrm>
              <a:off x="0" y="4059"/>
              <a:ext cx="525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</a:pPr>
              <a:r>
                <a:rPr lang="en-US" sz="1000" i="1">
                  <a:solidFill>
                    <a:srgbClr val="5F5F5F"/>
                  </a:solidFill>
                  <a:latin typeface="Arial Narrow" pitchFamily="34" charset="0"/>
                </a:rPr>
                <a:t>Back-UPS ES</a:t>
              </a:r>
            </a:p>
          </p:txBody>
        </p:sp>
        <p:sp>
          <p:nvSpPr>
            <p:cNvPr id="3083" name="Line 14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8" name="Rectangle 29"/>
          <p:cNvSpPr>
            <a:spLocks noChangeArrowheads="1"/>
          </p:cNvSpPr>
          <p:nvPr/>
        </p:nvSpPr>
        <p:spPr bwMode="auto">
          <a:xfrm>
            <a:off x="431800" y="1773238"/>
            <a:ext cx="61976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" bIns="10800"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Экономия электроэнергии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Экономия денег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8 розеток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Время автономной </a:t>
            </a:r>
            <a:r>
              <a:rPr lang="ru-RU" dirty="0" smtClean="0">
                <a:solidFill>
                  <a:schemeClr val="accent1"/>
                </a:solidFill>
              </a:rPr>
              <a:t>работы 8</a:t>
            </a:r>
            <a:r>
              <a:rPr lang="en-US" dirty="0" smtClean="0">
                <a:solidFill>
                  <a:schemeClr val="accent1"/>
                </a:solidFill>
              </a:rPr>
              <a:t>-22 </a:t>
            </a:r>
            <a:r>
              <a:rPr lang="ru-RU" dirty="0">
                <a:solidFill>
                  <a:schemeClr val="accent1"/>
                </a:solidFill>
              </a:rPr>
              <a:t>мин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Защита линий передачи данных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Char char="●"/>
            </a:pPr>
            <a:r>
              <a:rPr lang="ru-RU" dirty="0">
                <a:solidFill>
                  <a:schemeClr val="accent1"/>
                </a:solidFill>
              </a:rPr>
              <a:t>Защита от скачков напряжения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9" name="Picture 32" descr="spotlightgu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87975" y="1828800"/>
            <a:ext cx="3438525" cy="2286000"/>
          </a:xfrm>
        </p:spPr>
      </p:pic>
      <p:sp>
        <p:nvSpPr>
          <p:cNvPr id="3080" name="Arc 35"/>
          <p:cNvSpPr>
            <a:spLocks/>
          </p:cNvSpPr>
          <p:nvPr/>
        </p:nvSpPr>
        <p:spPr bwMode="auto">
          <a:xfrm>
            <a:off x="8343900" y="17018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691329076 h 21600"/>
              <a:gd name="T4" fmla="*/ 0 w 21600"/>
              <a:gd name="T5" fmla="*/ 69132907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endParaRPr lang="ru-RU"/>
          </a:p>
        </p:txBody>
      </p:sp>
      <p:sp>
        <p:nvSpPr>
          <p:cNvPr id="3081" name="Arc 36"/>
          <p:cNvSpPr>
            <a:spLocks/>
          </p:cNvSpPr>
          <p:nvPr/>
        </p:nvSpPr>
        <p:spPr bwMode="auto">
          <a:xfrm flipH="1">
            <a:off x="4889500" y="17018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691329076 h 21600"/>
              <a:gd name="T4" fmla="*/ 0 w 21600"/>
              <a:gd name="T5" fmla="*/ 69132907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0" rIns="540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Back UPS ® CS</a:t>
            </a:r>
            <a:br>
              <a:rPr lang="en-US" smtClean="0"/>
            </a:br>
            <a:endParaRPr lang="en-US" smtClean="0"/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358900" y="1257300"/>
            <a:ext cx="5976938" cy="1081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endParaRPr lang="ru-RU" sz="1800">
              <a:solidFill>
                <a:schemeClr val="accent1"/>
              </a:solidFill>
              <a:latin typeface="Arial Narrow" pitchFamily="34" charset="0"/>
            </a:endParaRPr>
          </a:p>
          <a:p>
            <a:pPr lvl="1" algn="ctr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r>
              <a:rPr lang="ru-RU">
                <a:solidFill>
                  <a:schemeClr val="accent1"/>
                </a:solidFill>
              </a:rPr>
              <a:t>Эффективные устройства батарейного </a:t>
            </a:r>
          </a:p>
          <a:p>
            <a:pPr lvl="1" algn="ctr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r>
              <a:rPr lang="ru-RU">
                <a:solidFill>
                  <a:schemeClr val="accent1"/>
                </a:solidFill>
              </a:rPr>
              <a:t>резервирования для офисных компьютеров</a:t>
            </a:r>
            <a:endParaRPr lang="en-US">
              <a:solidFill>
                <a:schemeClr val="accent1"/>
              </a:solidFill>
            </a:endParaRPr>
          </a:p>
          <a:p>
            <a:pPr lvl="1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949325" y="5229225"/>
            <a:ext cx="7416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dirty="0">
                <a:solidFill>
                  <a:schemeClr val="accent1"/>
                </a:solidFill>
              </a:rPr>
              <a:t>Воплощение самых надежных ИБП за всю историю</a:t>
            </a:r>
            <a:r>
              <a:rPr lang="en-US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556" y="2022437"/>
            <a:ext cx="2161319" cy="3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045" y="2097742"/>
            <a:ext cx="2041775" cy="30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90600" y="609600"/>
            <a:ext cx="701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0" y="19812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" y="381000"/>
            <a:ext cx="403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092950" y="476250"/>
            <a:ext cx="1574800" cy="396875"/>
          </a:xfrm>
          <a:prstGeom prst="rect">
            <a:avLst/>
          </a:prstGeom>
          <a:solidFill>
            <a:srgbClr val="008000"/>
          </a:solidFill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b="1">
                <a:solidFill>
                  <a:schemeClr val="bg1"/>
                </a:solidFill>
              </a:rPr>
              <a:t>BK500 - RS</a:t>
            </a:r>
          </a:p>
        </p:txBody>
      </p:sp>
      <p:pic>
        <p:nvPicPr>
          <p:cNvPr id="41991" name="Picture 8" descr="375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864825"/>
            <a:ext cx="1637160" cy="276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519613" y="6234113"/>
            <a:ext cx="2386012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800" b="1">
                <a:solidFill>
                  <a:schemeClr val="accent1"/>
                </a:solidFill>
              </a:rPr>
              <a:t>Топология </a:t>
            </a:r>
            <a:r>
              <a:rPr lang="en-US" sz="1800" b="1">
                <a:solidFill>
                  <a:schemeClr val="accent1"/>
                </a:solidFill>
              </a:rPr>
              <a:t>StandBy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539750" y="-242888"/>
            <a:ext cx="86042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600">
                <a:solidFill>
                  <a:schemeClr val="accent1"/>
                </a:solidFill>
                <a:latin typeface="Arial Narrow" pitchFamily="34" charset="0"/>
              </a:rPr>
              <a:t>Защита рабочих станций.</a:t>
            </a:r>
            <a:br>
              <a:rPr lang="ru-RU" sz="360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US" sz="3600">
                <a:solidFill>
                  <a:schemeClr val="accent1"/>
                </a:solidFill>
                <a:latin typeface="Arial Narrow" pitchFamily="34" charset="0"/>
              </a:rPr>
              <a:t>Back-UPS CS 500</a:t>
            </a:r>
            <a:endParaRPr lang="ru-RU" sz="360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063875" y="1365250"/>
            <a:ext cx="5497513" cy="3840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Свойства: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Мощность 500BА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Ступенчатая аппроксимация синусоиды при работе от батареи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3 розетки IEC320 C13 с батарейной поддержкой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1 розетка IEC320 C13 с защитой от перенапряжения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Индикация нормальной работы, работа от батареи, замена батареи, перегрузка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Нижний порог перехода на батарею 180В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* В последних моделях регулируемый верхний порог 278/266/256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Переустанавливаемый предохранитель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«холодный старт»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Замена батарей пользователем в горячем режиме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Поставляется в комплекте 2 кабеля для нагрузки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цветная упаковка </a:t>
            </a:r>
            <a:endParaRPr lang="uk-UA" sz="1400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66" y="1290092"/>
            <a:ext cx="1757478" cy="25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188913"/>
            <a:ext cx="7929562" cy="827087"/>
          </a:xfrm>
        </p:spPr>
        <p:txBody>
          <a:bodyPr lIns="92075" tIns="46038" rIns="92075" bIns="46038"/>
          <a:lstStyle/>
          <a:p>
            <a:r>
              <a:rPr lang="en-US" smtClean="0"/>
              <a:t>Back UPS ® CS</a:t>
            </a:r>
            <a:br>
              <a:rPr lang="en-US" smtClean="0"/>
            </a:br>
            <a:r>
              <a:rPr lang="ru-RU" smtClean="0"/>
              <a:t>Технические особенности</a:t>
            </a:r>
            <a:endParaRPr lang="en-US" smtClean="0"/>
          </a:p>
        </p:txBody>
      </p:sp>
      <p:pic>
        <p:nvPicPr>
          <p:cNvPr id="4100" name="Picture 3" descr="BK-CS_230v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6238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BK500CS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916113"/>
            <a:ext cx="1943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38200" y="5105400"/>
            <a:ext cx="2590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Розетка </a:t>
            </a:r>
            <a:r>
              <a:rPr lang="en-US" sz="1600">
                <a:solidFill>
                  <a:srgbClr val="5F5F5F"/>
                </a:solidFill>
              </a:rPr>
              <a:t>IEC</a:t>
            </a:r>
            <a:r>
              <a:rPr lang="ru-RU" sz="1600">
                <a:solidFill>
                  <a:srgbClr val="5F5F5F"/>
                </a:solidFill>
              </a:rPr>
              <a:t> для силового кабеля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500">
                <a:solidFill>
                  <a:srgbClr val="5F5F5F"/>
                </a:solidFill>
              </a:rPr>
              <a:t>Розетка для подключения ИБП к сети 220В посредством силового кабеля компьютера</a:t>
            </a:r>
            <a:endParaRPr lang="en-US" sz="1500">
              <a:solidFill>
                <a:srgbClr val="5F5F5F"/>
              </a:solidFill>
            </a:endParaRP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2601913" y="2792413"/>
            <a:ext cx="1208087" cy="255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3059113" y="3933825"/>
            <a:ext cx="2089150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4284663" y="2154238"/>
            <a:ext cx="863600" cy="48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H="1">
            <a:off x="5508625" y="1773238"/>
            <a:ext cx="935038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3975100" y="4932363"/>
            <a:ext cx="23050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Дополнительная розетка для подключения устройств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Предохраняет только от скачков напряжения</a:t>
            </a:r>
            <a:endParaRPr lang="en-US" sz="1600">
              <a:solidFill>
                <a:srgbClr val="5F5F5F"/>
              </a:solidFill>
            </a:endParaRPr>
          </a:p>
        </p:txBody>
      </p:sp>
      <p:graphicFrame>
        <p:nvGraphicFramePr>
          <p:cNvPr id="4098" name="Rectangle 2"/>
          <p:cNvGraphicFramePr>
            <a:graphicFrameLocks/>
          </p:cNvGraphicFramePr>
          <p:nvPr/>
        </p:nvGraphicFramePr>
        <p:xfrm>
          <a:off x="2362200" y="1631950"/>
          <a:ext cx="6096000" cy="4064000"/>
        </p:xfrm>
        <a:graphic>
          <a:graphicData uri="http://schemas.openxmlformats.org/presentationml/2006/ole">
            <p:oleObj spid="_x0000_s3074" name="Flash Movie" r:id="rId5" imgW="0" imgH="0" progId="">
              <p:embed/>
            </p:oleObj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300788" y="4689475"/>
            <a:ext cx="2843212" cy="1192213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Розетки для подключения устройств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Розетки с резервным питанием от аккумулятора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705600" y="2565400"/>
            <a:ext cx="2438400" cy="1925638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Интерфейсный порт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Порт, позволяющий программно связать ИБП и ПК и корректно завершать работу при выключении питания</a:t>
            </a:r>
            <a:r>
              <a:rPr lang="en-US" sz="1600">
                <a:solidFill>
                  <a:srgbClr val="5F5F5F"/>
                </a:solidFill>
              </a:rPr>
              <a:t>; USB </a:t>
            </a:r>
            <a:r>
              <a:rPr lang="ru-RU" sz="1600">
                <a:solidFill>
                  <a:srgbClr val="5F5F5F"/>
                </a:solidFill>
              </a:rPr>
              <a:t>или</a:t>
            </a:r>
            <a:r>
              <a:rPr lang="en-US" sz="1600">
                <a:solidFill>
                  <a:srgbClr val="5F5F5F"/>
                </a:solidFill>
              </a:rPr>
              <a:t> RS</a:t>
            </a:r>
            <a:r>
              <a:rPr lang="ru-RU" sz="1600">
                <a:solidFill>
                  <a:srgbClr val="5F5F5F"/>
                </a:solidFill>
              </a:rPr>
              <a:t>-232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6011863" y="2133600"/>
            <a:ext cx="720725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5219700" y="3860800"/>
            <a:ext cx="576263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41300" y="1397000"/>
            <a:ext cx="2286000" cy="1436688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Световые индикаторы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Индикаторы состояния и аварийные сигналы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66700" y="3098800"/>
            <a:ext cx="2743200" cy="1681163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Дверца для доступа к батарее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Быстрый и удобный доступ к батарее для замены, инструменты не требуются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 flipV="1">
            <a:off x="5867400" y="3141663"/>
            <a:ext cx="708025" cy="1619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768600" y="4371975"/>
            <a:ext cx="436563" cy="282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638425" y="1233488"/>
            <a:ext cx="22860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Предохранитель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Предохраняет от перегрузок, быстро и эффективно</a:t>
            </a:r>
            <a:r>
              <a:rPr lang="en-US" sz="1600">
                <a:solidFill>
                  <a:srgbClr val="5F5F5F"/>
                </a:solidFill>
              </a:rPr>
              <a:t>.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6489700" y="1016000"/>
            <a:ext cx="24479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Порты линий передачи данных</a:t>
            </a:r>
            <a:endParaRPr lang="en-US" sz="160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>
                <a:solidFill>
                  <a:srgbClr val="5F5F5F"/>
                </a:solidFill>
              </a:rPr>
              <a:t>Защищает телефон/факс/модем от скачков напряжения</a:t>
            </a:r>
            <a:endParaRPr lang="en-US" sz="160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/>
              <a:t>Back UPS ® RS</a:t>
            </a:r>
            <a:br>
              <a:rPr lang="en-US" smtClean="0"/>
            </a:br>
            <a:endParaRPr lang="en-US" smtClean="0"/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612775" y="909638"/>
            <a:ext cx="8021638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endParaRPr lang="ru-RU" sz="1600">
              <a:solidFill>
                <a:schemeClr val="accent1"/>
              </a:solidFill>
              <a:latin typeface="Arial Narrow" pitchFamily="34" charset="0"/>
            </a:endParaRPr>
          </a:p>
          <a:p>
            <a:pPr lvl="1" algn="ctr">
              <a:lnSpc>
                <a:spcPts val="1600"/>
              </a:lnSpc>
              <a:spcAft>
                <a:spcPct val="20000"/>
              </a:spcAft>
              <a:buClr>
                <a:srgbClr val="4263B6"/>
              </a:buClr>
              <a:buSzPct val="90000"/>
              <a:buFont typeface="Arial" charset="0"/>
              <a:buNone/>
            </a:pPr>
            <a:r>
              <a:rPr lang="ru-RU">
                <a:solidFill>
                  <a:schemeClr val="accent1"/>
                </a:solidFill>
              </a:rPr>
              <a:t>Лучшее решение для местности с низким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ru-RU">
                <a:solidFill>
                  <a:schemeClr val="accent1"/>
                </a:solidFill>
              </a:rPr>
              <a:t>качеством электроснабжения и для приложений, требующих большой продолжительности работы от аккумуляторов</a:t>
            </a:r>
            <a:r>
              <a:rPr lang="ru-RU" sz="1600">
                <a:solidFill>
                  <a:schemeClr val="accent1"/>
                </a:solidFill>
                <a:latin typeface="Arial Narrow" pitchFamily="34" charset="0"/>
              </a:rPr>
              <a:t> </a:t>
            </a:r>
            <a:endParaRPr lang="en-US" sz="160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7416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>
                <a:solidFill>
                  <a:schemeClr val="accent1"/>
                </a:solidFill>
              </a:rPr>
              <a:t>ИБП, которому можно доверить сохранность самых важных данных</a:t>
            </a:r>
            <a:r>
              <a:rPr lang="en-US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6" name="Picture 8" descr="D:\APCC\APC\product\BX650\import\BX650CI-RS - fro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0090" y="2479277"/>
            <a:ext cx="1812549" cy="24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567" y="2339660"/>
            <a:ext cx="1295250" cy="26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183" y="2747054"/>
            <a:ext cx="1410314" cy="21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403" y="2538805"/>
            <a:ext cx="1847769" cy="23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Описание </a:t>
            </a:r>
            <a:r>
              <a:rPr lang="en-US" smtClean="0"/>
              <a:t>BX650CI-RS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30213" y="1196975"/>
            <a:ext cx="43164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Настольный ИБП </a:t>
            </a:r>
            <a:r>
              <a:rPr lang="en-US" sz="1600" b="1" i="0">
                <a:solidFill>
                  <a:srgbClr val="5F5F5F"/>
                </a:solidFill>
              </a:rPr>
              <a:t> </a:t>
            </a:r>
            <a:r>
              <a:rPr lang="ru-RU" sz="1600" b="1" i="0">
                <a:solidFill>
                  <a:srgbClr val="5F5F5F"/>
                </a:solidFill>
              </a:rPr>
              <a:t>начального уровня</a:t>
            </a:r>
            <a:endParaRPr lang="en-US" sz="1600" b="1" i="0">
              <a:solidFill>
                <a:srgbClr val="5F5F5F"/>
              </a:solidFill>
            </a:endParaRPr>
          </a:p>
          <a:p>
            <a:pPr algn="l" eaLnBrk="0" hangingPunct="0">
              <a:spcBef>
                <a:spcPct val="30000"/>
              </a:spcBef>
              <a:buClrTx/>
              <a:buFontTx/>
              <a:buNone/>
            </a:pP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Для домашнего использования и организаций</a:t>
            </a:r>
            <a:r>
              <a:rPr lang="en-US" sz="1500" i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Батарейная поддержка, стабилизатор напряжения и защита от всплесков напряжения</a:t>
            </a:r>
            <a:r>
              <a:rPr lang="en-US" sz="1500" i="0">
                <a:solidFill>
                  <a:schemeClr val="bg2"/>
                </a:solidFill>
                <a:latin typeface="Arial Narrow" pitchFamily="34" charset="0"/>
              </a:rPr>
              <a:t>. </a:t>
            </a: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Совместная работа с</a:t>
            </a:r>
            <a:r>
              <a:rPr lang="en-US" sz="1500" i="0">
                <a:solidFill>
                  <a:schemeClr val="bg2"/>
                </a:solidFill>
                <a:latin typeface="Arial Narrow" pitchFamily="34" charset="0"/>
              </a:rPr>
              <a:t> PowerChute</a:t>
            </a: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, возможность автоматического выключения компьютера</a:t>
            </a:r>
            <a:r>
              <a:rPr lang="en-US" sz="1500" i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Три евро-розетки (</a:t>
            </a:r>
            <a:r>
              <a:rPr lang="en-US" sz="1500" i="0">
                <a:solidFill>
                  <a:schemeClr val="bg2"/>
                </a:solidFill>
                <a:latin typeface="Arial Narrow" pitchFamily="34" charset="0"/>
              </a:rPr>
              <a:t>Schuko)</a:t>
            </a:r>
            <a:r>
              <a:rPr lang="ru-RU" sz="1500" i="0">
                <a:solidFill>
                  <a:schemeClr val="bg2"/>
                </a:solidFill>
                <a:latin typeface="Arial Narrow" pitchFamily="34" charset="0"/>
              </a:rPr>
              <a:t>, все с батарейной поддержкой.</a:t>
            </a:r>
            <a:endParaRPr lang="ru-RU" sz="1500" b="1" i="0">
              <a:solidFill>
                <a:schemeClr val="bg2"/>
              </a:solidFill>
            </a:endParaRP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endParaRPr lang="ru-RU" sz="1800" b="1" i="0">
              <a:solidFill>
                <a:schemeClr val="bg2"/>
              </a:solidFill>
            </a:endParaRP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endParaRPr lang="en-US" sz="1500" i="0">
              <a:solidFill>
                <a:schemeClr val="bg2"/>
              </a:solidFill>
              <a:latin typeface="Arial Narrow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6461125"/>
            <a:ext cx="1219200" cy="244475"/>
            <a:chOff x="0" y="4059"/>
            <a:chExt cx="768" cy="154"/>
          </a:xfrm>
        </p:grpSpPr>
        <p:sp>
          <p:nvSpPr>
            <p:cNvPr id="4102" name="Text Box 16"/>
            <p:cNvSpPr txBox="1">
              <a:spLocks noChangeArrowheads="1"/>
            </p:cNvSpPr>
            <p:nvPr/>
          </p:nvSpPr>
          <p:spPr bwMode="auto">
            <a:xfrm>
              <a:off x="0" y="4059"/>
              <a:ext cx="419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5F5F5F"/>
                  </a:solidFill>
                  <a:latin typeface="Arial Narrow" pitchFamily="34" charset="0"/>
                </a:rPr>
                <a:t>Back-UPS</a:t>
              </a:r>
            </a:p>
          </p:txBody>
        </p:sp>
        <p:sp>
          <p:nvSpPr>
            <p:cNvPr id="4103" name="Line 17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1" name="Picture 8" descr="D:\APCC\APC\product\BX650\import\BX650CI-RS - fron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1049692"/>
            <a:ext cx="3524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9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ru-RU" sz="2800" smtClean="0"/>
              <a:t>Стадион «Олимпийский». г.Киев</a:t>
            </a:r>
            <a:br>
              <a:rPr lang="ru-RU" sz="2800" smtClean="0"/>
            </a:br>
            <a:r>
              <a:rPr lang="ru-RU" sz="2800" smtClean="0"/>
              <a:t>Финал чемпионата Европы по футболу 2012</a:t>
            </a:r>
          </a:p>
        </p:txBody>
      </p:sp>
      <p:sp>
        <p:nvSpPr>
          <p:cNvPr id="10243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51375" y="1773238"/>
            <a:ext cx="1035050" cy="2703512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z="2400" smtClean="0"/>
              <a:t>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3819525"/>
            <a:ext cx="6208712" cy="254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63" y="1112838"/>
            <a:ext cx="4289425" cy="255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1135063"/>
            <a:ext cx="4381500" cy="253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smtClean="0"/>
              <a:t>Общие характеристики серии ИБП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377825" y="1787525"/>
            <a:ext cx="8143875" cy="4354513"/>
          </a:xfrm>
        </p:spPr>
        <p:txBody>
          <a:bodyPr/>
          <a:lstStyle/>
          <a:p>
            <a:r>
              <a:rPr lang="ru-RU" smtClean="0"/>
              <a:t> Мощность 390</a:t>
            </a:r>
            <a:r>
              <a:rPr lang="en-US" smtClean="0"/>
              <a:t> </a:t>
            </a:r>
            <a:r>
              <a:rPr lang="ru-RU" smtClean="0"/>
              <a:t>Вт (650 ВА)</a:t>
            </a:r>
          </a:p>
          <a:p>
            <a:endParaRPr lang="ru-RU" sz="800" smtClean="0"/>
          </a:p>
          <a:p>
            <a:r>
              <a:rPr lang="ru-RU" smtClean="0"/>
              <a:t> Автоматический стабилизатор напряжения, 140 – 300 В</a:t>
            </a:r>
          </a:p>
          <a:p>
            <a:endParaRPr lang="ru-RU" sz="800" smtClean="0"/>
          </a:p>
          <a:p>
            <a:r>
              <a:rPr lang="ru-RU" smtClean="0"/>
              <a:t> Три евророзетки, защита от всплесков напряжения</a:t>
            </a:r>
          </a:p>
          <a:p>
            <a:endParaRPr lang="ru-RU" sz="800" smtClean="0"/>
          </a:p>
          <a:p>
            <a:r>
              <a:rPr lang="ru-RU" smtClean="0"/>
              <a:t> Связь с компьютером через </a:t>
            </a:r>
            <a:r>
              <a:rPr lang="en-US" smtClean="0"/>
              <a:t>USB </a:t>
            </a:r>
            <a:r>
              <a:rPr lang="ru-RU" smtClean="0"/>
              <a:t>порт</a:t>
            </a:r>
            <a:endParaRPr lang="en-US" smtClean="0"/>
          </a:p>
          <a:p>
            <a:pPr lvl="1"/>
            <a:r>
              <a:rPr lang="ru-RU" smtClean="0"/>
              <a:t>Настраиваемое автоматическое выключение компьютера</a:t>
            </a:r>
          </a:p>
          <a:p>
            <a:pPr lvl="1"/>
            <a:r>
              <a:rPr lang="ru-RU" smtClean="0"/>
              <a:t>Возможность изменения настроек ИБП через программное обеспечение </a:t>
            </a:r>
            <a:r>
              <a:rPr lang="en-US" smtClean="0"/>
              <a:t>PowerChute Personal Edition</a:t>
            </a:r>
          </a:p>
          <a:p>
            <a:endParaRPr lang="ru-RU" sz="800" smtClean="0"/>
          </a:p>
          <a:p>
            <a:r>
              <a:rPr lang="ru-RU" smtClean="0"/>
              <a:t> Защита подключения к телефонной сети (</a:t>
            </a:r>
            <a:r>
              <a:rPr lang="en-US" smtClean="0"/>
              <a:t>RJ11)</a:t>
            </a:r>
            <a:endParaRPr lang="ru-RU" smtClean="0"/>
          </a:p>
          <a:p>
            <a:endParaRPr lang="ru-RU" sz="800" smtClean="0"/>
          </a:p>
          <a:p>
            <a:r>
              <a:rPr lang="ru-RU" smtClean="0"/>
              <a:t> Гарантия 2 года на ИБП и батарею</a:t>
            </a:r>
          </a:p>
          <a:p>
            <a:pPr>
              <a:buFont typeface="SEOptimist" pitchFamily="2" charset="0"/>
              <a:buNone/>
            </a:pPr>
            <a:endParaRPr lang="ru-RU" smtClean="0"/>
          </a:p>
          <a:p>
            <a:pPr>
              <a:buFont typeface="SEOptimist" pitchFamily="2" charset="0"/>
              <a:buNone/>
            </a:pPr>
            <a:endParaRPr lang="ru-RU" smtClean="0"/>
          </a:p>
          <a:p>
            <a:pPr>
              <a:buFont typeface="SEOptimist" pitchFamily="2" charset="0"/>
              <a:buNone/>
            </a:pPr>
            <a:endParaRPr lang="ru-RU" smtClean="0"/>
          </a:p>
          <a:p>
            <a:pPr>
              <a:buFont typeface="SEOptimist" pitchFamily="2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BX650CI-RS –</a:t>
            </a:r>
            <a:r>
              <a:rPr lang="ru-RU" smtClean="0"/>
              <a:t> основные особенности</a:t>
            </a:r>
            <a:endParaRPr lang="en-US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82600" y="1554163"/>
            <a:ext cx="36909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Кнопка включения / </a:t>
            </a:r>
          </a:p>
          <a:p>
            <a:pPr algn="l"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индикатор работы</a:t>
            </a:r>
            <a:r>
              <a:rPr lang="en-US" sz="1600" i="0">
                <a:solidFill>
                  <a:srgbClr val="5F5F5F"/>
                </a:solidFill>
              </a:rPr>
              <a:t>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ru-RU" sz="1500" i="0">
                <a:solidFill>
                  <a:srgbClr val="5F5F5F"/>
                </a:solidFill>
                <a:latin typeface="Arial Narrow" pitchFamily="34" charset="0"/>
              </a:rPr>
              <a:t>Понятная и простая индикация статуса работы источника.</a:t>
            </a:r>
            <a:endParaRPr lang="en-US" sz="1500" i="0">
              <a:solidFill>
                <a:srgbClr val="5F5F5F"/>
              </a:solidFill>
              <a:latin typeface="Arial Narrow" pitchFamily="34" charset="0"/>
            </a:endParaRPr>
          </a:p>
        </p:txBody>
      </p:sp>
      <p:pic>
        <p:nvPicPr>
          <p:cNvPr id="6148" name="Picture 8" descr="D:\APCC\APC\product\BX650\import\BX650CI-RS - fron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1314450"/>
            <a:ext cx="3524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479800" y="1755775"/>
            <a:ext cx="2473325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BX650CI-RS – </a:t>
            </a:r>
            <a:r>
              <a:rPr lang="ru-RU" smtClean="0"/>
              <a:t>основные особенности</a:t>
            </a:r>
            <a:endParaRPr lang="en-US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60375" y="1508125"/>
            <a:ext cx="38957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Многоразовый предохранитель</a:t>
            </a:r>
            <a:r>
              <a:rPr lang="en-US" sz="1600" b="1" i="0">
                <a:solidFill>
                  <a:srgbClr val="5F5F5F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r>
              <a:rPr lang="ru-RU" sz="1500" i="0">
                <a:solidFill>
                  <a:srgbClr val="5F5F5F"/>
                </a:solidFill>
                <a:latin typeface="Arial Narrow" pitchFamily="34" charset="0"/>
              </a:rPr>
              <a:t>Защита от перегрузок ИБП</a:t>
            </a:r>
            <a:endParaRPr lang="en-US" sz="1500" i="0">
              <a:solidFill>
                <a:srgbClr val="5F5F5F"/>
              </a:solidFill>
              <a:latin typeface="Arial Narrow" pitchFamily="34" charset="0"/>
            </a:endParaRPr>
          </a:p>
          <a:p>
            <a:pPr algn="l">
              <a:buClrTx/>
              <a:buFontTx/>
              <a:buNone/>
            </a:pPr>
            <a:endParaRPr lang="en-US" sz="1500" i="0">
              <a:solidFill>
                <a:srgbClr val="5F5F5F"/>
              </a:solidFill>
              <a:latin typeface="Arial Narrow" pitchFamily="34" charset="0"/>
            </a:endParaRPr>
          </a:p>
          <a:p>
            <a:pPr algn="l"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Евророзетки с защитой и батарейной поддержкой</a:t>
            </a:r>
            <a:r>
              <a:rPr lang="en-US" sz="1600" b="1" i="0">
                <a:solidFill>
                  <a:srgbClr val="5F5F5F"/>
                </a:solidFill>
              </a:rPr>
              <a:t> </a:t>
            </a:r>
          </a:p>
          <a:p>
            <a:pPr algn="l">
              <a:buClrTx/>
              <a:buFontTx/>
              <a:buNone/>
            </a:pPr>
            <a:r>
              <a:rPr lang="ru-RU" sz="1500" i="0">
                <a:solidFill>
                  <a:srgbClr val="5F5F5F"/>
                </a:solidFill>
                <a:latin typeface="Arial Narrow" pitchFamily="34" charset="0"/>
              </a:rPr>
              <a:t>Сохраняет работоспособность компьютера, монитора и других устройств когда электричество исчезает или выходит за безопасные нормы</a:t>
            </a:r>
          </a:p>
          <a:p>
            <a:pPr algn="l">
              <a:buClrTx/>
              <a:buFontTx/>
              <a:buNone/>
            </a:pPr>
            <a:endParaRPr lang="en-US" sz="1500" i="0">
              <a:solidFill>
                <a:srgbClr val="5F5F5F"/>
              </a:solidFill>
              <a:latin typeface="Arial Narrow" pitchFamily="34" charset="0"/>
            </a:endParaRP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Связь с компьютером</a:t>
            </a:r>
            <a:endParaRPr lang="en-US" sz="1600" b="1" i="0">
              <a:solidFill>
                <a:srgbClr val="5F5F5F"/>
              </a:solidFill>
            </a:endParaRP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500" i="0">
                <a:solidFill>
                  <a:srgbClr val="5F5F5F"/>
                </a:solidFill>
                <a:latin typeface="Arial Narrow" pitchFamily="34" charset="0"/>
              </a:rPr>
              <a:t>Возможность автоматического выключения компьютера, а также расширенная настройка параметров источника</a:t>
            </a:r>
            <a:endParaRPr lang="en-US" sz="1500" i="0">
              <a:solidFill>
                <a:srgbClr val="5F5F5F"/>
              </a:solidFill>
              <a:latin typeface="Arial Narrow" pitchFamily="34" charset="0"/>
            </a:endParaRPr>
          </a:p>
          <a:p>
            <a:pPr algn="l">
              <a:buClrTx/>
              <a:buFontTx/>
              <a:buNone/>
            </a:pPr>
            <a:endParaRPr lang="en-US" sz="1400" i="0">
              <a:solidFill>
                <a:srgbClr val="5F5F5F"/>
              </a:solidFill>
              <a:latin typeface="Arial Narrow" pitchFamily="34" charset="0"/>
            </a:endParaRP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600" b="1" i="0">
                <a:solidFill>
                  <a:srgbClr val="5F5F5F"/>
                </a:solidFill>
              </a:rPr>
              <a:t>Защита подключения к телефонной линии</a:t>
            </a:r>
            <a:r>
              <a:rPr lang="en-US" sz="1600" b="1" i="0">
                <a:solidFill>
                  <a:srgbClr val="5F5F5F"/>
                </a:solidFill>
              </a:rPr>
              <a:t> </a:t>
            </a:r>
          </a:p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500" i="0">
                <a:solidFill>
                  <a:srgbClr val="5F5F5F"/>
                </a:solidFill>
                <a:latin typeface="Arial Narrow" pitchFamily="34" charset="0"/>
              </a:rPr>
              <a:t>Позволяет защитить подключение к телефонной сети (телефонная линия, </a:t>
            </a:r>
            <a:r>
              <a:rPr lang="en-US" sz="1500" i="0">
                <a:solidFill>
                  <a:srgbClr val="5F5F5F"/>
                </a:solidFill>
                <a:latin typeface="Arial Narrow" pitchFamily="34" charset="0"/>
              </a:rPr>
              <a:t>ADSL)</a:t>
            </a:r>
          </a:p>
        </p:txBody>
      </p:sp>
      <p:pic>
        <p:nvPicPr>
          <p:cNvPr id="7172" name="Picture 9" descr="D:\APCC\APC\product\BX650\import\BX650CI-RS - 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938" y="1863725"/>
            <a:ext cx="2303462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4303713" y="2728913"/>
            <a:ext cx="2154237" cy="1052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4308475" y="4127500"/>
            <a:ext cx="3336925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230688" y="1695450"/>
            <a:ext cx="3427412" cy="173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876675" y="4711700"/>
            <a:ext cx="3717925" cy="606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7788"/>
            <a:ext cx="8420100" cy="1150937"/>
          </a:xfrm>
        </p:spPr>
        <p:txBody>
          <a:bodyPr/>
          <a:lstStyle/>
          <a:p>
            <a:pPr marL="342900" indent="-342900"/>
            <a:r>
              <a:rPr lang="ru-RU" dirty="0" smtClean="0"/>
              <a:t>Область применения новой серии ИБП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57200" y="1787525"/>
            <a:ext cx="8407400" cy="435451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ИТ-оборудование</a:t>
            </a:r>
            <a:endParaRPr lang="ru-RU" dirty="0" smtClean="0"/>
          </a:p>
          <a:p>
            <a:pPr lvl="1"/>
            <a:r>
              <a:rPr lang="ru-RU" dirty="0" smtClean="0"/>
              <a:t>Компьютеры, мониторы</a:t>
            </a:r>
          </a:p>
          <a:p>
            <a:pPr lvl="1"/>
            <a:r>
              <a:rPr lang="ru-RU" dirty="0" smtClean="0"/>
              <a:t>Домашние сетевые устройства: </a:t>
            </a:r>
            <a:r>
              <a:rPr lang="en-US" dirty="0" err="1" smtClean="0"/>
              <a:t>adsl</a:t>
            </a:r>
            <a:r>
              <a:rPr lang="en-US" dirty="0" smtClean="0"/>
              <a:t>-</a:t>
            </a:r>
            <a:r>
              <a:rPr lang="ru-RU" dirty="0" smtClean="0"/>
              <a:t>модемы, беспроводные </a:t>
            </a:r>
            <a:r>
              <a:rPr lang="ru-RU" dirty="0" err="1" smtClean="0"/>
              <a:t>маршрутизаторы</a:t>
            </a:r>
            <a:endParaRPr lang="ru-RU" dirty="0" smtClean="0"/>
          </a:p>
          <a:p>
            <a:pPr lvl="1"/>
            <a:r>
              <a:rPr lang="ru-RU" dirty="0" smtClean="0"/>
              <a:t>Домашние хранилища данных</a:t>
            </a:r>
          </a:p>
          <a:p>
            <a:endParaRPr lang="ru-RU" dirty="0" smtClean="0"/>
          </a:p>
          <a:p>
            <a:r>
              <a:rPr lang="ru-RU" dirty="0" smtClean="0"/>
              <a:t> Домашняя электроника</a:t>
            </a:r>
          </a:p>
          <a:p>
            <a:pPr lvl="1"/>
            <a:r>
              <a:rPr lang="ru-RU" dirty="0" smtClean="0"/>
              <a:t>Телевизоры, </a:t>
            </a:r>
            <a:r>
              <a:rPr lang="ru-RU" dirty="0" err="1" smtClean="0"/>
              <a:t>видео-техника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SEOptimist" pitchFamily="2" charset="0"/>
              <a:buNone/>
            </a:pPr>
            <a:endParaRPr lang="ru-RU" dirty="0" smtClean="0"/>
          </a:p>
          <a:p>
            <a:r>
              <a:rPr lang="ru-RU" dirty="0" smtClean="0"/>
              <a:t> Бизнес-техника</a:t>
            </a:r>
          </a:p>
          <a:p>
            <a:pPr lvl="1"/>
            <a:r>
              <a:rPr lang="ru-RU" dirty="0" smtClean="0"/>
              <a:t>Кассовые аппараты</a:t>
            </a:r>
          </a:p>
          <a:p>
            <a:pPr lvl="1"/>
            <a:r>
              <a:rPr lang="ru-RU" dirty="0" smtClean="0"/>
              <a:t>Терминалы оплаты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>
              <a:buFont typeface="SEOptimist" pitchFamily="2" charset="0"/>
              <a:buNone/>
            </a:pPr>
            <a:endParaRPr lang="ru-RU" dirty="0" smtClean="0"/>
          </a:p>
          <a:p>
            <a:pPr>
              <a:buFont typeface="SEOptimist" pitchFamily="2" charset="0"/>
              <a:buNone/>
            </a:pPr>
            <a:endParaRPr lang="ru-RU" dirty="0" smtClean="0"/>
          </a:p>
          <a:p>
            <a:pPr>
              <a:buFont typeface="SEOptimist" pitchFamily="2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BX650CI-RS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6461125"/>
            <a:ext cx="1219200" cy="244475"/>
            <a:chOff x="0" y="4059"/>
            <a:chExt cx="768" cy="154"/>
          </a:xfrm>
        </p:grpSpPr>
        <p:sp>
          <p:nvSpPr>
            <p:cNvPr id="9272" name="Text Box 9"/>
            <p:cNvSpPr txBox="1">
              <a:spLocks noChangeArrowheads="1"/>
            </p:cNvSpPr>
            <p:nvPr/>
          </p:nvSpPr>
          <p:spPr bwMode="auto">
            <a:xfrm>
              <a:off x="0" y="4059"/>
              <a:ext cx="419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5F5F5F"/>
                  </a:solidFill>
                  <a:latin typeface="Arial Narrow" pitchFamily="34" charset="0"/>
                </a:rPr>
                <a:t>Back-UPS</a:t>
              </a:r>
            </a:p>
          </p:txBody>
        </p:sp>
        <p:sp>
          <p:nvSpPr>
            <p:cNvPr id="9273" name="Line 10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94919" name="Group 167"/>
          <p:cNvGraphicFramePr>
            <a:graphicFrameLocks noGrp="1"/>
          </p:cNvGraphicFramePr>
          <p:nvPr/>
        </p:nvGraphicFramePr>
        <p:xfrm>
          <a:off x="723900" y="1347788"/>
          <a:ext cx="5930900" cy="4694557"/>
        </p:xfrm>
        <a:graphic>
          <a:graphicData uri="http://schemas.openxmlformats.org/drawingml/2006/table">
            <a:tbl>
              <a:tblPr/>
              <a:tblGrid>
                <a:gridCol w="2484264"/>
                <a:gridCol w="3446636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		</a:t>
                      </a: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BX650CI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RS</a:t>
                      </a: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Стиль корпуса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«башенный» стиль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Розетки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363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розетки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Schuko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с батарейной поддержкой и защитой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ВА / Вт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650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ВА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390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Вт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Стабилизатор напряжения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AVR)	</a:t>
                      </a: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Double Boost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Single Trim</a:t>
                      </a: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Связь с компьютером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да,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USB</a:t>
                      </a: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Гарантия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года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Защита телефонной линии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да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Настройка точек переключения режимов стабилизатора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напряж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Да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Многоразовый автомат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SEOptimist" pitchFamily="2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да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8" descr="D:\APCC\APC\product\BX650\import\BX650CI-RS - fron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94" y="2157730"/>
            <a:ext cx="2168671" cy="29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6048375"/>
            <a:ext cx="32099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800" b="1">
                <a:solidFill>
                  <a:schemeClr val="folHlink"/>
                </a:solidFill>
              </a:rPr>
              <a:t>Line Interactive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336715" y="533400"/>
            <a:ext cx="1705685" cy="400110"/>
          </a:xfrm>
          <a:prstGeom prst="rect">
            <a:avLst/>
          </a:prstGeom>
          <a:solidFill>
            <a:srgbClr val="008000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b="1" dirty="0" smtClean="0">
                <a:solidFill>
                  <a:schemeClr val="bg1"/>
                </a:solidFill>
              </a:rPr>
              <a:t>BX650CI-RS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9750" y="-242888"/>
            <a:ext cx="86042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600" dirty="0">
                <a:solidFill>
                  <a:schemeClr val="accent1"/>
                </a:solidFill>
              </a:rPr>
              <a:t>Защита рабочих станций.</a:t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Back-UPS </a:t>
            </a:r>
            <a:r>
              <a:rPr lang="en-US" sz="3600" dirty="0" smtClean="0">
                <a:solidFill>
                  <a:schemeClr val="accent1"/>
                </a:solidFill>
              </a:rPr>
              <a:t>RS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533775" y="933450"/>
            <a:ext cx="5610225" cy="46597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Свойства: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Мощность </a:t>
            </a:r>
            <a:r>
              <a:rPr lang="en-US" sz="1400" dirty="0" smtClean="0"/>
              <a:t>650</a:t>
            </a:r>
            <a:r>
              <a:rPr lang="ru-RU" sz="1400" dirty="0" smtClean="0"/>
              <a:t>ВА (390Вт)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Ступенчатая аппроксимация синусоиды при работе от батареи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3 </a:t>
            </a:r>
            <a:r>
              <a:rPr lang="ru-RU" sz="1400" dirty="0" smtClean="0"/>
              <a:t>ЕВРО розетки </a:t>
            </a:r>
            <a:r>
              <a:rPr lang="ru-RU" sz="1400" dirty="0"/>
              <a:t>с батарейной </a:t>
            </a:r>
            <a:r>
              <a:rPr lang="ru-RU" sz="1400" dirty="0" smtClean="0"/>
              <a:t>поддержкой и защитой от всплесков напряжения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Режим </a:t>
            </a:r>
            <a:r>
              <a:rPr lang="ru-RU" sz="1400" dirty="0" err="1"/>
              <a:t>SmartBoost</a:t>
            </a:r>
            <a:r>
              <a:rPr lang="ru-RU" sz="1400" dirty="0"/>
              <a:t>/</a:t>
            </a:r>
            <a:r>
              <a:rPr lang="ru-RU" sz="1400" dirty="0" err="1"/>
              <a:t>SmartTrim</a:t>
            </a:r>
            <a:r>
              <a:rPr lang="ru-RU" sz="1400" dirty="0"/>
              <a:t>: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Автоматический стабилизатор напряжения, 140-300 В</a:t>
            </a:r>
            <a:r>
              <a:rPr lang="ru-RU" sz="1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Переустанавливаемый предохранитель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«холодный старт»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Коммуникационный порт/USB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Замена </a:t>
            </a:r>
            <a:r>
              <a:rPr lang="ru-RU" sz="1400" dirty="0" smtClean="0"/>
              <a:t>батареи </a:t>
            </a:r>
            <a:r>
              <a:rPr lang="ru-RU" sz="1400" dirty="0"/>
              <a:t>пользователем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Работа с </a:t>
            </a:r>
            <a:r>
              <a:rPr lang="ru-RU" sz="1400" dirty="0" err="1"/>
              <a:t>PowerChute</a:t>
            </a:r>
            <a:r>
              <a:rPr lang="ru-RU" sz="1400" dirty="0"/>
              <a:t>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Защита тел/факс/DSL линий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Поставляется в комплекте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ПО (USB: PC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</a:t>
            </a:r>
            <a:r>
              <a:rPr lang="ru-RU" sz="1400" dirty="0" err="1"/>
              <a:t>Windows</a:t>
            </a:r>
            <a:r>
              <a:rPr lang="ru-RU" sz="1400" dirty="0"/>
              <a:t> 98/ME/2000/2008,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err="1"/>
              <a:t>Mac</a:t>
            </a:r>
            <a:r>
              <a:rPr lang="ru-RU" sz="1400" dirty="0"/>
              <a:t> OS)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Кабель USB</a:t>
            </a:r>
          </a:p>
        </p:txBody>
      </p:sp>
      <p:pic>
        <p:nvPicPr>
          <p:cNvPr id="7" name="Picture 8" descr="D:\APCC\APC\product\BX650\import\BX650CI-RS - fro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36" y="1390599"/>
            <a:ext cx="3120726" cy="42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Back-UPS Pro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762480"/>
            <a:ext cx="4513263" cy="4170362"/>
          </a:xfrm>
        </p:spPr>
        <p:txBody>
          <a:bodyPr/>
          <a:lstStyle/>
          <a:p>
            <a:pPr eaLnBrk="1" hangingPunct="1"/>
            <a:r>
              <a:rPr lang="ru-RU" sz="1800" smtClean="0"/>
              <a:t>Увеличенное время автономной работы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ru-RU" sz="1800" smtClean="0"/>
              <a:t> Позиционируется для продвинутых домашних компьютерных систем и  для бизнеса</a:t>
            </a:r>
            <a:endParaRPr lang="en-US" sz="1800" smtClean="0"/>
          </a:p>
          <a:p>
            <a:pPr lvl="1" eaLnBrk="1" hangingPunct="1"/>
            <a:r>
              <a:rPr lang="ru-RU" sz="1600" smtClean="0"/>
              <a:t>Беспроводные компьютерные сети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ru-RU" sz="1800" smtClean="0"/>
              <a:t> Идеальны для областей с нестабильным напряжением или с критически важным оборудованием</a:t>
            </a:r>
            <a:endParaRPr lang="en-US" sz="180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1740964"/>
            <a:ext cx="2058987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1038" y="1824038"/>
            <a:ext cx="1357312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8763" y="1846263"/>
            <a:ext cx="1658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Энергосберегающие</a:t>
            </a:r>
            <a:r>
              <a:rPr lang="en-US" sz="3200" smtClean="0"/>
              <a:t> Back-UPS Pro </a:t>
            </a:r>
            <a:br>
              <a:rPr lang="en-US" sz="3200" smtClean="0"/>
            </a:br>
            <a:r>
              <a:rPr lang="ru-RU" sz="2400" smtClean="0"/>
              <a:t>Преимущества продукта</a:t>
            </a:r>
            <a:endParaRPr lang="en-US" sz="2400" smtClean="0"/>
          </a:p>
        </p:txBody>
      </p:sp>
      <p:pic>
        <p:nvPicPr>
          <p:cNvPr id="5126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81200" y="2867025"/>
            <a:ext cx="1262063" cy="1255713"/>
          </a:xfrm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019800" y="685800"/>
            <a:ext cx="31242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rgbClr val="5F5F5F"/>
                </a:solidFill>
              </a:rPr>
              <a:t>Защита линий передачи данных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Защищает оборудование, подключенное по телефонной линии и линии передачи данных</a:t>
            </a:r>
            <a:endParaRPr lang="en-US" sz="1400" b="1">
              <a:solidFill>
                <a:srgbClr val="5F5F5F"/>
              </a:solidFill>
              <a:latin typeface="Arial Narrow" pitchFamily="34" charset="0"/>
            </a:endParaRPr>
          </a:p>
        </p:txBody>
      </p:sp>
      <p:graphicFrame>
        <p:nvGraphicFramePr>
          <p:cNvPr id="5122" name="Rectangle 7"/>
          <p:cNvGraphicFramePr>
            <a:graphicFrameLocks/>
          </p:cNvGraphicFramePr>
          <p:nvPr/>
        </p:nvGraphicFramePr>
        <p:xfrm>
          <a:off x="2362200" y="1295400"/>
          <a:ext cx="6096000" cy="4064000"/>
        </p:xfrm>
        <a:graphic>
          <a:graphicData uri="http://schemas.openxmlformats.org/presentationml/2006/ole">
            <p:oleObj spid="_x0000_s4098" name="Flash Movie" r:id="rId7" imgW="0" imgH="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443663"/>
            <a:ext cx="1219200" cy="244475"/>
            <a:chOff x="0" y="4059"/>
            <a:chExt cx="768" cy="154"/>
          </a:xfrm>
        </p:grpSpPr>
        <p:sp>
          <p:nvSpPr>
            <p:cNvPr id="5143" name="Text Box 9"/>
            <p:cNvSpPr txBox="1">
              <a:spLocks noChangeArrowheads="1"/>
            </p:cNvSpPr>
            <p:nvPr/>
          </p:nvSpPr>
          <p:spPr bwMode="auto">
            <a:xfrm>
              <a:off x="0" y="4059"/>
              <a:ext cx="539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</a:pPr>
              <a:r>
                <a:rPr lang="en-US" sz="1000" i="1">
                  <a:solidFill>
                    <a:srgbClr val="5F5F5F"/>
                  </a:solidFill>
                  <a:latin typeface="Arial Narrow" pitchFamily="34" charset="0"/>
                </a:rPr>
                <a:t>Back-UPS Pro</a:t>
              </a:r>
            </a:p>
          </p:txBody>
        </p:sp>
        <p:sp>
          <p:nvSpPr>
            <p:cNvPr id="5144" name="Line 10"/>
            <p:cNvSpPr>
              <a:spLocks noChangeShapeType="1"/>
            </p:cNvSpPr>
            <p:nvPr/>
          </p:nvSpPr>
          <p:spPr bwMode="auto">
            <a:xfrm>
              <a:off x="48" y="4203"/>
              <a:ext cx="72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172200" y="1981200"/>
            <a:ext cx="2624138" cy="1092200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rgbClr val="5F5F5F"/>
                </a:solidFill>
              </a:rPr>
              <a:t>Интерфейсный порт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Обеспечивает возможность управления источником через 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USB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или 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RS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-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232</a:t>
            </a:r>
            <a:endParaRPr lang="en-US" sz="15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152400" y="1219200"/>
            <a:ext cx="3098800" cy="2019300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en-US" sz="1600" b="1">
                <a:solidFill>
                  <a:srgbClr val="5F5F5F"/>
                </a:solidFill>
              </a:rPr>
              <a:t>LCD </a:t>
            </a:r>
            <a:r>
              <a:rPr lang="ru-RU" sz="1600" b="1">
                <a:solidFill>
                  <a:srgbClr val="5F5F5F"/>
                </a:solidFill>
              </a:rPr>
              <a:t>дисплей</a:t>
            </a:r>
            <a:endParaRPr lang="en-US" sz="1400">
              <a:solidFill>
                <a:srgbClr val="5F5F5F"/>
              </a:solidFill>
              <a:latin typeface="Arial Narrow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 Текущий ресурс батареи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 Нагрузка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 (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ватт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, %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от мощности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)                         -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Выходное напряжение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,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частота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                          -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Количество подключенных устройств   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                            -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Ожидаемое время автономной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   работы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Char char="-"/>
            </a:pP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-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Входное напряжение</a:t>
            </a:r>
            <a:endParaRPr lang="en-US" sz="14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134100" y="5486400"/>
            <a:ext cx="3009900" cy="1123950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rgbClr val="5F5F5F"/>
                </a:solidFill>
              </a:rPr>
              <a:t>Восстанавливаемый предохранитель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Обеспечивает быстрое восстановление работы после перегрузки</a:t>
            </a:r>
            <a:endParaRPr lang="en-US" sz="14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152400" y="3810000"/>
            <a:ext cx="2057400" cy="2646363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chemeClr val="bg2"/>
                </a:solidFill>
              </a:rPr>
              <a:t>Автоматическая стабилизация напряжения </a:t>
            </a:r>
            <a:r>
              <a:rPr lang="en-US" sz="1600" b="1">
                <a:solidFill>
                  <a:schemeClr val="bg2"/>
                </a:solidFill>
              </a:rPr>
              <a:t>(</a:t>
            </a:r>
            <a:r>
              <a:rPr lang="ru-RU" sz="1600" b="1">
                <a:solidFill>
                  <a:schemeClr val="bg2"/>
                </a:solidFill>
              </a:rPr>
              <a:t>включая энергосберегающий</a:t>
            </a:r>
            <a:r>
              <a:rPr lang="en-US" sz="1600" b="1">
                <a:solidFill>
                  <a:schemeClr val="bg2"/>
                </a:solidFill>
              </a:rPr>
              <a:t> “AVR bypass”)                  </a:t>
            </a:r>
            <a:r>
              <a:rPr lang="ru-RU" sz="1400">
                <a:solidFill>
                  <a:schemeClr val="bg2"/>
                </a:solidFill>
                <a:latin typeface="Arial Narrow" pitchFamily="34" charset="0"/>
              </a:rPr>
              <a:t>Корректирует низкое и высокое напряжение, позволяя оборудованию работать без активации батареи</a:t>
            </a:r>
            <a:r>
              <a:rPr lang="en-US" sz="1400">
                <a:solidFill>
                  <a:schemeClr val="bg2"/>
                </a:solidFill>
                <a:latin typeface="Arial Narrow" pitchFamily="34" charset="0"/>
              </a:rPr>
              <a:t> </a:t>
            </a:r>
            <a:endParaRPr lang="en-US" sz="1400" b="1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6019800" y="3048000"/>
            <a:ext cx="3124200" cy="2338388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rgbClr val="5F5F5F"/>
                </a:solidFill>
              </a:rPr>
              <a:t>Дополнительные розетки для подключения устройств (включая управляемые)</a:t>
            </a:r>
            <a:endParaRPr lang="en-US" sz="1600" b="1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buClrTx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Защищают принтер, факс машину и другое оборудование только от перепадов напряжения</a:t>
            </a:r>
            <a:r>
              <a:rPr lang="en-US" sz="1400">
                <a:solidFill>
                  <a:srgbClr val="5F5F5F"/>
                </a:solidFill>
                <a:latin typeface="Arial Narrow" pitchFamily="34" charset="0"/>
              </a:rPr>
              <a:t> </a:t>
            </a: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 без расходования ресурса батареи. Управляемые розетки автоматически отключают неиспользуемое оборудование для снижения потребления электроэнергии.</a:t>
            </a:r>
            <a:endParaRPr lang="en-US" sz="14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2362200" y="5133975"/>
            <a:ext cx="3810000" cy="1693863"/>
          </a:xfrm>
          <a:prstGeom prst="rect">
            <a:avLst/>
          </a:prstGeom>
          <a:noFill/>
          <a:ln w="44450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ru-RU" sz="1600" b="1">
                <a:solidFill>
                  <a:srgbClr val="5F5F5F"/>
                </a:solidFill>
              </a:rPr>
              <a:t>Основные розетки для подключения устройств (включая 1 управляющую розетку)</a:t>
            </a:r>
            <a:endParaRPr lang="en-US" sz="1600" b="1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buClrTx/>
            </a:pPr>
            <a:r>
              <a:rPr lang="ru-RU" sz="1400">
                <a:solidFill>
                  <a:srgbClr val="5F5F5F"/>
                </a:solidFill>
                <a:latin typeface="Arial Narrow" pitchFamily="34" charset="0"/>
              </a:rPr>
              <a:t>Обеспечивают работу системного блока, монитора и другого ответственного за сохранение данных оборудования при перепадах напряжения и отключении электроэнергии</a:t>
            </a:r>
            <a:endParaRPr lang="en-US" sz="14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2590800" y="2057400"/>
            <a:ext cx="6096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5664200" y="2190750"/>
            <a:ext cx="5080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 flipH="1" flipV="1">
            <a:off x="5486400" y="33528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 flipV="1">
            <a:off x="4876800" y="4419600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 flipV="1">
            <a:off x="5111750" y="4067175"/>
            <a:ext cx="1136650" cy="141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H="1">
            <a:off x="4832350" y="1308100"/>
            <a:ext cx="120015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Rectangle 23"/>
          <p:cNvSpPr>
            <a:spLocks noChangeArrowheads="1"/>
          </p:cNvSpPr>
          <p:nvPr/>
        </p:nvSpPr>
        <p:spPr bwMode="auto">
          <a:xfrm>
            <a:off x="3540125" y="1071563"/>
            <a:ext cx="2522538" cy="584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ru-RU" sz="1600" b="1">
                <a:solidFill>
                  <a:srgbClr val="5F5F5F"/>
                </a:solidFill>
              </a:rPr>
              <a:t>Кнопка отключения сигнала</a:t>
            </a:r>
            <a:endParaRPr lang="en-US" sz="1400">
              <a:solidFill>
                <a:srgbClr val="5F5F5F"/>
              </a:solidFill>
            </a:endParaRPr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H="1">
            <a:off x="3302000" y="1320800"/>
            <a:ext cx="203200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6048375"/>
            <a:ext cx="32099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800" b="1">
                <a:solidFill>
                  <a:schemeClr val="folHlink"/>
                </a:solidFill>
              </a:rPr>
              <a:t>Line Interactive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132320" y="511885"/>
            <a:ext cx="1705685" cy="400110"/>
          </a:xfrm>
          <a:prstGeom prst="rect">
            <a:avLst/>
          </a:prstGeom>
          <a:solidFill>
            <a:srgbClr val="008000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b="1" dirty="0" smtClean="0">
                <a:solidFill>
                  <a:schemeClr val="bg1"/>
                </a:solidFill>
              </a:rPr>
              <a:t>BR550GI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9750" y="-199857"/>
            <a:ext cx="86042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ru-RU" sz="3600" dirty="0">
                <a:solidFill>
                  <a:schemeClr val="accent1"/>
                </a:solidFill>
              </a:rPr>
              <a:t>Защита рабочих станций.</a:t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Back-UPS </a:t>
            </a:r>
            <a:r>
              <a:rPr lang="en-US" sz="3600" dirty="0" smtClean="0">
                <a:solidFill>
                  <a:schemeClr val="accent1"/>
                </a:solidFill>
              </a:rPr>
              <a:t>Pro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372410" y="1342240"/>
            <a:ext cx="5610225" cy="487518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0" rIns="540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Свойства: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Мощность </a:t>
            </a:r>
            <a:r>
              <a:rPr lang="en-US" sz="1400" dirty="0" smtClean="0"/>
              <a:t>5</a:t>
            </a:r>
            <a:r>
              <a:rPr lang="en-US" sz="1400" dirty="0" smtClean="0"/>
              <a:t>50</a:t>
            </a:r>
            <a:r>
              <a:rPr lang="ru-RU" sz="1400" dirty="0" smtClean="0"/>
              <a:t>ВА </a:t>
            </a:r>
            <a:r>
              <a:rPr lang="ru-RU" sz="1400" dirty="0" smtClean="0"/>
              <a:t>(</a:t>
            </a:r>
            <a:r>
              <a:rPr lang="ru-RU" sz="1400" dirty="0" smtClean="0"/>
              <a:t>3</a:t>
            </a:r>
            <a:r>
              <a:rPr lang="en-US" sz="1400" dirty="0" smtClean="0"/>
              <a:t>3</a:t>
            </a:r>
            <a:r>
              <a:rPr lang="ru-RU" sz="1400" dirty="0" smtClean="0"/>
              <a:t>0Вт)</a:t>
            </a:r>
            <a:r>
              <a:rPr lang="en-US" sz="1400" dirty="0" smtClean="0"/>
              <a:t>/900</a:t>
            </a:r>
            <a:r>
              <a:rPr lang="ru-RU" sz="1400" dirty="0" smtClean="0"/>
              <a:t>ВА (540Вт)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Ступенчатая а</a:t>
            </a:r>
            <a:r>
              <a:rPr lang="ru-RU" sz="1400" dirty="0" smtClean="0"/>
              <a:t>п</a:t>
            </a:r>
            <a:r>
              <a:rPr lang="ru-RU" sz="1400" dirty="0" smtClean="0"/>
              <a:t>проксимация </a:t>
            </a:r>
            <a:r>
              <a:rPr lang="ru-RU" sz="1400" dirty="0"/>
              <a:t>синусоиды при работе от батареи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en-US" sz="1400" dirty="0" smtClean="0"/>
              <a:t>6</a:t>
            </a:r>
            <a:r>
              <a:rPr lang="ru-RU" sz="1400" dirty="0" smtClean="0"/>
              <a:t> розеток</a:t>
            </a:r>
            <a:r>
              <a:rPr lang="en-US" sz="1400" dirty="0" smtClean="0"/>
              <a:t> (BR550GI)</a:t>
            </a:r>
            <a:r>
              <a:rPr lang="ru-RU" sz="1400" dirty="0" smtClean="0"/>
              <a:t>:3 – с защитой только от скачков напряжения,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          </a:t>
            </a:r>
            <a:r>
              <a:rPr lang="en-US" sz="1400" dirty="0" smtClean="0"/>
              <a:t>                 </a:t>
            </a:r>
            <a:r>
              <a:rPr lang="ru-RU" sz="1400" dirty="0" smtClean="0"/>
              <a:t>3 – с батарейной поддержкой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8 розеток (</a:t>
            </a:r>
            <a:r>
              <a:rPr lang="en-US" sz="1400" dirty="0" smtClean="0"/>
              <a:t>BR 900GI</a:t>
            </a:r>
            <a:r>
              <a:rPr lang="ru-RU" sz="1400" dirty="0" smtClean="0"/>
              <a:t>):4 </a:t>
            </a:r>
            <a:r>
              <a:rPr lang="ru-RU" sz="1400" dirty="0" smtClean="0"/>
              <a:t>– с защитой только от скачков напряжения,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                  </a:t>
            </a:r>
            <a:r>
              <a:rPr lang="en-US" sz="1400" dirty="0" smtClean="0"/>
              <a:t>                  </a:t>
            </a:r>
            <a:r>
              <a:rPr lang="ru-RU" sz="1400" dirty="0" smtClean="0"/>
              <a:t>4 </a:t>
            </a:r>
            <a:r>
              <a:rPr lang="ru-RU" sz="1400" dirty="0" smtClean="0"/>
              <a:t>– с батарейной </a:t>
            </a:r>
            <a:r>
              <a:rPr lang="ru-RU" sz="1400" dirty="0" smtClean="0"/>
              <a:t>поддержкой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Защита от скачков напряжения телефона, факса, модема (включая </a:t>
            </a:r>
            <a:r>
              <a:rPr lang="en-US" sz="1400" dirty="0" smtClean="0"/>
              <a:t>DSL</a:t>
            </a:r>
            <a:r>
              <a:rPr lang="ru-RU" sz="14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ЖК-дисплей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Автоматическая стабилизация напряжения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Функция энергосбережения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Переустанавливаемый предохранитель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«холодный старт»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Коммуникационный порт/USB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 smtClean="0"/>
              <a:t>Горячая з</a:t>
            </a:r>
            <a:r>
              <a:rPr lang="ru-RU" sz="1400" dirty="0" smtClean="0"/>
              <a:t>амена </a:t>
            </a:r>
            <a:r>
              <a:rPr lang="ru-RU" sz="1400" dirty="0" smtClean="0"/>
              <a:t>батареи </a:t>
            </a:r>
            <a:r>
              <a:rPr lang="ru-RU" sz="1400" dirty="0" smtClean="0"/>
              <a:t>пользователем</a:t>
            </a:r>
            <a:endParaRPr lang="ru-RU" sz="14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Работа с </a:t>
            </a:r>
            <a:r>
              <a:rPr lang="ru-RU" sz="1400" dirty="0" err="1"/>
              <a:t>PowerChute</a:t>
            </a:r>
            <a:r>
              <a:rPr lang="ru-RU" sz="1400" dirty="0"/>
              <a:t>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</a:pPr>
            <a:r>
              <a:rPr lang="ru-RU" sz="1400" dirty="0"/>
              <a:t>Поставляется в комплекте </a:t>
            </a:r>
            <a:r>
              <a:rPr lang="ru-RU" sz="1400" dirty="0" smtClean="0"/>
              <a:t>ПО (PC </a:t>
            </a:r>
            <a:r>
              <a:rPr lang="ru-RU" sz="1400" dirty="0" err="1"/>
              <a:t>Personal</a:t>
            </a:r>
            <a:r>
              <a:rPr lang="ru-RU" sz="1400" dirty="0"/>
              <a:t> </a:t>
            </a:r>
            <a:r>
              <a:rPr lang="ru-RU" sz="1400" dirty="0" err="1"/>
              <a:t>Edition</a:t>
            </a:r>
            <a:r>
              <a:rPr lang="ru-RU" sz="1400" dirty="0"/>
              <a:t> </a:t>
            </a:r>
            <a:r>
              <a:rPr lang="ru-RU" sz="1400" dirty="0" err="1"/>
              <a:t>Windows</a:t>
            </a:r>
            <a:r>
              <a:rPr lang="ru-RU" sz="1400" dirty="0"/>
              <a:t> 98/ME/2000/2008, </a:t>
            </a:r>
            <a:r>
              <a:rPr lang="ru-RU" sz="1400" dirty="0" err="1" smtClean="0"/>
              <a:t>Mac</a:t>
            </a:r>
            <a:r>
              <a:rPr lang="ru-RU" sz="1400" dirty="0" smtClean="0"/>
              <a:t> </a:t>
            </a:r>
            <a:r>
              <a:rPr lang="ru-RU" sz="1400" dirty="0"/>
              <a:t>OS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44" y="3740663"/>
            <a:ext cx="1582436" cy="23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34112" y="965500"/>
            <a:ext cx="1705685" cy="400110"/>
          </a:xfrm>
          <a:prstGeom prst="rect">
            <a:avLst/>
          </a:prstGeom>
          <a:solidFill>
            <a:srgbClr val="008000"/>
          </a:solidFill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b="1" dirty="0" smtClean="0">
                <a:solidFill>
                  <a:schemeClr val="bg1"/>
                </a:solidFill>
              </a:rPr>
              <a:t>BR</a:t>
            </a:r>
            <a:r>
              <a:rPr lang="ru-RU" b="1" dirty="0" smtClean="0">
                <a:solidFill>
                  <a:schemeClr val="bg1"/>
                </a:solidFill>
              </a:rPr>
              <a:t>90</a:t>
            </a:r>
            <a:r>
              <a:rPr lang="en-US" b="1" dirty="0" smtClean="0">
                <a:solidFill>
                  <a:schemeClr val="bg1"/>
                </a:solidFill>
              </a:rPr>
              <a:t>0GI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2" y="1108037"/>
            <a:ext cx="1647655" cy="26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Резюме </a:t>
            </a:r>
            <a:r>
              <a:rPr lang="en-US" dirty="0" smtClean="0"/>
              <a:t>                           Back-UPS Pro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265238"/>
            <a:ext cx="8280400" cy="5033962"/>
          </a:xfrm>
        </p:spPr>
        <p:txBody>
          <a:bodyPr/>
          <a:lstStyle/>
          <a:p>
            <a:pPr eaLnBrk="1" hangingPunct="1">
              <a:buFont typeface="SEOptimist" pitchFamily="2" charset="0"/>
              <a:buNone/>
            </a:pPr>
            <a:r>
              <a:rPr lang="ru-RU" dirty="0" smtClean="0"/>
              <a:t>Высокопроизводительный ИБП для настольных компьютеров от </a:t>
            </a:r>
            <a:r>
              <a:rPr lang="en-US" dirty="0" smtClean="0"/>
              <a:t>APC</a:t>
            </a:r>
          </a:p>
          <a:p>
            <a:pPr lvl="1" eaLnBrk="1" hangingPunct="1"/>
            <a:r>
              <a:rPr lang="ru-RU" dirty="0" smtClean="0"/>
              <a:t>Энергосберегающие функции</a:t>
            </a:r>
            <a:endParaRPr lang="en-US" dirty="0" smtClean="0"/>
          </a:p>
          <a:p>
            <a:pPr lvl="1" eaLnBrk="1" hangingPunct="1"/>
            <a:r>
              <a:rPr lang="ru-RU" dirty="0" smtClean="0"/>
              <a:t>Увеличенное время автономной работы</a:t>
            </a:r>
            <a:endParaRPr lang="en-US" dirty="0" smtClean="0"/>
          </a:p>
          <a:p>
            <a:pPr lvl="1" eaLnBrk="1" hangingPunct="1"/>
            <a:r>
              <a:rPr lang="ru-RU" dirty="0" smtClean="0"/>
              <a:t>Автоматическая стабилизация напряжения </a:t>
            </a:r>
            <a:r>
              <a:rPr lang="en-US" dirty="0" smtClean="0"/>
              <a:t>(AVR – </a:t>
            </a:r>
            <a:r>
              <a:rPr lang="ru-RU" dirty="0" smtClean="0"/>
              <a:t>повышающий и понижающий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LCD </a:t>
            </a:r>
            <a:r>
              <a:rPr lang="ru-RU" dirty="0" smtClean="0"/>
              <a:t>дисплей</a:t>
            </a:r>
            <a:endParaRPr lang="en-US" dirty="0" smtClean="0"/>
          </a:p>
          <a:p>
            <a:pPr lvl="1" eaLnBrk="1" hangingPunct="1"/>
            <a:r>
              <a:rPr lang="ru-RU" dirty="0" smtClean="0"/>
              <a:t>Защита линий передачи данных</a:t>
            </a:r>
            <a:endParaRPr lang="en-US" dirty="0" smtClean="0"/>
          </a:p>
          <a:p>
            <a:pPr eaLnBrk="1" hangingPunct="1">
              <a:buFont typeface="SEOptimist" pitchFamily="2" charset="0"/>
              <a:buNone/>
            </a:pPr>
            <a:r>
              <a:rPr lang="ru-RU" dirty="0" smtClean="0"/>
              <a:t>Может использоваться с несколькими ПК</a:t>
            </a:r>
            <a:endParaRPr lang="en-US" dirty="0" smtClean="0"/>
          </a:p>
          <a:p>
            <a:pPr lvl="1" eaLnBrk="1" hangingPunct="1"/>
            <a:r>
              <a:rPr lang="ru-RU" dirty="0" smtClean="0"/>
              <a:t>До 10 розеток для одного и нескольких компьютеров</a:t>
            </a:r>
            <a:endParaRPr lang="en-US" dirty="0" smtClean="0"/>
          </a:p>
          <a:p>
            <a:pPr lvl="1" eaLnBrk="1" hangingPunct="1"/>
            <a:r>
              <a:rPr lang="ru-RU" dirty="0" smtClean="0"/>
              <a:t>Диапазон от </a:t>
            </a:r>
            <a:r>
              <a:rPr lang="en-US" dirty="0" smtClean="0"/>
              <a:t>550</a:t>
            </a:r>
            <a:r>
              <a:rPr lang="ru-RU" dirty="0" smtClean="0"/>
              <a:t>ВА</a:t>
            </a:r>
            <a:r>
              <a:rPr lang="en-US" dirty="0" smtClean="0"/>
              <a:t> </a:t>
            </a:r>
            <a:r>
              <a:rPr lang="ru-RU" dirty="0" smtClean="0"/>
              <a:t>до</a:t>
            </a:r>
            <a:r>
              <a:rPr lang="en-US" dirty="0" smtClean="0"/>
              <a:t> 1500</a:t>
            </a:r>
            <a:r>
              <a:rPr lang="ru-RU" dirty="0" smtClean="0"/>
              <a:t>ВА</a:t>
            </a:r>
            <a:endParaRPr lang="en-US" dirty="0" smtClean="0"/>
          </a:p>
          <a:p>
            <a:pPr eaLnBrk="1" hangingPunct="1">
              <a:buFont typeface="SEOptimist" pitchFamily="2" charset="0"/>
              <a:buNone/>
            </a:pPr>
            <a:r>
              <a:rPr lang="en-US" dirty="0" err="1" smtClean="0"/>
              <a:t>PowerChute</a:t>
            </a:r>
            <a:r>
              <a:rPr lang="en-US" dirty="0" smtClean="0"/>
              <a:t> Personal Edition </a:t>
            </a:r>
            <a:r>
              <a:rPr lang="ru-RU" dirty="0" smtClean="0"/>
              <a:t>обеспечивает простоту управления</a:t>
            </a:r>
            <a:endParaRPr lang="en-US" dirty="0" smtClean="0"/>
          </a:p>
          <a:p>
            <a:pPr lvl="1" eaLnBrk="1" hangingPunct="1"/>
            <a:r>
              <a:rPr lang="ru-RU" dirty="0" smtClean="0"/>
              <a:t>Совместимо с операционными системами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Mac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9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ru-RU" sz="2800" smtClean="0"/>
              <a:t>Крупные проекты компании в СНГ</a:t>
            </a:r>
            <a:br>
              <a:rPr lang="ru-RU" sz="2800" smtClean="0"/>
            </a:br>
            <a:r>
              <a:rPr lang="ru-RU" sz="2800" smtClean="0"/>
              <a:t>Бизнес-центр «Москва Сити» г. Москва </a:t>
            </a:r>
          </a:p>
        </p:txBody>
      </p:sp>
      <p:pic>
        <p:nvPicPr>
          <p:cNvPr id="8195" name="Содержимое 2" descr="80931525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43800" y="1295400"/>
            <a:ext cx="1371600" cy="1028700"/>
          </a:xfrm>
        </p:spPr>
      </p:pic>
      <p:sp>
        <p:nvSpPr>
          <p:cNvPr id="8196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51375" y="1773238"/>
            <a:ext cx="1035050" cy="2703512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z="2400" smtClean="0"/>
              <a:t> </a:t>
            </a:r>
          </a:p>
        </p:txBody>
      </p:sp>
      <p:pic>
        <p:nvPicPr>
          <p:cNvPr id="8197" name="Рисунок 3" descr="196ef793f4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30475"/>
            <a:ext cx="14049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4" descr="7454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733800"/>
            <a:ext cx="1390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5" descr="foto11980517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8768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7" descr="256203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67262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651500" y="25654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r>
              <a:rPr lang="en-US" sz="2400" b="1">
                <a:latin typeface="Times New Roman" pitchFamily="18" charset="0"/>
              </a:rPr>
              <a:t>=/~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235825" y="25654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6565900" y="27178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pic>
        <p:nvPicPr>
          <p:cNvPr id="49157" name="Picture 6" descr="BS005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2608263"/>
            <a:ext cx="762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5651500" y="38608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r>
              <a:rPr lang="en-US" sz="2400" b="1">
                <a:latin typeface="Times New Roman" pitchFamily="18" charset="0"/>
              </a:rPr>
              <a:t>=/~</a:t>
            </a:r>
          </a:p>
        </p:txBody>
      </p:sp>
      <p:sp>
        <p:nvSpPr>
          <p:cNvPr id="49159" name="AutoShape 8"/>
          <p:cNvSpPr>
            <a:spLocks noChangeArrowheads="1"/>
          </p:cNvSpPr>
          <p:nvPr/>
        </p:nvSpPr>
        <p:spPr bwMode="auto">
          <a:xfrm>
            <a:off x="6565900" y="40132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7235825" y="38608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pic>
        <p:nvPicPr>
          <p:cNvPr id="49161" name="Picture 10" descr="bd0000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3860800"/>
            <a:ext cx="68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5638800" y="50292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r>
              <a:rPr lang="en-US" sz="2400" b="1">
                <a:latin typeface="Times New Roman" pitchFamily="18" charset="0"/>
              </a:rPr>
              <a:t>=/~</a:t>
            </a:r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 flipH="1">
            <a:off x="6553200" y="51816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7239000" y="5029200"/>
            <a:ext cx="7620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pic>
        <p:nvPicPr>
          <p:cNvPr id="49165" name="Picture 14" descr="bd0000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5029200"/>
            <a:ext cx="68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539750" y="-242888"/>
            <a:ext cx="860425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5000"/>
              </a:lnSpc>
              <a:buClrTx/>
            </a:pPr>
            <a:r>
              <a:rPr lang="en-US" sz="3600">
                <a:solidFill>
                  <a:schemeClr val="accent1"/>
                </a:solidFill>
              </a:rPr>
              <a:t>PowerChute Personal Edition</a:t>
            </a:r>
            <a:r>
              <a:rPr lang="ru-RU" sz="3600">
                <a:solidFill>
                  <a:schemeClr val="accent1"/>
                </a:solidFill>
              </a:rPr>
              <a:t>.</a:t>
            </a:r>
            <a:br>
              <a:rPr lang="ru-RU" sz="3600">
                <a:solidFill>
                  <a:schemeClr val="accent1"/>
                </a:solidFill>
              </a:rPr>
            </a:br>
            <a:r>
              <a:rPr lang="ru-RU" sz="3600">
                <a:solidFill>
                  <a:schemeClr val="accent1"/>
                </a:solidFill>
              </a:rPr>
              <a:t>Основные функции</a:t>
            </a:r>
          </a:p>
        </p:txBody>
      </p:sp>
      <p:sp>
        <p:nvSpPr>
          <p:cNvPr id="1976336" name="Rectangle 16"/>
          <p:cNvSpPr>
            <a:spLocks noChangeArrowheads="1"/>
          </p:cNvSpPr>
          <p:nvPr/>
        </p:nvSpPr>
        <p:spPr bwMode="auto">
          <a:xfrm>
            <a:off x="1955800" y="3505200"/>
            <a:ext cx="4572000" cy="8143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54000">
            <a:spAutoFit/>
          </a:bodyPr>
          <a:lstStyle/>
          <a:p>
            <a:pPr algn="r">
              <a:lnSpc>
                <a:spcPct val="85000"/>
              </a:lnSpc>
              <a:spcBef>
                <a:spcPct val="50000"/>
              </a:spcBef>
              <a:buClrTx/>
              <a:defRPr/>
            </a:pPr>
            <a:endParaRPr lang="en-US" sz="24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lnSpc>
                <a:spcPct val="85000"/>
              </a:lnSpc>
              <a:spcBef>
                <a:spcPct val="50000"/>
              </a:spcBef>
              <a:buClrTx/>
              <a:defRPr/>
            </a:pPr>
            <a:endParaRPr lang="en-US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337" name="Text Box 17"/>
          <p:cNvSpPr txBox="1">
            <a:spLocks noChangeArrowheads="1"/>
          </p:cNvSpPr>
          <p:nvPr/>
        </p:nvSpPr>
        <p:spPr bwMode="auto">
          <a:xfrm>
            <a:off x="2062163" y="2068513"/>
            <a:ext cx="52562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rIns="54000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Корректное завершение работы системы</a:t>
            </a:r>
            <a:endParaRPr lang="uk-UA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339" name="Text Box 19"/>
          <p:cNvSpPr txBox="1">
            <a:spLocks noChangeArrowheads="1"/>
          </p:cNvSpPr>
          <p:nvPr/>
        </p:nvSpPr>
        <p:spPr bwMode="auto">
          <a:xfrm>
            <a:off x="2182813" y="3355975"/>
            <a:ext cx="551815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rIns="54000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Автоматическое оповещение пользователя</a:t>
            </a:r>
            <a:endParaRPr lang="uk-UA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340" name="Text Box 20"/>
          <p:cNvSpPr txBox="1">
            <a:spLocks noChangeArrowheads="1"/>
          </p:cNvSpPr>
          <p:nvPr/>
        </p:nvSpPr>
        <p:spPr bwMode="auto">
          <a:xfrm>
            <a:off x="2163763" y="4706938"/>
            <a:ext cx="27527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rIns="54000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Управление системой</a:t>
            </a:r>
            <a:endParaRPr lang="uk-UA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:\Documents and Settings\Женя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860425"/>
            <a:ext cx="7424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>
          <a:xfrm>
            <a:off x="1738313" y="168275"/>
            <a:ext cx="6116637" cy="558800"/>
          </a:xfrm>
        </p:spPr>
        <p:txBody>
          <a:bodyPr/>
          <a:lstStyle/>
          <a:p>
            <a:pPr algn="ctr"/>
            <a:r>
              <a:rPr lang="ru-RU" sz="2800" b="1" smtClean="0"/>
              <a:t>Программное обеспечение </a:t>
            </a:r>
          </a:p>
        </p:txBody>
      </p:sp>
      <p:pic>
        <p:nvPicPr>
          <p:cNvPr id="12" name="Picture 7" descr="C:\Documents and Settings\Женя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58838"/>
            <a:ext cx="7415212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7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mtClean="0"/>
              <a:t>Время работы ИБП от батареи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1143000"/>
          <a:ext cx="7772400" cy="5035550"/>
        </p:xfrm>
        <a:graphic>
          <a:graphicData uri="http://schemas.openxmlformats.org/drawingml/2006/table">
            <a:tbl>
              <a:tblPr/>
              <a:tblGrid>
                <a:gridCol w="912813"/>
                <a:gridCol w="762000"/>
                <a:gridCol w="762000"/>
                <a:gridCol w="762000"/>
                <a:gridCol w="762000"/>
                <a:gridCol w="762000"/>
                <a:gridCol w="763587"/>
                <a:gridCol w="762000"/>
                <a:gridCol w="762000"/>
                <a:gridCol w="7620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800Вт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BK 350EI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мин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400-RS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BK 500-RS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BK 500 EI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BH 500INET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12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525-RS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550-RS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12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 500I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18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 620I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 40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BK 650EI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 700-RS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38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 800I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36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 1000I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ч. 07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 1500I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ч 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 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SUA 1000 XLI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5ч. 23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ч. 1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ч. 27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SUA 1000 XLI +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UXBP24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 ч. 39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 ч. 33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ч. 49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ч. 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ч. 9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ч. 18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ч. 2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ч. 7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ч. 26 мин.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55" marR="311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283" name="Picture 10" descr="BK500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176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4" name="Picture 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6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" name="Picture 14" descr="BE525-RS_SF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355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6" name="Picture 15" descr="BK350f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2317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7" name="Picture 11" descr="BE400-IT Front Left_p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800225"/>
            <a:ext cx="381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8" name="Picture 12" descr="BK500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02565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9" name="Picture 4" descr="BK500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33045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0" name="Picture 5" descr="BK500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176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1" name="Picture 6" descr="BE400-IT Front Left_p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343400"/>
            <a:ext cx="336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2" name="Picture 7" descr="BR800_SF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648200"/>
            <a:ext cx="247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3" name="Picture 9" descr="BR1000I_SF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5029200"/>
            <a:ext cx="18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4" name="Picture 3" descr="BE400-IT Front Left_p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276600"/>
            <a:ext cx="304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5" name="Picture 13" descr="BH500-NET_SF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2667000"/>
            <a:ext cx="255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6" name="Picture 2" descr="65863AD4-5056-9170-D3BC9FD5852F37C4_f_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3810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97" name="Picture 8" descr="sua1000xli_f_v_200x1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54864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9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6299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6300" name="Rectangle 1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endParaRPr lang="ru-RU" sz="2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46301" name="Rectangle 20"/>
          <p:cNvSpPr>
            <a:spLocks noChangeArrowheads="1"/>
          </p:cNvSpPr>
          <p:nvPr/>
        </p:nvSpPr>
        <p:spPr bwMode="auto">
          <a:xfrm>
            <a:off x="-342900" y="1295400"/>
            <a:ext cx="9144000" cy="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uk-UA" sz="1200">
                <a:solidFill>
                  <a:srgbClr val="808080"/>
                </a:solidFill>
                <a:latin typeface="Arial Narrow" pitchFamily="34" charset="0"/>
                <a:cs typeface="Times New Roman" pitchFamily="18" charset="0"/>
              </a:rPr>
              <a:t>       </a:t>
            </a:r>
            <a:endParaRPr lang="uk-UA" sz="2800">
              <a:solidFill>
                <a:srgbClr val="80808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Спасибо за внимание!</a:t>
            </a:r>
            <a:r>
              <a:rPr lang="ru-RU" smtClean="0">
                <a:sym typeface="Wingdings" pitchFamily="2" charset="2"/>
              </a:rPr>
              <a:t>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11863" y="1849438"/>
            <a:ext cx="1074737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086600" y="1844675"/>
            <a:ext cx="7620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1600" b="1">
              <a:solidFill>
                <a:schemeClr val="bg2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29100" y="1849438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90900" y="1844675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52700" y="1844675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14500" y="1844675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76300" y="1844675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100" y="1844675"/>
            <a:ext cx="838200" cy="1939925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1274" name="Picture 10" descr="Sae20f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4103688"/>
            <a:ext cx="83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Bkmif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887788"/>
            <a:ext cx="1219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SU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4103688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848600" y="1844675"/>
            <a:ext cx="1143000" cy="193992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</a:pPr>
            <a:endParaRPr lang="ru-RU" sz="1600" b="1">
              <a:solidFill>
                <a:schemeClr val="bg2"/>
              </a:solidFill>
            </a:endParaRPr>
          </a:p>
        </p:txBody>
      </p:sp>
      <p:pic>
        <p:nvPicPr>
          <p:cNvPr id="11278" name="Picture 14" descr="br24bp_f_v"/>
          <p:cNvPicPr>
            <a:picLocks noChangeAspect="1" noChangeArrowheads="1"/>
          </p:cNvPicPr>
          <p:nvPr/>
        </p:nvPicPr>
        <p:blipFill>
          <a:blip r:embed="rId5" cstate="print">
            <a:lum contrast="-12000"/>
          </a:blip>
          <a:srcRect/>
          <a:stretch>
            <a:fillRect/>
          </a:stretch>
        </p:blipFill>
        <p:spPr bwMode="auto">
          <a:xfrm>
            <a:off x="2590800" y="3914775"/>
            <a:ext cx="800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le1200i_f_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4295775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BK500_ESGR_Sl230-l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4572000"/>
            <a:ext cx="91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isx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1908175"/>
            <a:ext cx="8239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Silc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375400" y="4332288"/>
            <a:ext cx="2255838" cy="1035050"/>
          </a:xfrm>
          <a:noFill/>
        </p:spPr>
      </p:pic>
      <p:pic>
        <p:nvPicPr>
          <p:cNvPr id="11283" name="Picture 19" descr="BDFA3661-5056-9170-D3BB52EF093561D5_pr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794250" y="4178300"/>
            <a:ext cx="1504950" cy="1458913"/>
          </a:xfrm>
          <a:noFill/>
        </p:spPr>
      </p:pic>
      <p:pic>
        <p:nvPicPr>
          <p:cNvPr id="11284" name="Picture 20" descr="~66273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29100" y="4014788"/>
            <a:ext cx="9906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sya16kxr_tower_sfl.jpg"/>
          <p:cNvPicPr>
            <a:picLocks noChangeAspect="1" noChangeArrowheads="1"/>
          </p:cNvPicPr>
          <p:nvPr/>
        </p:nvPicPr>
        <p:blipFill>
          <a:blip r:embed="rId12" cstate="print"/>
          <a:srcRect l="17778" t="13333" r="15555" b="13333"/>
          <a:stretch>
            <a:fillRect/>
          </a:stretch>
        </p:blipFill>
        <p:spPr bwMode="auto">
          <a:xfrm>
            <a:off x="6084888" y="3825875"/>
            <a:ext cx="720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3510" name="Rectangle 22"/>
          <p:cNvSpPr>
            <a:spLocks noChangeArrowheads="1"/>
          </p:cNvSpPr>
          <p:nvPr/>
        </p:nvSpPr>
        <p:spPr bwMode="auto">
          <a:xfrm>
            <a:off x="0" y="1341438"/>
            <a:ext cx="3419475" cy="4103687"/>
          </a:xfrm>
          <a:prstGeom prst="rect">
            <a:avLst/>
          </a:prstGeom>
          <a:noFill/>
          <a:ln w="44450" algn="ctr">
            <a:solidFill>
              <a:schemeClr val="folHlink"/>
            </a:solidFill>
            <a:miter lim="800000"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27088" y="1316038"/>
            <a:ext cx="1708150" cy="45720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2400" b="1">
                <a:solidFill>
                  <a:schemeClr val="accent2"/>
                </a:solidFill>
                <a:latin typeface="Arial Narrow" pitchFamily="34" charset="0"/>
              </a:rPr>
              <a:t>Дом / Офис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708400" y="1316038"/>
            <a:ext cx="3887788" cy="457200"/>
          </a:xfrm>
          <a:prstGeom prst="rect">
            <a:avLst/>
          </a:prstGeom>
          <a:noFill/>
          <a:ln w="44450" algn="ctr">
            <a:noFill/>
            <a:miter lim="800000"/>
            <a:headEnd type="none" w="sm" len="sm"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2400" b="1">
                <a:solidFill>
                  <a:schemeClr val="accent2"/>
                </a:solidFill>
                <a:latin typeface="Arial Narrow" pitchFamily="34" charset="0"/>
              </a:rPr>
              <a:t>Средний и Малый Бизнес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3455988" y="5832475"/>
            <a:ext cx="4356100" cy="346075"/>
          </a:xfrm>
          <a:prstGeom prst="rightArrow">
            <a:avLst>
              <a:gd name="adj1" fmla="val 92861"/>
              <a:gd name="adj2" fmla="val 104893"/>
            </a:avLst>
          </a:prstGeom>
          <a:solidFill>
            <a:srgbClr val="99CCFF"/>
          </a:soli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1763713" y="6176963"/>
            <a:ext cx="6048375" cy="374650"/>
          </a:xfrm>
          <a:prstGeom prst="rightArrow">
            <a:avLst>
              <a:gd name="adj1" fmla="val 92861"/>
              <a:gd name="adj2" fmla="val 109047"/>
            </a:avLst>
          </a:prstGeom>
          <a:solidFill>
            <a:srgbClr val="99FF66"/>
          </a:soli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255588" y="6551613"/>
            <a:ext cx="7556500" cy="333375"/>
          </a:xfrm>
          <a:prstGeom prst="rightArrow">
            <a:avLst>
              <a:gd name="adj1" fmla="val 100000"/>
              <a:gd name="adj2" fmla="val 145130"/>
            </a:avLst>
          </a:prstGeom>
          <a:solidFill>
            <a:srgbClr val="FFCC66"/>
          </a:soli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06375" y="6548438"/>
            <a:ext cx="1350963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600" b="1"/>
              <a:t>Периферия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703388" y="6188075"/>
            <a:ext cx="3063875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600" b="1"/>
              <a:t>Персональные компьютеры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421063" y="5832475"/>
            <a:ext cx="1101725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600" b="1"/>
              <a:t>Серверы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5148263" y="5472113"/>
            <a:ext cx="3995737" cy="360362"/>
          </a:xfrm>
          <a:prstGeom prst="rightArrow">
            <a:avLst>
              <a:gd name="adj1" fmla="val 92861"/>
              <a:gd name="adj2" fmla="val 160162"/>
            </a:avLst>
          </a:prstGeom>
          <a:solidFill>
            <a:srgbClr val="FF6699"/>
          </a:soli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979988" y="5472113"/>
            <a:ext cx="3025775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</a:pPr>
            <a:r>
              <a:rPr lang="ru-RU" sz="1600" b="1"/>
              <a:t>Критические приложения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 rot="-5400000">
            <a:off x="2258219" y="2588419"/>
            <a:ext cx="1490662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Back-UPS RS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5076825" y="1844675"/>
            <a:ext cx="935038" cy="1944688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 rot="-5400000">
            <a:off x="4752181" y="2637632"/>
            <a:ext cx="1560513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Smart-UPS VT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 rot="-5400000">
            <a:off x="-264319" y="2583657"/>
            <a:ext cx="1414463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Surge Arrest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5400000">
            <a:off x="876300" y="2636838"/>
            <a:ext cx="815975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Line-R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 rot="-5400000">
            <a:off x="1571625" y="2538413"/>
            <a:ext cx="1152525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Back-UPS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 rot="-5400000">
            <a:off x="3181350" y="2552700"/>
            <a:ext cx="1244600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Smart-UPS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 rot="-5400000">
            <a:off x="3833812" y="2617788"/>
            <a:ext cx="1571625" cy="33655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Smart-UPS RT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 rot="-5400000">
            <a:off x="5957094" y="2563019"/>
            <a:ext cx="1166812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Symmetra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 rot="-5400000">
            <a:off x="6625432" y="2528094"/>
            <a:ext cx="1604962" cy="336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b="1">
                <a:solidFill>
                  <a:schemeClr val="bg1"/>
                </a:solidFill>
              </a:rPr>
              <a:t>Silcon DP300E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684213" y="44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buClrTx/>
            </a:pPr>
            <a:r>
              <a:rPr lang="ru-RU" sz="4400">
                <a:solidFill>
                  <a:schemeClr val="accent1"/>
                </a:solidFill>
              </a:rPr>
              <a:t>Решения АРС:</a:t>
            </a:r>
            <a:r>
              <a:rPr lang="en-US" sz="4400">
                <a:solidFill>
                  <a:schemeClr val="accent1"/>
                </a:solidFill>
              </a:rPr>
              <a:t> </a:t>
            </a:r>
            <a:r>
              <a:rPr lang="ru-RU" sz="4400">
                <a:solidFill>
                  <a:schemeClr val="accent1"/>
                </a:solidFill>
              </a:rPr>
              <a:t>Переменный ток</a:t>
            </a:r>
          </a:p>
        </p:txBody>
      </p:sp>
      <p:pic>
        <p:nvPicPr>
          <p:cNvPr id="11308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5113" y="4067175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752600"/>
            <a:ext cx="7924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Более чем в половине случаев причиной сбоев в работе и выхода из строя  электронных приборов является некачественное электроснабжение. </a:t>
            </a:r>
          </a:p>
        </p:txBody>
      </p:sp>
      <p:pic>
        <p:nvPicPr>
          <p:cNvPr id="12293" name="Рисунок 4" descr="1171860322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bord 1.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7499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382000" cy="16002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ru-RU" smtClean="0"/>
              <a:t>От чего защищаем? Возможные проблемы сети электропитания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200400"/>
            <a:ext cx="7924800" cy="4114800"/>
          </a:xfrm>
        </p:spPr>
        <p:txBody>
          <a:bodyPr lIns="92075" tIns="46038" rIns="92075" bIns="46038"/>
          <a:lstStyle/>
          <a:p>
            <a:pPr marL="342900" indent="-342900" eaLnBrk="1" hangingPunct="1"/>
            <a:r>
              <a:rPr lang="ru-RU" smtClean="0"/>
              <a:t>Скачок напряжения</a:t>
            </a:r>
          </a:p>
          <a:p>
            <a:pPr marL="742950" lvl="1" indent="-285750" eaLnBrk="1" hangingPunct="1"/>
            <a:r>
              <a:rPr lang="ru-RU" smtClean="0"/>
              <a:t>Причины</a:t>
            </a:r>
          </a:p>
          <a:p>
            <a:pPr marL="1143000" lvl="2" indent="-228600" eaLnBrk="1" hangingPunct="1"/>
            <a:r>
              <a:rPr lang="ru-RU" smtClean="0"/>
              <a:t>Запуск/отключение бытовых устройств</a:t>
            </a:r>
          </a:p>
          <a:p>
            <a:pPr marL="742950" lvl="1" indent="-285750" eaLnBrk="1" hangingPunct="1"/>
            <a:r>
              <a:rPr lang="ru-RU" smtClean="0"/>
              <a:t>Последствие</a:t>
            </a:r>
          </a:p>
          <a:p>
            <a:pPr marL="1143000" lvl="2" indent="-228600" eaLnBrk="1" hangingPunct="1"/>
            <a:r>
              <a:rPr lang="ru-RU" smtClean="0"/>
              <a:t>Отключение оборудование</a:t>
            </a:r>
          </a:p>
          <a:p>
            <a:pPr marL="1143000" lvl="2" indent="-228600" eaLnBrk="1" hangingPunct="1"/>
            <a:r>
              <a:rPr lang="ru-RU" smtClean="0"/>
              <a:t>Остановка процессов</a:t>
            </a:r>
          </a:p>
          <a:p>
            <a:pPr marL="1143000" lvl="2" indent="-228600" eaLnBrk="1" hangingPunct="1"/>
            <a:r>
              <a:rPr lang="ru-RU" smtClean="0"/>
              <a:t>Выход из строя оборудования</a:t>
            </a:r>
            <a:endParaRPr lang="en-US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838200" y="2203450"/>
            <a:ext cx="2895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066800" y="990600"/>
            <a:ext cx="304800" cy="2209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1066800" y="1219200"/>
            <a:ext cx="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371600" y="1600200"/>
            <a:ext cx="381000" cy="11430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1981200" y="2057400"/>
            <a:ext cx="304800" cy="304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1752600" y="1828800"/>
            <a:ext cx="228600" cy="6858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2286000" y="2133600"/>
            <a:ext cx="304800" cy="152400"/>
          </a:xfrm>
          <a:custGeom>
            <a:avLst/>
            <a:gdLst>
              <a:gd name="T0" fmla="*/ 0 w 576"/>
              <a:gd name="T1" fmla="*/ 2147483647 h 600"/>
              <a:gd name="T2" fmla="*/ 2147483647 w 576"/>
              <a:gd name="T3" fmla="*/ 2147483647 h 600"/>
              <a:gd name="T4" fmla="*/ 2147483647 w 576"/>
              <a:gd name="T5" fmla="*/ 2147483647 h 600"/>
              <a:gd name="T6" fmla="*/ 2147483647 w 576"/>
              <a:gd name="T7" fmla="*/ 2147483647 h 600"/>
              <a:gd name="T8" fmla="*/ 2147483647 w 576"/>
              <a:gd name="T9" fmla="*/ 2147483647 h 600"/>
              <a:gd name="T10" fmla="*/ 2147483647 w 576"/>
              <a:gd name="T11" fmla="*/ 2147483647 h 600"/>
              <a:gd name="T12" fmla="*/ 2147483647 w 576"/>
              <a:gd name="T13" fmla="*/ 2147483647 h 600"/>
              <a:gd name="T14" fmla="*/ 2147483647 w 576"/>
              <a:gd name="T15" fmla="*/ 2147483647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00"/>
              <a:gd name="T26" fmla="*/ 576 w 576"/>
              <a:gd name="T27" fmla="*/ 600 h 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00">
                <a:moveTo>
                  <a:pt x="0" y="312"/>
                </a:moveTo>
                <a:cubicBezTo>
                  <a:pt x="12" y="264"/>
                  <a:pt x="24" y="216"/>
                  <a:pt x="48" y="168"/>
                </a:cubicBezTo>
                <a:cubicBezTo>
                  <a:pt x="72" y="120"/>
                  <a:pt x="104" y="0"/>
                  <a:pt x="144" y="24"/>
                </a:cubicBezTo>
                <a:cubicBezTo>
                  <a:pt x="184" y="48"/>
                  <a:pt x="248" y="224"/>
                  <a:pt x="288" y="312"/>
                </a:cubicBezTo>
                <a:cubicBezTo>
                  <a:pt x="328" y="400"/>
                  <a:pt x="360" y="504"/>
                  <a:pt x="384" y="552"/>
                </a:cubicBezTo>
                <a:cubicBezTo>
                  <a:pt x="408" y="600"/>
                  <a:pt x="416" y="600"/>
                  <a:pt x="432" y="600"/>
                </a:cubicBezTo>
                <a:cubicBezTo>
                  <a:pt x="448" y="600"/>
                  <a:pt x="456" y="600"/>
                  <a:pt x="480" y="552"/>
                </a:cubicBezTo>
                <a:cubicBezTo>
                  <a:pt x="504" y="504"/>
                  <a:pt x="540" y="408"/>
                  <a:pt x="576" y="3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2590800" y="2209800"/>
            <a:ext cx="990600" cy="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uk-UA"/>
          </a:p>
        </p:txBody>
      </p:sp>
      <p:pic>
        <p:nvPicPr>
          <p:cNvPr id="13" name="Рисунок 3" descr="bord 1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170" y="1127079"/>
            <a:ext cx="4503762" cy="283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C PPT template">
  <a:themeElements>
    <a:clrScheme name="APC PPT templat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APC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C PPT templat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C PPT templat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C PPT templat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C PPT template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APC PPT template</Template>
  <TotalTime>1791</TotalTime>
  <Words>3725</Words>
  <Application>Microsoft Office PowerPoint</Application>
  <PresentationFormat>On-screen Show (4:3)</PresentationFormat>
  <Paragraphs>843</Paragraphs>
  <Slides>63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APC PPT template</vt:lpstr>
      <vt:lpstr>Flash Movie</vt:lpstr>
      <vt:lpstr>АРС – ЛЕГЕНДАРНАЯ НАДЕЖНОСТЬ</vt:lpstr>
      <vt:lpstr>Корпорация АРС</vt:lpstr>
      <vt:lpstr>АРС - Лидер</vt:lpstr>
      <vt:lpstr>Крупные проекты. Бизнес-центр «Парус». г.Киев</vt:lpstr>
      <vt:lpstr>Стадион «Олимпийский». г.Киев Финал чемпионата Европы по футболу 2012</vt:lpstr>
      <vt:lpstr>Крупные проекты компании в СНГ Бизнес-центр «Москва Сити» г. Москва </vt:lpstr>
      <vt:lpstr>Slide 7</vt:lpstr>
      <vt:lpstr> </vt:lpstr>
      <vt:lpstr>От чего защищаем? Возможные проблемы сети электропитания</vt:lpstr>
      <vt:lpstr>От чего защищаем? Возможные проблемы сети электропитания</vt:lpstr>
      <vt:lpstr>От чего защищаем? Возможные проблемы сети электропитания</vt:lpstr>
      <vt:lpstr>От чего защищаем? Возможные проблемы сети электропитания</vt:lpstr>
      <vt:lpstr>От чего защищаем? Возможные проблемы сети электропитания</vt:lpstr>
      <vt:lpstr>От чего защищаем? Возможные проблемы сети электропитания</vt:lpstr>
      <vt:lpstr>SurgeArrest ® Сетевые фильтры</vt:lpstr>
      <vt:lpstr>SurgeArrest ® Essential.  Базовая защита</vt:lpstr>
      <vt:lpstr>Slide 17</vt:lpstr>
      <vt:lpstr>SurgeArrest ® Essential.  Базовая защита</vt:lpstr>
      <vt:lpstr>SurgeArrest ® Home/Office.  Для малых офисов</vt:lpstr>
      <vt:lpstr>SurgeArrest ® Performance.  Для чувствительного оборудования</vt:lpstr>
      <vt:lpstr>Slide 21</vt:lpstr>
      <vt:lpstr>Slide 22</vt:lpstr>
      <vt:lpstr>Slide 23</vt:lpstr>
      <vt:lpstr>Сетевые фильтры. Внутреннее строение</vt:lpstr>
      <vt:lpstr>Slide 25</vt:lpstr>
      <vt:lpstr>Сетевые фильтры</vt:lpstr>
      <vt:lpstr>Slide 27</vt:lpstr>
      <vt:lpstr>Потребительские свойства сетевых фильтров</vt:lpstr>
      <vt:lpstr>Slide 29</vt:lpstr>
      <vt:lpstr>Slide 30</vt:lpstr>
      <vt:lpstr>             LE600-RS / LE1200-RS</vt:lpstr>
      <vt:lpstr>         Внешний вид стабилизатора</vt:lpstr>
      <vt:lpstr>        Технические характеристики</vt:lpstr>
      <vt:lpstr>        LE600-RS / LE1200-RS  в быту</vt:lpstr>
      <vt:lpstr>    Преимущества в сравнении с конкурентами</vt:lpstr>
      <vt:lpstr>   Основные особенности новых AVR</vt:lpstr>
      <vt:lpstr>Slide 37</vt:lpstr>
      <vt:lpstr>Back UPS ®  ИБП для ПК и малых офисов</vt:lpstr>
      <vt:lpstr>Back UPS ® ES </vt:lpstr>
      <vt:lpstr> </vt:lpstr>
      <vt:lpstr>Back-UPS® ES</vt:lpstr>
      <vt:lpstr>Функция энергосбережения</vt:lpstr>
      <vt:lpstr>Back-UPS® ES. Основные особенности</vt:lpstr>
      <vt:lpstr>The Back-UPS® ES. Преимущества</vt:lpstr>
      <vt:lpstr>Back UPS ® CS </vt:lpstr>
      <vt:lpstr>Slide 46</vt:lpstr>
      <vt:lpstr>Back UPS ® CS Технические особенности</vt:lpstr>
      <vt:lpstr>Back UPS ® RS </vt:lpstr>
      <vt:lpstr>Описание BX650CI-RS</vt:lpstr>
      <vt:lpstr>Общие характеристики серии ИБП</vt:lpstr>
      <vt:lpstr>BX650CI-RS – основные особенности</vt:lpstr>
      <vt:lpstr>BX650CI-RS – основные особенности</vt:lpstr>
      <vt:lpstr>Область применения новой серии ИБП</vt:lpstr>
      <vt:lpstr>BX650CI-RS</vt:lpstr>
      <vt:lpstr>Slide 55</vt:lpstr>
      <vt:lpstr>Back-UPS Pro</vt:lpstr>
      <vt:lpstr>Энергосберегающие Back-UPS Pro  Преимущества продукта</vt:lpstr>
      <vt:lpstr>Slide 58</vt:lpstr>
      <vt:lpstr>Резюме                            Back-UPS Pro </vt:lpstr>
      <vt:lpstr>Slide 60</vt:lpstr>
      <vt:lpstr>Программное обеспечение </vt:lpstr>
      <vt:lpstr>Время работы ИБП от батареи</vt:lpstr>
      <vt:lpstr>Спасибо за внимание!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АРС – ЛЕГЕНДАРНАЯ НАДЕЖНОСТЬ</dc:title>
  <dc:creator>Ostash</dc:creator>
  <cp:lastModifiedBy>APC</cp:lastModifiedBy>
  <cp:revision>143</cp:revision>
  <dcterms:created xsi:type="dcterms:W3CDTF">2008-07-16T15:56:21Z</dcterms:created>
  <dcterms:modified xsi:type="dcterms:W3CDTF">2012-03-05T09:18:12Z</dcterms:modified>
</cp:coreProperties>
</file>