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83"/>
  </p:notesMasterIdLst>
  <p:sldIdLst>
    <p:sldId id="256" r:id="rId2"/>
    <p:sldId id="258" r:id="rId3"/>
    <p:sldId id="260" r:id="rId4"/>
    <p:sldId id="259" r:id="rId5"/>
    <p:sldId id="264" r:id="rId6"/>
    <p:sldId id="263" r:id="rId7"/>
    <p:sldId id="262" r:id="rId8"/>
    <p:sldId id="261" r:id="rId9"/>
    <p:sldId id="257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26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A1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558" autoAdjust="0"/>
    <p:restoredTop sz="94660"/>
  </p:normalViewPr>
  <p:slideViewPr>
    <p:cSldViewPr>
      <p:cViewPr varScale="1">
        <p:scale>
          <a:sx n="88" d="100"/>
          <a:sy n="88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4C8F-24B0-46F3-BD68-8AB6EF43C314}" type="datetimeFigureOut">
              <a:rPr lang="ru-RU" smtClean="0"/>
              <a:pPr/>
              <a:t>15.10.2013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22254-C99C-41C3-B3D2-0701F65BE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22254-C99C-41C3-B3D2-0701F65BE876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C696-2C6C-4221-9CEF-9D26C9CF5070}" type="datetimeFigureOut">
              <a:rPr lang="ru-RU" smtClean="0"/>
              <a:pPr/>
              <a:t>15.10.2013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1ED0-D67A-44E0-A12F-0CC823E31F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C696-2C6C-4221-9CEF-9D26C9CF5070}" type="datetimeFigureOut">
              <a:rPr lang="ru-RU" smtClean="0"/>
              <a:pPr/>
              <a:t>15.10.2013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1ED0-D67A-44E0-A12F-0CC823E31F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C696-2C6C-4221-9CEF-9D26C9CF5070}" type="datetimeFigureOut">
              <a:rPr lang="ru-RU" smtClean="0"/>
              <a:pPr/>
              <a:t>15.10.2013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1ED0-D67A-44E0-A12F-0CC823E31F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C696-2C6C-4221-9CEF-9D26C9CF5070}" type="datetimeFigureOut">
              <a:rPr lang="ru-RU" smtClean="0"/>
              <a:pPr/>
              <a:t>15.10.2013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1ED0-D67A-44E0-A12F-0CC823E31F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C696-2C6C-4221-9CEF-9D26C9CF5070}" type="datetimeFigureOut">
              <a:rPr lang="ru-RU" smtClean="0"/>
              <a:pPr/>
              <a:t>15.10.2013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1ED0-D67A-44E0-A12F-0CC823E31F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C696-2C6C-4221-9CEF-9D26C9CF5070}" type="datetimeFigureOut">
              <a:rPr lang="ru-RU" smtClean="0"/>
              <a:pPr/>
              <a:t>15.10.2013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1ED0-D67A-44E0-A12F-0CC823E31F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C696-2C6C-4221-9CEF-9D26C9CF5070}" type="datetimeFigureOut">
              <a:rPr lang="ru-RU" smtClean="0"/>
              <a:pPr/>
              <a:t>15.10.2013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1ED0-D67A-44E0-A12F-0CC823E31F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C696-2C6C-4221-9CEF-9D26C9CF5070}" type="datetimeFigureOut">
              <a:rPr lang="ru-RU" smtClean="0"/>
              <a:pPr/>
              <a:t>15.10.2013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1ED0-D67A-44E0-A12F-0CC823E31F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C696-2C6C-4221-9CEF-9D26C9CF5070}" type="datetimeFigureOut">
              <a:rPr lang="ru-RU" smtClean="0"/>
              <a:pPr/>
              <a:t>15.10.2013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1ED0-D67A-44E0-A12F-0CC823E31F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C696-2C6C-4221-9CEF-9D26C9CF5070}" type="datetimeFigureOut">
              <a:rPr lang="ru-RU" smtClean="0"/>
              <a:pPr/>
              <a:t>15.10.2013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1ED0-D67A-44E0-A12F-0CC823E31F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C696-2C6C-4221-9CEF-9D26C9CF5070}" type="datetimeFigureOut">
              <a:rPr lang="ru-RU" smtClean="0"/>
              <a:pPr/>
              <a:t>15.10.2013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11ED0-D67A-44E0-A12F-0CC823E31F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0C696-2C6C-4221-9CEF-9D26C9CF5070}" type="datetimeFigureOut">
              <a:rPr lang="ru-RU" smtClean="0"/>
              <a:pPr/>
              <a:t>15.10.2013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11ED0-D67A-44E0-A12F-0CC823E31F2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jpeg"/><Relationship Id="rId7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cp-das.ru/files/icpdas/index/configuration_data_sheet.xls" TargetMode="External"/><Relationship Id="rId5" Type="http://schemas.openxmlformats.org/officeDocument/2006/relationships/hyperlink" Target="http://icp-das.ru/faq/testing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://icp-das.ru/catalog/sklad/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e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1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2.jpeg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jpe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.jpeg"/><Relationship Id="rId7" Type="http://schemas.openxmlformats.org/officeDocument/2006/relationships/image" Target="../media/image1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3.jpeg"/><Relationship Id="rId4" Type="http://schemas.openxmlformats.org/officeDocument/2006/relationships/image" Target="../media/image1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.jpeg"/><Relationship Id="rId7" Type="http://schemas.openxmlformats.org/officeDocument/2006/relationships/image" Target="../media/image1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gif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3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martflat.ru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.jpeg"/><Relationship Id="rId7" Type="http://schemas.openxmlformats.org/officeDocument/2006/relationships/image" Target="../media/image1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ntegra-light.ru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ntegra-light.ru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i-ltd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826" cy="1046162"/>
          </a:xfrm>
          <a:prstGeom prst="rect">
            <a:avLst/>
          </a:prstGeom>
          <a:noFill/>
        </p:spPr>
      </p:pic>
      <p:pic>
        <p:nvPicPr>
          <p:cNvPr id="1027" name="Picture 3" descr="C:\Users\User\Desktop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02288"/>
            <a:ext cx="9140826" cy="1255712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gray">
          <a:xfrm>
            <a:off x="2483769" y="928671"/>
            <a:ext cx="6517387" cy="440491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 algn="ctr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80000" tIns="216000" rIns="144000" bIns="72000"/>
          <a:lstStyle/>
          <a:p>
            <a:pPr marL="190500" indent="-1905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1600" dirty="0" smtClean="0"/>
              <a:t>Срок </a:t>
            </a:r>
            <a:r>
              <a:rPr lang="ru-RU" sz="1600" dirty="0"/>
              <a:t>поставки на продукцию </a:t>
            </a:r>
            <a:r>
              <a:rPr lang="en-US" sz="1600" dirty="0"/>
              <a:t>ICP DAS</a:t>
            </a:r>
            <a:r>
              <a:rPr lang="ru-RU" sz="1600" dirty="0"/>
              <a:t> </a:t>
            </a:r>
            <a:r>
              <a:rPr lang="ru-RU" sz="1600" dirty="0" smtClean="0"/>
              <a:t>из Тайваня </a:t>
            </a:r>
            <a:r>
              <a:rPr lang="ru-RU" sz="1600" dirty="0"/>
              <a:t>в Россию</a:t>
            </a:r>
            <a:r>
              <a:rPr lang="en-US" sz="1600" dirty="0"/>
              <a:t> </a:t>
            </a:r>
            <a:r>
              <a:rPr lang="ru-RU" sz="1600" dirty="0"/>
              <a:t>составляет 2-3 </a:t>
            </a:r>
            <a:r>
              <a:rPr lang="ru-RU" sz="1600" dirty="0" smtClean="0"/>
              <a:t>недели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  <a:p>
            <a:pPr marL="190500" indent="-1905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1600" dirty="0"/>
              <a:t>Необходимая продукция со склада. </a:t>
            </a:r>
            <a:r>
              <a:rPr lang="ru-RU" sz="1600" dirty="0" smtClean="0"/>
              <a:t> Онлайн </a:t>
            </a:r>
            <a:r>
              <a:rPr lang="ru-RU" sz="1600" dirty="0"/>
              <a:t>просмотр складских остатков по </a:t>
            </a:r>
            <a:r>
              <a:rPr lang="en-US" sz="1600" b="1" u="sng" dirty="0">
                <a:solidFill>
                  <a:srgbClr val="0070C0"/>
                </a:solidFill>
                <a:hlinkClick r:id="rId4"/>
              </a:rPr>
              <a:t>http://icp-das.ru/catalog/sklad/</a:t>
            </a:r>
            <a:r>
              <a:rPr lang="en-US" sz="1600" b="1" u="sng" dirty="0">
                <a:solidFill>
                  <a:srgbClr val="0070C0"/>
                </a:solidFill>
              </a:rPr>
              <a:t> </a:t>
            </a:r>
            <a:r>
              <a:rPr lang="ru-RU" sz="1600" b="1" u="sng" dirty="0" smtClean="0">
                <a:solidFill>
                  <a:srgbClr val="0070C0"/>
                </a:solidFill>
              </a:rPr>
              <a:t/>
            </a:r>
            <a:br>
              <a:rPr lang="ru-RU" sz="1600" b="1" u="sng" dirty="0" smtClean="0">
                <a:solidFill>
                  <a:srgbClr val="0070C0"/>
                </a:solidFill>
              </a:rPr>
            </a:br>
            <a:r>
              <a:rPr lang="ru-RU" sz="1600" b="1" u="sng" dirty="0" smtClean="0">
                <a:solidFill>
                  <a:srgbClr val="0070C0"/>
                </a:solidFill>
              </a:rPr>
              <a:t/>
            </a:r>
            <a:br>
              <a:rPr lang="ru-RU" sz="1600" b="1" u="sng" dirty="0" smtClean="0">
                <a:solidFill>
                  <a:srgbClr val="0070C0"/>
                </a:solidFill>
              </a:rPr>
            </a:br>
            <a:r>
              <a:rPr lang="ru-RU" sz="1400" b="1" u="sng" dirty="0" smtClean="0">
                <a:solidFill>
                  <a:srgbClr val="0070C0"/>
                </a:solidFill>
              </a:rPr>
              <a:t/>
            </a:r>
            <a:br>
              <a:rPr lang="ru-RU" sz="1400" b="1" u="sng" dirty="0" smtClean="0">
                <a:solidFill>
                  <a:srgbClr val="0070C0"/>
                </a:solidFill>
              </a:rPr>
            </a:br>
            <a:endParaRPr lang="ru-RU" sz="1400" b="1" u="sng" dirty="0" smtClean="0">
              <a:solidFill>
                <a:srgbClr val="0070C0"/>
              </a:solidFill>
            </a:endParaRPr>
          </a:p>
          <a:p>
            <a:pPr marL="190500" indent="-1905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1600" dirty="0"/>
              <a:t>Специальная программ </a:t>
            </a:r>
            <a:r>
              <a:rPr lang="ru-RU" sz="1600" b="1" dirty="0"/>
              <a:t>“Тест-драйв ICP </a:t>
            </a:r>
            <a:r>
              <a:rPr lang="ru-RU" sz="1600" b="1" dirty="0" err="1"/>
              <a:t>DAS”</a:t>
            </a:r>
            <a:r>
              <a:rPr lang="ru-RU" sz="1600" dirty="0" err="1"/>
              <a:t>для</a:t>
            </a:r>
            <a:r>
              <a:rPr lang="ru-RU" sz="1600" dirty="0"/>
              <a:t> тестирования </a:t>
            </a:r>
            <a:br>
              <a:rPr lang="ru-RU" sz="1600" dirty="0"/>
            </a:br>
            <a:r>
              <a:rPr lang="ru-RU" sz="1600" dirty="0"/>
              <a:t>и изучения оборудования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>Подробнее </a:t>
            </a:r>
            <a:r>
              <a:rPr lang="ru-RU" sz="1600" dirty="0"/>
              <a:t>по </a:t>
            </a:r>
            <a:r>
              <a:rPr lang="ru-RU" sz="1600" b="1" u="sng" dirty="0">
                <a:solidFill>
                  <a:srgbClr val="0070C0"/>
                </a:solidFill>
                <a:hlinkClick r:id="rId5"/>
              </a:rPr>
              <a:t>http://icp-das.ru/faq/testing</a:t>
            </a:r>
            <a:r>
              <a:rPr lang="ru-RU" sz="1600" b="1" u="sng" dirty="0" smtClean="0">
                <a:solidFill>
                  <a:srgbClr val="0070C0"/>
                </a:solidFill>
                <a:hlinkClick r:id="rId5"/>
              </a:rPr>
              <a:t>/</a:t>
            </a:r>
            <a:r>
              <a:rPr lang="ru-RU" sz="1400" b="1" u="sng" dirty="0" smtClean="0">
                <a:solidFill>
                  <a:srgbClr val="0070C0"/>
                </a:solidFill>
              </a:rPr>
              <a:t/>
            </a:r>
            <a:br>
              <a:rPr lang="ru-RU" sz="1400" b="1" u="sng" dirty="0" smtClean="0">
                <a:solidFill>
                  <a:srgbClr val="0070C0"/>
                </a:solidFill>
              </a:rPr>
            </a:br>
            <a:endParaRPr lang="ru-RU" sz="1400" b="1" u="sng" dirty="0" smtClean="0">
              <a:solidFill>
                <a:srgbClr val="0070C0"/>
              </a:solidFill>
            </a:endParaRPr>
          </a:p>
          <a:p>
            <a:pPr marL="190500" indent="-1905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ru-RU" sz="1400" b="1" u="sng" dirty="0" smtClean="0">
              <a:solidFill>
                <a:srgbClr val="0070C0"/>
              </a:solidFill>
            </a:endParaRPr>
          </a:p>
          <a:p>
            <a:pPr marL="190500" indent="-1905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ru-RU" sz="1400" b="1" u="sng" dirty="0">
              <a:solidFill>
                <a:srgbClr val="0070C0"/>
              </a:solidFill>
            </a:endParaRPr>
          </a:p>
          <a:p>
            <a:pPr marL="190500" indent="-1905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1600" dirty="0" smtClean="0"/>
              <a:t>Опросный лист на конфигурацию системы </a:t>
            </a:r>
            <a:br>
              <a:rPr lang="ru-RU" sz="1600" dirty="0" smtClean="0"/>
            </a:br>
            <a:r>
              <a:rPr lang="en-US" sz="1600" b="1" dirty="0">
                <a:hlinkClick r:id="rId6"/>
              </a:rPr>
              <a:t>http://</a:t>
            </a:r>
            <a:r>
              <a:rPr lang="en-US" sz="1600" b="1" dirty="0" smtClean="0">
                <a:hlinkClick r:id="rId6"/>
              </a:rPr>
              <a:t>icp-das.ru/files/icpdas/index/configuration_data_sheet.xls</a:t>
            </a:r>
            <a:endParaRPr lang="ru-RU" sz="1600" b="1" u="sng" dirty="0">
              <a:solidFill>
                <a:srgbClr val="0070C0"/>
              </a:solidFill>
            </a:endParaRPr>
          </a:p>
          <a:p>
            <a:pPr marL="190500" indent="-1905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ru-RU" sz="1400" b="1" u="sng" dirty="0">
              <a:solidFill>
                <a:srgbClr val="0070C0"/>
              </a:solidFill>
            </a:endParaRPr>
          </a:p>
          <a:p>
            <a:pPr marL="190500" indent="-1905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ru-RU" sz="1400" b="1" u="sng" dirty="0">
              <a:solidFill>
                <a:srgbClr val="0070C0"/>
              </a:solidFill>
            </a:endParaRPr>
          </a:p>
        </p:txBody>
      </p:sp>
      <p:pic>
        <p:nvPicPr>
          <p:cNvPr id="7" name="Picture 13" descr="flieg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326" y="977162"/>
            <a:ext cx="1639408" cy="10074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arendasklada-ekb.ru/images/cms/data/crkfl_800/34730520_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68" b="23665"/>
          <a:stretch/>
        </p:blipFill>
        <p:spPr bwMode="auto">
          <a:xfrm>
            <a:off x="652325" y="2140046"/>
            <a:ext cx="1656509" cy="10554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455" b="9601"/>
          <a:stretch/>
        </p:blipFill>
        <p:spPr bwMode="auto">
          <a:xfrm>
            <a:off x="652325" y="3367993"/>
            <a:ext cx="1647929" cy="1063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9"/>
          <a:stretch/>
        </p:blipFill>
        <p:spPr bwMode="auto">
          <a:xfrm>
            <a:off x="652326" y="4534108"/>
            <a:ext cx="1625506" cy="103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000496" y="285728"/>
            <a:ext cx="3500462" cy="500066"/>
          </a:xfrm>
          <a:prstGeom prst="rect">
            <a:avLst/>
          </a:prstGeom>
          <a:solidFill>
            <a:srgbClr val="F58A18"/>
          </a:solidFill>
          <a:ln>
            <a:solidFill>
              <a:srgbClr val="F58A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643306" y="285728"/>
            <a:ext cx="4119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/>
              <a:t>С компаний </a:t>
            </a:r>
            <a:r>
              <a:rPr lang="en-US" sz="2000" b="1" dirty="0" smtClean="0"/>
              <a:t>IPC2U</a:t>
            </a:r>
            <a:r>
              <a:rPr lang="ru-RU" sz="2000" b="1" dirty="0" smtClean="0"/>
              <a:t> работать</a:t>
            </a:r>
            <a:r>
              <a:rPr lang="en-US" sz="2000" b="1" dirty="0" smtClean="0"/>
              <a:t> </a:t>
            </a:r>
            <a:r>
              <a:rPr lang="ru-RU" sz="2000" b="1" dirty="0" smtClean="0"/>
              <a:t>удобно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3707904" y="332656"/>
            <a:ext cx="27214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/>
              <a:t>Серия </a:t>
            </a:r>
            <a:r>
              <a:rPr lang="en-US" sz="2000" b="1" dirty="0" smtClean="0"/>
              <a:t>WinPAC-8000</a:t>
            </a:r>
            <a:endParaRPr lang="en-US" sz="2000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836712"/>
            <a:ext cx="4314385" cy="271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5"/>
          <p:cNvSpPr>
            <a:spLocks noChangeArrowheads="1"/>
          </p:cNvSpPr>
          <p:nvPr/>
        </p:nvSpPr>
        <p:spPr bwMode="auto">
          <a:xfrm>
            <a:off x="5643570" y="3140968"/>
            <a:ext cx="3286148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/>
              <a:t>ОПЕРАЦИОННАЯ СИСТЕМА</a:t>
            </a:r>
          </a:p>
          <a:p>
            <a:pPr>
              <a:buFont typeface="Arial" charset="0"/>
              <a:buChar char="•"/>
            </a:pPr>
            <a:r>
              <a:rPr lang="ru-RU" sz="1600" b="1" dirty="0"/>
              <a:t> </a:t>
            </a:r>
            <a:r>
              <a:rPr lang="en-US" sz="1600" b="1" dirty="0"/>
              <a:t>Windows CE 5.0</a:t>
            </a:r>
            <a:endParaRPr lang="ru-RU" sz="1600" b="1" dirty="0"/>
          </a:p>
          <a:p>
            <a:pPr>
              <a:buFont typeface="Arial" charset="0"/>
              <a:buChar char="•"/>
            </a:pPr>
            <a:r>
              <a:rPr lang="en-US" sz="1600" b="1" dirty="0"/>
              <a:t> </a:t>
            </a:r>
            <a:r>
              <a:rPr lang="ru-RU" sz="1600" b="1" dirty="0"/>
              <a:t>Жесткое реальное время</a:t>
            </a:r>
          </a:p>
          <a:p>
            <a:pPr>
              <a:buFont typeface="Arial" charset="0"/>
              <a:buChar char="•"/>
            </a:pPr>
            <a:r>
              <a:rPr lang="ru-RU" sz="1600" b="1" dirty="0"/>
              <a:t> Малые размеры ядра</a:t>
            </a:r>
          </a:p>
          <a:p>
            <a:pPr>
              <a:buFont typeface="Arial" charset="0"/>
              <a:buChar char="•"/>
            </a:pPr>
            <a:r>
              <a:rPr lang="ru-RU" sz="1600" b="1" dirty="0"/>
              <a:t> Быстрая скорость загрузки</a:t>
            </a:r>
          </a:p>
          <a:p>
            <a:pPr>
              <a:buFont typeface="Arial" charset="0"/>
              <a:buChar char="•"/>
            </a:pPr>
            <a:r>
              <a:rPr lang="ru-RU" sz="1600" b="1" dirty="0"/>
              <a:t> Низкая стоимость. </a:t>
            </a:r>
          </a:p>
          <a:p>
            <a:r>
              <a:rPr lang="ru-RU" sz="1600" b="1" dirty="0"/>
              <a:t>На </a:t>
            </a:r>
            <a:r>
              <a:rPr lang="en-US" sz="1600" b="1" dirty="0"/>
              <a:t>WinPAC-8000 </a:t>
            </a:r>
            <a:r>
              <a:rPr lang="ru-RU" sz="1600" b="1" dirty="0"/>
              <a:t>можно </a:t>
            </a:r>
            <a:endParaRPr lang="ru-RU" sz="1600" b="1" dirty="0" smtClean="0"/>
          </a:p>
          <a:p>
            <a:r>
              <a:rPr lang="ru-RU" sz="1600" b="1" dirty="0" smtClean="0"/>
              <a:t>запускать </a:t>
            </a:r>
            <a:r>
              <a:rPr lang="ru-RU" sz="1600" b="1" dirty="0"/>
              <a:t>приложения </a:t>
            </a:r>
            <a:endParaRPr lang="ru-RU" sz="1600" b="1" dirty="0" smtClean="0"/>
          </a:p>
          <a:p>
            <a:r>
              <a:rPr lang="ru-RU" sz="1600" b="1" dirty="0" smtClean="0"/>
              <a:t>созданные </a:t>
            </a:r>
            <a:r>
              <a:rPr lang="ru-RU" sz="1600" b="1" dirty="0"/>
              <a:t>в </a:t>
            </a:r>
            <a:r>
              <a:rPr lang="en-US" sz="1600" b="1" dirty="0"/>
              <a:t>Visual Basic.NET, </a:t>
            </a:r>
            <a:endParaRPr lang="ru-RU" sz="1600" b="1" dirty="0" smtClean="0"/>
          </a:p>
          <a:p>
            <a:r>
              <a:rPr lang="en-US" sz="1600" b="1" dirty="0" smtClean="0"/>
              <a:t>Visual </a:t>
            </a:r>
            <a:r>
              <a:rPr lang="en-US" sz="1600" b="1" dirty="0"/>
              <a:t>C #, Embedded Visual C + </a:t>
            </a:r>
            <a:r>
              <a:rPr lang="en-US" sz="1600" b="1" dirty="0" smtClean="0"/>
              <a:t>+,</a:t>
            </a:r>
            <a:endParaRPr lang="ru-RU" sz="1600" b="1" dirty="0" smtClean="0"/>
          </a:p>
          <a:p>
            <a:r>
              <a:rPr lang="en-US" sz="1600" b="1" dirty="0" smtClean="0"/>
              <a:t> </a:t>
            </a:r>
            <a:r>
              <a:rPr lang="en-US" sz="1600" b="1" dirty="0"/>
              <a:t>SCADA </a:t>
            </a:r>
            <a:r>
              <a:rPr lang="en-US" sz="1600" b="1" dirty="0" err="1"/>
              <a:t>TraceMode</a:t>
            </a:r>
            <a:r>
              <a:rPr lang="en-US" sz="1600" b="1" dirty="0"/>
              <a:t>, </a:t>
            </a:r>
            <a:r>
              <a:rPr lang="ru-RU" sz="1600" b="1" dirty="0"/>
              <a:t>и др.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700808"/>
            <a:ext cx="1854519" cy="78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7"/>
          <p:cNvSpPr>
            <a:spLocks noChangeArrowheads="1"/>
          </p:cNvSpPr>
          <p:nvPr/>
        </p:nvSpPr>
        <p:spPr bwMode="auto">
          <a:xfrm>
            <a:off x="357158" y="3429000"/>
            <a:ext cx="54335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2">
            <a:spAutoFit/>
          </a:bodyPr>
          <a:lstStyle/>
          <a:p>
            <a:r>
              <a:rPr lang="ru-RU" sz="1600" b="1" dirty="0"/>
              <a:t>АППАРАТНАЯ ЧАСТЬ:</a:t>
            </a:r>
          </a:p>
          <a:p>
            <a:pPr>
              <a:buFont typeface="Arial" charset="0"/>
              <a:buChar char="•"/>
            </a:pPr>
            <a:r>
              <a:rPr lang="en-US" sz="1600" b="1" dirty="0"/>
              <a:t> </a:t>
            </a:r>
            <a:r>
              <a:rPr lang="ru-RU" sz="1600" b="1" dirty="0"/>
              <a:t>Процессор  - </a:t>
            </a:r>
            <a:r>
              <a:rPr lang="en-US" sz="1600" b="1" dirty="0"/>
              <a:t>PXA270 </a:t>
            </a:r>
            <a:r>
              <a:rPr lang="ru-RU" sz="1600" b="1" dirty="0"/>
              <a:t> </a:t>
            </a:r>
            <a:r>
              <a:rPr lang="en-US" sz="1600" b="1" dirty="0"/>
              <a:t>520 MHz</a:t>
            </a:r>
            <a:endParaRPr lang="ru-RU" sz="1600" b="1" dirty="0"/>
          </a:p>
          <a:p>
            <a:pPr>
              <a:buFont typeface="Arial" charset="0"/>
              <a:buChar char="•"/>
            </a:pPr>
            <a:r>
              <a:rPr lang="ru-RU" sz="1600" b="1" dirty="0"/>
              <a:t> </a:t>
            </a:r>
            <a:r>
              <a:rPr lang="en-US" sz="1600" b="1" dirty="0"/>
              <a:t>VGA </a:t>
            </a:r>
            <a:r>
              <a:rPr lang="ru-RU" sz="1600" b="1" dirty="0"/>
              <a:t>порт</a:t>
            </a:r>
            <a:r>
              <a:rPr lang="en-US" sz="1600" b="1" dirty="0"/>
              <a:t>: 640 x 480 ~ 1024 x 768</a:t>
            </a:r>
          </a:p>
          <a:p>
            <a:pPr>
              <a:buFont typeface="Arial" charset="0"/>
              <a:buChar char="•"/>
            </a:pPr>
            <a:r>
              <a:rPr lang="ru-RU" sz="1600" b="1" dirty="0"/>
              <a:t> </a:t>
            </a:r>
            <a:r>
              <a:rPr lang="en-US" sz="1600" b="1" dirty="0"/>
              <a:t>64-bit </a:t>
            </a:r>
            <a:r>
              <a:rPr lang="ru-RU" sz="1600" b="1" dirty="0"/>
              <a:t>аппаратный серийный номер</a:t>
            </a:r>
            <a:endParaRPr lang="en-US" sz="1600" b="1" dirty="0"/>
          </a:p>
          <a:p>
            <a:pPr>
              <a:buFont typeface="Arial" charset="0"/>
              <a:buChar char="•"/>
            </a:pPr>
            <a:r>
              <a:rPr lang="ru-RU" sz="1600" b="1" dirty="0"/>
              <a:t> Встроенный</a:t>
            </a:r>
            <a:r>
              <a:rPr lang="en-US" sz="1600" b="1" dirty="0"/>
              <a:t> </a:t>
            </a:r>
            <a:r>
              <a:rPr lang="ru-RU" sz="1600" b="1" dirty="0"/>
              <a:t>до 128</a:t>
            </a:r>
            <a:r>
              <a:rPr lang="en-US" sz="1600" b="1" dirty="0"/>
              <a:t> MB Flash Disk</a:t>
            </a:r>
            <a:endParaRPr lang="ru-RU" sz="1600" b="1" dirty="0"/>
          </a:p>
          <a:p>
            <a:pPr>
              <a:buFont typeface="Arial" charset="0"/>
              <a:buChar char="•"/>
            </a:pPr>
            <a:r>
              <a:rPr lang="en-US" sz="1600" b="1" dirty="0"/>
              <a:t> </a:t>
            </a:r>
            <a:r>
              <a:rPr lang="ru-RU" sz="1600" b="1" dirty="0"/>
              <a:t>Поддержка </a:t>
            </a:r>
            <a:r>
              <a:rPr lang="en-US" sz="1600" b="1" dirty="0" err="1" smtClean="0"/>
              <a:t>microSD</a:t>
            </a:r>
            <a:endParaRPr lang="ru-RU" sz="1600" b="1" dirty="0" smtClean="0"/>
          </a:p>
          <a:p>
            <a:pPr>
              <a:buFont typeface="Arial" charset="0"/>
              <a:buChar char="•"/>
            </a:pPr>
            <a:r>
              <a:rPr lang="en-US" sz="1600" b="1" dirty="0" smtClean="0"/>
              <a:t> </a:t>
            </a:r>
            <a:r>
              <a:rPr lang="ru-RU" sz="1600" b="1" dirty="0"/>
              <a:t>Двойной</a:t>
            </a:r>
            <a:r>
              <a:rPr lang="en-US" sz="1600" b="1" dirty="0"/>
              <a:t> Watchdog </a:t>
            </a:r>
            <a:r>
              <a:rPr lang="ru-RU" sz="1600" b="1" dirty="0"/>
              <a:t>таймер</a:t>
            </a:r>
            <a:endParaRPr lang="en-US" sz="1600" b="1" dirty="0"/>
          </a:p>
          <a:p>
            <a:pPr>
              <a:buFont typeface="Arial" charset="0"/>
              <a:buChar char="•"/>
            </a:pPr>
            <a:r>
              <a:rPr lang="en-US" sz="1600" b="1" dirty="0"/>
              <a:t> </a:t>
            </a:r>
            <a:r>
              <a:rPr lang="ru-RU" sz="1600" b="1" dirty="0"/>
              <a:t>Две батареи резервного питания SRAM (512KB)</a:t>
            </a:r>
            <a:endParaRPr lang="en-US" sz="1600" b="1" dirty="0"/>
          </a:p>
          <a:p>
            <a:pPr>
              <a:buFont typeface="Arial" charset="0"/>
              <a:buChar char="•"/>
            </a:pPr>
            <a:r>
              <a:rPr lang="ru-RU" sz="1600" b="1" dirty="0"/>
              <a:t> Два </a:t>
            </a:r>
            <a:r>
              <a:rPr lang="en-US" sz="1600" b="1" dirty="0"/>
              <a:t>Ethernet </a:t>
            </a:r>
            <a:r>
              <a:rPr lang="ru-RU" sz="1600" b="1" dirty="0"/>
              <a:t>порта</a:t>
            </a:r>
          </a:p>
          <a:p>
            <a:pPr>
              <a:buFont typeface="Arial" charset="0"/>
              <a:buChar char="•"/>
            </a:pPr>
            <a:r>
              <a:rPr lang="en-US" sz="1600" b="1" dirty="0"/>
              <a:t>Audio</a:t>
            </a:r>
            <a:r>
              <a:rPr lang="ru-RU" sz="1600" b="1" dirty="0"/>
              <a:t> </a:t>
            </a:r>
            <a:r>
              <a:rPr lang="en-US" sz="1600" b="1" dirty="0"/>
              <a:t>In/Out</a:t>
            </a:r>
          </a:p>
          <a:p>
            <a:pPr>
              <a:buFont typeface="Arial" charset="0"/>
              <a:buChar char="•"/>
            </a:pPr>
            <a:r>
              <a:rPr lang="en-US" sz="1600" b="1" dirty="0"/>
              <a:t> </a:t>
            </a:r>
            <a:r>
              <a:rPr lang="ru-RU" sz="1600" b="1" dirty="0"/>
              <a:t>Резервируемое питание</a:t>
            </a:r>
            <a:endParaRPr lang="en-US" sz="1600" b="1" dirty="0"/>
          </a:p>
          <a:p>
            <a:pPr>
              <a:buFont typeface="Arial" charset="0"/>
              <a:buChar char="•"/>
            </a:pPr>
            <a:r>
              <a:rPr lang="ru-RU" sz="1600" b="1" dirty="0"/>
              <a:t> Рабочая температура</a:t>
            </a:r>
            <a:r>
              <a:rPr lang="en-US" sz="1600" b="1" dirty="0"/>
              <a:t>: -25 ~ +75 °C</a:t>
            </a:r>
            <a:endParaRPr lang="ru-RU" sz="16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6712"/>
            <a:ext cx="4932040" cy="305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3923928" y="332656"/>
            <a:ext cx="17604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/>
              <a:t>Серия </a:t>
            </a:r>
            <a:r>
              <a:rPr lang="en-US" sz="2000" b="1" dirty="0" smtClean="0"/>
              <a:t>LP-8000</a:t>
            </a:r>
            <a:endParaRPr lang="en-US" sz="2000" b="1" dirty="0"/>
          </a:p>
        </p:txBody>
      </p:sp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0" y="3214686"/>
            <a:ext cx="507206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2">
            <a:spAutoFit/>
          </a:bodyPr>
          <a:lstStyle/>
          <a:p>
            <a:r>
              <a:rPr lang="ru-RU" sz="1600" b="1" dirty="0"/>
              <a:t>АППАРАТНАЯ ЧАСТЬ:</a:t>
            </a:r>
          </a:p>
          <a:p>
            <a:pPr>
              <a:buFont typeface="Arial" charset="0"/>
              <a:buChar char="•"/>
            </a:pPr>
            <a:r>
              <a:rPr lang="en-US" sz="1600" b="1" dirty="0"/>
              <a:t> </a:t>
            </a:r>
            <a:r>
              <a:rPr lang="ru-RU" sz="1600" b="1" dirty="0"/>
              <a:t>Мощный центральный процессор  - </a:t>
            </a:r>
            <a:r>
              <a:rPr lang="en-US" sz="1600" b="1" dirty="0"/>
              <a:t>PXA270 </a:t>
            </a:r>
            <a:r>
              <a:rPr lang="ru-RU" sz="1600" b="1" dirty="0"/>
              <a:t> </a:t>
            </a:r>
            <a:r>
              <a:rPr lang="en-US" sz="1600" b="1" dirty="0"/>
              <a:t>520 MHz / LX 800 500 MHz</a:t>
            </a:r>
            <a:r>
              <a:rPr lang="ru-RU" sz="1600" b="1" dirty="0"/>
              <a:t> или </a:t>
            </a:r>
            <a:r>
              <a:rPr lang="en-US" sz="1600" b="1" dirty="0"/>
              <a:t>Intel Atom Z510</a:t>
            </a:r>
            <a:endParaRPr lang="ru-RU" sz="1600" b="1" dirty="0"/>
          </a:p>
          <a:p>
            <a:pPr>
              <a:buFont typeface="Arial" charset="0"/>
              <a:buChar char="•"/>
            </a:pPr>
            <a:r>
              <a:rPr lang="ru-RU" sz="1600" b="1" dirty="0"/>
              <a:t> </a:t>
            </a:r>
            <a:r>
              <a:rPr lang="en-US" sz="1600" b="1" dirty="0"/>
              <a:t>VGA </a:t>
            </a:r>
            <a:r>
              <a:rPr lang="ru-RU" sz="1600" b="1" dirty="0"/>
              <a:t>порт</a:t>
            </a:r>
            <a:r>
              <a:rPr lang="en-US" sz="1600" b="1" dirty="0"/>
              <a:t>: 640 x 480 ~ 1024 x 768</a:t>
            </a:r>
          </a:p>
          <a:p>
            <a:pPr>
              <a:buFont typeface="Arial" charset="0"/>
              <a:buChar char="•"/>
            </a:pPr>
            <a:r>
              <a:rPr lang="ru-RU" sz="1600" b="1" dirty="0"/>
              <a:t> </a:t>
            </a:r>
            <a:r>
              <a:rPr lang="en-US" sz="1600" b="1" dirty="0"/>
              <a:t>64-bit </a:t>
            </a:r>
            <a:r>
              <a:rPr lang="ru-RU" sz="1600" b="1" dirty="0"/>
              <a:t>аппаратный серийный номер</a:t>
            </a:r>
            <a:endParaRPr lang="en-US" sz="1600" b="1" dirty="0"/>
          </a:p>
          <a:p>
            <a:pPr>
              <a:buFont typeface="Arial" charset="0"/>
              <a:buChar char="•"/>
            </a:pPr>
            <a:r>
              <a:rPr lang="ru-RU" sz="1600" b="1" dirty="0"/>
              <a:t> Встроенный</a:t>
            </a:r>
            <a:r>
              <a:rPr lang="en-US" sz="1600" b="1" dirty="0"/>
              <a:t> </a:t>
            </a:r>
            <a:r>
              <a:rPr lang="ru-RU" sz="1600" b="1" dirty="0"/>
              <a:t>до </a:t>
            </a:r>
            <a:r>
              <a:rPr lang="en-US" sz="1600" b="1" dirty="0"/>
              <a:t>128 MB </a:t>
            </a:r>
            <a:r>
              <a:rPr lang="ru-RU" sz="1600" b="1" dirty="0"/>
              <a:t>или 4 </a:t>
            </a:r>
            <a:r>
              <a:rPr lang="en-US" sz="1600" b="1" dirty="0"/>
              <a:t>GB Flash Disk</a:t>
            </a:r>
            <a:endParaRPr lang="ru-RU" sz="1600" b="1" dirty="0"/>
          </a:p>
          <a:p>
            <a:pPr>
              <a:buFont typeface="Arial" charset="0"/>
              <a:buChar char="•"/>
            </a:pPr>
            <a:r>
              <a:rPr lang="en-US" sz="1600" b="1" dirty="0"/>
              <a:t> </a:t>
            </a:r>
            <a:r>
              <a:rPr lang="ru-RU" sz="1600" b="1" dirty="0"/>
              <a:t>Поддержка </a:t>
            </a:r>
            <a:r>
              <a:rPr lang="en-US" sz="1600" b="1" dirty="0" err="1"/>
              <a:t>microSD</a:t>
            </a:r>
            <a:r>
              <a:rPr lang="ru-RU" sz="1600" b="1" dirty="0"/>
              <a:t>, С</a:t>
            </a:r>
            <a:r>
              <a:rPr lang="en-US" sz="1600" b="1" dirty="0"/>
              <a:t>F</a:t>
            </a:r>
          </a:p>
          <a:p>
            <a:pPr>
              <a:buFont typeface="Arial" charset="0"/>
              <a:buChar char="•"/>
            </a:pPr>
            <a:r>
              <a:rPr lang="en-US" sz="1600" b="1" dirty="0"/>
              <a:t> </a:t>
            </a:r>
            <a:r>
              <a:rPr lang="ru-RU" sz="1600" b="1" dirty="0"/>
              <a:t>Двойной</a:t>
            </a:r>
            <a:r>
              <a:rPr lang="en-US" sz="1600" b="1" dirty="0"/>
              <a:t> Watchdog </a:t>
            </a:r>
            <a:r>
              <a:rPr lang="ru-RU" sz="1600" b="1" dirty="0"/>
              <a:t>таймер</a:t>
            </a:r>
            <a:endParaRPr lang="en-US" sz="1600" b="1" dirty="0"/>
          </a:p>
          <a:p>
            <a:pPr>
              <a:buFont typeface="Arial" charset="0"/>
              <a:buChar char="•"/>
            </a:pPr>
            <a:r>
              <a:rPr lang="en-US" sz="1600" b="1" dirty="0"/>
              <a:t> </a:t>
            </a:r>
            <a:r>
              <a:rPr lang="ru-RU" sz="1600" b="1" dirty="0"/>
              <a:t>Две батареи резервного питания SRAM (512KB)</a:t>
            </a:r>
            <a:endParaRPr lang="en-US" sz="1600" b="1" dirty="0"/>
          </a:p>
          <a:p>
            <a:pPr>
              <a:buFont typeface="Arial" charset="0"/>
              <a:buChar char="•"/>
            </a:pPr>
            <a:r>
              <a:rPr lang="ru-RU" sz="1600" b="1" dirty="0"/>
              <a:t> Два </a:t>
            </a:r>
            <a:r>
              <a:rPr lang="en-US" sz="1600" b="1" dirty="0"/>
              <a:t>Ethernet </a:t>
            </a:r>
            <a:r>
              <a:rPr lang="ru-RU" sz="1600" b="1" dirty="0"/>
              <a:t>порта</a:t>
            </a:r>
            <a:endParaRPr lang="en-US" sz="1600" b="1" dirty="0"/>
          </a:p>
          <a:p>
            <a:pPr>
              <a:buFont typeface="Arial" charset="0"/>
              <a:buChar char="•"/>
            </a:pPr>
            <a:r>
              <a:rPr lang="en-US" sz="1600" b="1" dirty="0"/>
              <a:t> </a:t>
            </a:r>
            <a:r>
              <a:rPr lang="ru-RU" sz="1600" b="1" dirty="0"/>
              <a:t>Резервируемое питание</a:t>
            </a:r>
            <a:endParaRPr lang="en-US" sz="1600" b="1" dirty="0"/>
          </a:p>
          <a:p>
            <a:pPr>
              <a:buFont typeface="Arial" charset="0"/>
              <a:buChar char="•"/>
            </a:pPr>
            <a:r>
              <a:rPr lang="ru-RU" sz="1600" b="1" dirty="0"/>
              <a:t> Рабочая температура</a:t>
            </a:r>
            <a:r>
              <a:rPr lang="en-US" sz="1600" b="1" dirty="0"/>
              <a:t>: -25 ~ +75 °C</a:t>
            </a:r>
            <a:endParaRPr lang="ru-RU" sz="1600" b="1" dirty="0"/>
          </a:p>
        </p:txBody>
      </p:sp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5429256" y="3143248"/>
            <a:ext cx="331807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/>
              <a:t>ОПЕРАЦИОННАЯ СИСТЕМА</a:t>
            </a:r>
          </a:p>
          <a:p>
            <a:r>
              <a:rPr lang="en-US" sz="1600" b="1" dirty="0"/>
              <a:t>Linux</a:t>
            </a:r>
            <a:r>
              <a:rPr lang="ru-RU" sz="1600" b="1" dirty="0"/>
              <a:t> </a:t>
            </a:r>
            <a:r>
              <a:rPr lang="en-US" sz="1600" b="1" dirty="0"/>
              <a:t>kernel 2.6</a:t>
            </a:r>
            <a:r>
              <a:rPr lang="ru-RU" sz="1600" b="1" dirty="0"/>
              <a:t> </a:t>
            </a:r>
          </a:p>
          <a:p>
            <a:pPr>
              <a:buFont typeface="Arial" charset="0"/>
              <a:buChar char="•"/>
            </a:pPr>
            <a:r>
              <a:rPr lang="ru-RU" sz="1600" b="1" dirty="0"/>
              <a:t> надежность</a:t>
            </a:r>
          </a:p>
          <a:p>
            <a:pPr>
              <a:buFont typeface="Arial" charset="0"/>
              <a:buChar char="•"/>
            </a:pPr>
            <a:r>
              <a:rPr lang="ru-RU" sz="1600" b="1" dirty="0"/>
              <a:t> открытый исходный код</a:t>
            </a:r>
          </a:p>
          <a:p>
            <a:pPr>
              <a:buFont typeface="Arial" charset="0"/>
              <a:buChar char="•"/>
            </a:pPr>
            <a:r>
              <a:rPr lang="ru-RU" sz="1600" b="1" dirty="0"/>
              <a:t> бесплатное распространение</a:t>
            </a:r>
          </a:p>
          <a:p>
            <a:pPr>
              <a:buFont typeface="Arial" charset="0"/>
              <a:buChar char="•"/>
            </a:pPr>
            <a:r>
              <a:rPr lang="ru-RU" sz="1600" b="1" dirty="0"/>
              <a:t> минимальны аппаратные требования</a:t>
            </a:r>
          </a:p>
          <a:p>
            <a:pPr>
              <a:buFont typeface="Arial" charset="0"/>
              <a:buChar char="•"/>
            </a:pPr>
            <a:r>
              <a:rPr lang="ru-RU" sz="1600" b="1" dirty="0"/>
              <a:t> Программирование -</a:t>
            </a:r>
            <a:r>
              <a:rPr lang="en-US" sz="1600" b="1" dirty="0"/>
              <a:t> GNU C, JAVA, GUI</a:t>
            </a:r>
            <a:endParaRPr lang="ru-RU" sz="1600" b="1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628800"/>
            <a:ext cx="19812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3131840" y="332656"/>
            <a:ext cx="56550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</a:rPr>
              <a:t>Серии </a:t>
            </a:r>
            <a:r>
              <a:rPr lang="en-US" sz="2000" b="1" dirty="0" smtClean="0">
                <a:solidFill>
                  <a:srgbClr val="000000"/>
                </a:solidFill>
              </a:rPr>
              <a:t>WinPAC-5000</a:t>
            </a:r>
            <a:r>
              <a:rPr lang="ru-RU" sz="2000" b="1" dirty="0" smtClean="0">
                <a:solidFill>
                  <a:srgbClr val="000000"/>
                </a:solidFill>
              </a:rPr>
              <a:t>, </a:t>
            </a:r>
            <a:r>
              <a:rPr lang="en-US" sz="2000" b="1" dirty="0" smtClean="0">
                <a:solidFill>
                  <a:srgbClr val="000000"/>
                </a:solidFill>
              </a:rPr>
              <a:t>LinPAC-5000</a:t>
            </a:r>
            <a:r>
              <a:rPr lang="ru-RU" sz="2000" b="1" dirty="0" smtClean="0">
                <a:solidFill>
                  <a:srgbClr val="000000"/>
                </a:solidFill>
              </a:rPr>
              <a:t> и </a:t>
            </a:r>
            <a:r>
              <a:rPr lang="en-US" sz="2000" b="1" dirty="0" smtClean="0">
                <a:solidFill>
                  <a:srgbClr val="000000"/>
                </a:solidFill>
              </a:rPr>
              <a:t>uPAC-5000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5576" y="1042946"/>
            <a:ext cx="6003621" cy="317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0" y="4214818"/>
            <a:ext cx="542925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>
                <a:solidFill>
                  <a:srgbClr val="000000"/>
                </a:solidFill>
              </a:rPr>
              <a:t>Windows </a:t>
            </a:r>
            <a:r>
              <a:rPr lang="en-US" sz="1400" b="1" dirty="0" err="1">
                <a:solidFill>
                  <a:srgbClr val="000000"/>
                </a:solidFill>
              </a:rPr>
              <a:t>CE.Net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</a:rPr>
              <a:t>5, </a:t>
            </a:r>
            <a:r>
              <a:rPr lang="en-US" sz="1400" b="1" dirty="0" smtClean="0">
                <a:solidFill>
                  <a:srgbClr val="FF0000"/>
                </a:solidFill>
              </a:rPr>
              <a:t>7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>
                <a:solidFill>
                  <a:srgbClr val="000000"/>
                </a:solidFill>
              </a:rPr>
              <a:t>/ Linux kernel </a:t>
            </a:r>
            <a:r>
              <a:rPr lang="en-US" sz="1400" b="1" dirty="0" smtClean="0">
                <a:solidFill>
                  <a:srgbClr val="000000"/>
                </a:solidFill>
              </a:rPr>
              <a:t>2.6.19</a:t>
            </a:r>
            <a:endParaRPr lang="ru-RU" sz="1400" b="1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</a:rPr>
              <a:t>PXA270 </a:t>
            </a:r>
            <a:r>
              <a:rPr lang="en-US" sz="1400" b="1" dirty="0">
                <a:solidFill>
                  <a:srgbClr val="000000"/>
                </a:solidFill>
              </a:rPr>
              <a:t>(32-bit &amp; 520 MHz</a:t>
            </a:r>
            <a:r>
              <a:rPr lang="en-US" sz="1400" b="1" dirty="0" smtClean="0">
                <a:solidFill>
                  <a:srgbClr val="000000"/>
                </a:solidFill>
              </a:rPr>
              <a:t>), </a:t>
            </a:r>
            <a:r>
              <a:rPr lang="en-US" sz="1400" b="1" dirty="0" smtClean="0">
                <a:solidFill>
                  <a:srgbClr val="FF0000"/>
                </a:solidFill>
              </a:rPr>
              <a:t>AM335X 720 </a:t>
            </a:r>
            <a:r>
              <a:rPr lang="ru-RU" sz="1400" b="1" dirty="0" smtClean="0">
                <a:solidFill>
                  <a:srgbClr val="FF0000"/>
                </a:solidFill>
              </a:rPr>
              <a:t>МГц</a:t>
            </a:r>
            <a:endParaRPr lang="ru-RU" sz="1400" b="1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>
                <a:solidFill>
                  <a:srgbClr val="000000"/>
                </a:solidFill>
              </a:rPr>
              <a:t>128 MB SDRAM &amp; 64 MB Flash</a:t>
            </a:r>
            <a:endParaRPr lang="ru-RU" sz="1400" b="1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1400" b="1" dirty="0">
                <a:solidFill>
                  <a:srgbClr val="000000"/>
                </a:solidFill>
              </a:rPr>
              <a:t> Программирование:</a:t>
            </a:r>
            <a:br>
              <a:rPr lang="ru-RU" sz="1400" b="1" dirty="0">
                <a:solidFill>
                  <a:srgbClr val="000000"/>
                </a:solidFill>
              </a:rPr>
            </a:br>
            <a:r>
              <a:rPr lang="ru-RU" sz="1400" b="1" dirty="0">
                <a:solidFill>
                  <a:srgbClr val="000000"/>
                </a:solidFill>
              </a:rPr>
              <a:t>    </a:t>
            </a:r>
            <a:r>
              <a:rPr lang="en-US" sz="1400" b="1" dirty="0">
                <a:solidFill>
                  <a:srgbClr val="000000"/>
                </a:solidFill>
              </a:rPr>
              <a:t>Win CE</a:t>
            </a:r>
            <a:r>
              <a:rPr lang="ru-RU" sz="1400" b="1" dirty="0">
                <a:solidFill>
                  <a:srgbClr val="000000"/>
                </a:solidFill>
              </a:rPr>
              <a:t> -</a:t>
            </a:r>
            <a:r>
              <a:rPr lang="en-US" sz="1400" b="1" dirty="0" err="1">
                <a:solidFill>
                  <a:srgbClr val="000000"/>
                </a:solidFill>
              </a:rPr>
              <a:t>VS.Net</a:t>
            </a:r>
            <a:r>
              <a:rPr lang="en-US" sz="1400" b="1" dirty="0">
                <a:solidFill>
                  <a:srgbClr val="000000"/>
                </a:solidFill>
              </a:rPr>
              <a:t> 03/05/08 &amp; </a:t>
            </a:r>
            <a:r>
              <a:rPr lang="en-US" sz="1400" b="1" dirty="0" err="1">
                <a:solidFill>
                  <a:srgbClr val="000000"/>
                </a:solidFill>
              </a:rPr>
              <a:t>eVC</a:t>
            </a:r>
            <a:r>
              <a:rPr lang="ru-RU" sz="1400" b="1" dirty="0">
                <a:solidFill>
                  <a:srgbClr val="000000"/>
                </a:solidFill>
              </a:rPr>
              <a:t>, </a:t>
            </a:r>
            <a:r>
              <a:rPr lang="en-US" sz="1400" b="1" dirty="0">
                <a:solidFill>
                  <a:srgbClr val="000000"/>
                </a:solidFill>
              </a:rPr>
              <a:t>ISAGRAF</a:t>
            </a:r>
            <a:r>
              <a:rPr lang="ru-RU" sz="1400" b="1" dirty="0">
                <a:solidFill>
                  <a:srgbClr val="000000"/>
                </a:solidFill>
              </a:rPr>
              <a:t/>
            </a:r>
            <a:br>
              <a:rPr lang="ru-RU" sz="1400" b="1" dirty="0">
                <a:solidFill>
                  <a:srgbClr val="000000"/>
                </a:solidFill>
              </a:rPr>
            </a:br>
            <a:r>
              <a:rPr lang="ru-RU" sz="1400" b="1" dirty="0">
                <a:solidFill>
                  <a:srgbClr val="000000"/>
                </a:solidFill>
              </a:rPr>
              <a:t>    </a:t>
            </a:r>
            <a:r>
              <a:rPr lang="en-US" sz="1400" b="1" dirty="0">
                <a:solidFill>
                  <a:srgbClr val="000000"/>
                </a:solidFill>
              </a:rPr>
              <a:t>Linux</a:t>
            </a:r>
            <a:r>
              <a:rPr lang="ru-RU" sz="1400" b="1" dirty="0">
                <a:solidFill>
                  <a:srgbClr val="000000"/>
                </a:solidFill>
              </a:rPr>
              <a:t> -</a:t>
            </a:r>
            <a:r>
              <a:rPr lang="en-US" sz="1400" b="1" dirty="0">
                <a:solidFill>
                  <a:srgbClr val="000000"/>
                </a:solidFill>
              </a:rPr>
              <a:t> GNU C, JAVA, GUI</a:t>
            </a:r>
            <a:endParaRPr lang="ru-RU" sz="1400" b="1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1400" b="1" dirty="0">
                <a:solidFill>
                  <a:srgbClr val="000000"/>
                </a:solidFill>
              </a:rPr>
              <a:t> Установка плат расширения ввода-вывода</a:t>
            </a:r>
          </a:p>
        </p:txBody>
      </p:sp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4643438" y="4214818"/>
            <a:ext cx="423332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1400" b="1" dirty="0">
                <a:solidFill>
                  <a:srgbClr val="000000"/>
                </a:solidFill>
              </a:rPr>
              <a:t> Поддержка </a:t>
            </a:r>
            <a:r>
              <a:rPr lang="en-US" sz="1400" b="1" dirty="0" err="1">
                <a:solidFill>
                  <a:srgbClr val="000000"/>
                </a:solidFill>
              </a:rPr>
              <a:t>microSD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ru-RU" sz="1400" b="1" dirty="0">
                <a:solidFill>
                  <a:srgbClr val="000000"/>
                </a:solidFill>
              </a:rPr>
              <a:t>до 2</a:t>
            </a:r>
            <a:r>
              <a:rPr lang="en-US" sz="1400" b="1" dirty="0">
                <a:solidFill>
                  <a:srgbClr val="000000"/>
                </a:solidFill>
              </a:rPr>
              <a:t>GB </a:t>
            </a:r>
            <a:r>
              <a:rPr lang="ru-RU" sz="1400" b="1" dirty="0">
                <a:solidFill>
                  <a:srgbClr val="000000"/>
                </a:solidFill>
              </a:rPr>
              <a:t>и </a:t>
            </a:r>
            <a:r>
              <a:rPr lang="en-US" sz="1400" b="1" dirty="0">
                <a:solidFill>
                  <a:srgbClr val="000000"/>
                </a:solidFill>
              </a:rPr>
              <a:t>EEPROM 16KB</a:t>
            </a:r>
            <a:endParaRPr lang="ru-RU" sz="1400" b="1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1400" b="1" dirty="0">
                <a:solidFill>
                  <a:srgbClr val="000000"/>
                </a:solidFill>
              </a:rPr>
              <a:t> Уникальный 64-битный серийный </a:t>
            </a:r>
            <a:r>
              <a:rPr lang="ru-RU" sz="1400" b="1" dirty="0" smtClean="0">
                <a:solidFill>
                  <a:srgbClr val="000000"/>
                </a:solidFill>
              </a:rPr>
              <a:t>номер</a:t>
            </a:r>
            <a:endParaRPr lang="en-US" sz="1400" b="1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 VGA </a:t>
            </a:r>
            <a:r>
              <a:rPr lang="ru-RU" sz="1400" b="1" dirty="0">
                <a:solidFill>
                  <a:srgbClr val="000000"/>
                </a:solidFill>
              </a:rPr>
              <a:t>порт </a:t>
            </a:r>
            <a:r>
              <a:rPr lang="en-US" sz="1400" b="1" dirty="0">
                <a:solidFill>
                  <a:srgbClr val="000000"/>
                </a:solidFill>
              </a:rPr>
              <a:t>(640 × 480 / 800 × 600)</a:t>
            </a:r>
          </a:p>
          <a:p>
            <a:pPr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ru-RU" sz="1400" b="1" dirty="0">
                <a:solidFill>
                  <a:srgbClr val="000000"/>
                </a:solidFill>
              </a:rPr>
              <a:t>Два</a:t>
            </a:r>
            <a:r>
              <a:rPr lang="en-US" sz="1400" b="1" dirty="0">
                <a:solidFill>
                  <a:srgbClr val="000000"/>
                </a:solidFill>
              </a:rPr>
              <a:t> 10/100M Ethernet </a:t>
            </a:r>
            <a:r>
              <a:rPr lang="en-US" sz="1400" b="1" dirty="0" smtClean="0">
                <a:solidFill>
                  <a:srgbClr val="000000"/>
                </a:solidFill>
              </a:rPr>
              <a:t>Ports</a:t>
            </a:r>
            <a:r>
              <a:rPr lang="ru-RU" sz="1400" b="1" dirty="0" smtClean="0">
                <a:solidFill>
                  <a:srgbClr val="000000"/>
                </a:solidFill>
              </a:rPr>
              <a:t>, </a:t>
            </a:r>
            <a:r>
              <a:rPr lang="en-US" sz="1400" b="1" dirty="0" smtClean="0">
                <a:solidFill>
                  <a:srgbClr val="000000"/>
                </a:solidFill>
              </a:rPr>
              <a:t>Audio</a:t>
            </a:r>
            <a:r>
              <a:rPr lang="ru-RU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</a:rPr>
              <a:t>In/Out</a:t>
            </a:r>
            <a:endParaRPr lang="ru-RU" sz="1400" b="1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1400" b="1" dirty="0">
                <a:solidFill>
                  <a:srgbClr val="000000"/>
                </a:solidFill>
              </a:rPr>
              <a:t> 3</a:t>
            </a:r>
            <a:r>
              <a:rPr lang="en-US" sz="1400" b="1" dirty="0">
                <a:solidFill>
                  <a:srgbClr val="000000"/>
                </a:solidFill>
              </a:rPr>
              <a:t> COM </a:t>
            </a:r>
            <a:r>
              <a:rPr lang="ru-RU" sz="1400" b="1" dirty="0">
                <a:solidFill>
                  <a:srgbClr val="000000"/>
                </a:solidFill>
              </a:rPr>
              <a:t>порта</a:t>
            </a:r>
            <a:r>
              <a:rPr lang="en-US" sz="1400" b="1" dirty="0">
                <a:solidFill>
                  <a:srgbClr val="000000"/>
                </a:solidFill>
              </a:rPr>
              <a:t> (RS-232/485)</a:t>
            </a:r>
            <a:endParaRPr lang="ru-RU" sz="1400" b="1" dirty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1400" b="1" dirty="0">
                <a:solidFill>
                  <a:srgbClr val="000000"/>
                </a:solidFill>
              </a:rPr>
              <a:t> Рабочая температура</a:t>
            </a:r>
            <a:r>
              <a:rPr lang="en-US" sz="1400" b="1" dirty="0">
                <a:solidFill>
                  <a:srgbClr val="000000"/>
                </a:solidFill>
              </a:rPr>
              <a:t>: -25 ~ +75 °</a:t>
            </a:r>
            <a:r>
              <a:rPr lang="en-US" sz="1400" b="1" dirty="0" smtClean="0">
                <a:solidFill>
                  <a:srgbClr val="000000"/>
                </a:solidFill>
              </a:rPr>
              <a:t>C</a:t>
            </a:r>
            <a:endParaRPr lang="ru-RU" sz="1400" b="1" dirty="0" smtClean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1400" b="1" dirty="0" smtClean="0">
                <a:solidFill>
                  <a:srgbClr val="000000"/>
                </a:solidFill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</a:rPr>
              <a:t>G,3G, </a:t>
            </a:r>
            <a:r>
              <a:rPr lang="en-US" sz="1400" b="1" dirty="0" err="1" smtClean="0">
                <a:solidFill>
                  <a:srgbClr val="FF0000"/>
                </a:solidFill>
              </a:rPr>
              <a:t>GPS,Wi-Fi</a:t>
            </a:r>
            <a:r>
              <a:rPr lang="en-US" sz="1400" b="1" dirty="0" smtClean="0">
                <a:solidFill>
                  <a:srgbClr val="000000"/>
                </a:solidFill>
              </a:rPr>
              <a:t>,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908720"/>
            <a:ext cx="54086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3347864" y="188640"/>
            <a:ext cx="42274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Мезонинные модули ввода-вывода </a:t>
            </a:r>
            <a:r>
              <a:rPr lang="en-US" b="1" dirty="0" err="1">
                <a:solidFill>
                  <a:srgbClr val="000000"/>
                </a:solidFill>
              </a:rPr>
              <a:t>xW</a:t>
            </a:r>
            <a:r>
              <a:rPr lang="ru-RU" b="1" dirty="0">
                <a:solidFill>
                  <a:srgbClr val="000000"/>
                </a:solidFill>
              </a:rPr>
              <a:t> 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</a:rPr>
              <a:t>для </a:t>
            </a:r>
            <a:r>
              <a:rPr lang="en-US" b="1" dirty="0">
                <a:solidFill>
                  <a:srgbClr val="000000"/>
                </a:solidFill>
              </a:rPr>
              <a:t>WP-5000, </a:t>
            </a:r>
            <a:r>
              <a:rPr lang="en-US" b="1" dirty="0" smtClean="0">
                <a:solidFill>
                  <a:srgbClr val="000000"/>
                </a:solidFill>
              </a:rPr>
              <a:t>LP-5000, uPAC-5000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1214438"/>
            <a:ext cx="140017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4563" y="1285875"/>
            <a:ext cx="1409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251520" y="2852936"/>
            <a:ext cx="35718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Модули дискретного ввода</a:t>
            </a:r>
          </a:p>
          <a:p>
            <a:r>
              <a:rPr lang="ru-RU" b="1" dirty="0">
                <a:solidFill>
                  <a:srgbClr val="000000"/>
                </a:solidFill>
              </a:rPr>
              <a:t>Модули дискретного вывода</a:t>
            </a:r>
          </a:p>
          <a:p>
            <a:r>
              <a:rPr lang="ru-RU" b="1" dirty="0">
                <a:solidFill>
                  <a:srgbClr val="000000"/>
                </a:solidFill>
              </a:rPr>
              <a:t>Модули аналогового ввода</a:t>
            </a:r>
          </a:p>
          <a:p>
            <a:r>
              <a:rPr lang="ru-RU" b="1" dirty="0">
                <a:solidFill>
                  <a:srgbClr val="000000"/>
                </a:solidFill>
              </a:rPr>
              <a:t>Модули аналогового вывода</a:t>
            </a:r>
          </a:p>
          <a:p>
            <a:r>
              <a:rPr lang="ru-RU" b="1" dirty="0">
                <a:solidFill>
                  <a:srgbClr val="000000"/>
                </a:solidFill>
              </a:rPr>
              <a:t>Многофункциональные модули</a:t>
            </a:r>
          </a:p>
          <a:p>
            <a:r>
              <a:rPr lang="ru-RU" b="1" dirty="0" err="1">
                <a:solidFill>
                  <a:srgbClr val="000000"/>
                </a:solidFill>
              </a:rPr>
              <a:t>Многопортовые</a:t>
            </a:r>
            <a:r>
              <a:rPr lang="ru-RU" b="1" dirty="0">
                <a:solidFill>
                  <a:srgbClr val="000000"/>
                </a:solidFill>
              </a:rPr>
              <a:t> модули</a:t>
            </a:r>
          </a:p>
          <a:p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1115616" y="5229200"/>
            <a:ext cx="7550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</a:rPr>
              <a:t>Данное решение позволяет создать систему с минимальным избыточным функционалом.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4427984" y="332656"/>
            <a:ext cx="18958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</a:rPr>
              <a:t>ViewPAC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</a:rPr>
              <a:t>серия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10" name="Picture 2" descr="http://www.icpdas.com/products/PAC/viewpac/pictures/vp-2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021209"/>
            <a:ext cx="20002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www.icpdas.com/products/PAC/viewpac/pictures/vp-25w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950218"/>
            <a:ext cx="1783670" cy="195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7045" y="2204864"/>
            <a:ext cx="904875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00" y="2353444"/>
            <a:ext cx="13573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0" y="3214686"/>
            <a:ext cx="4572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</a:rPr>
              <a:t> Операционная система: </a:t>
            </a:r>
            <a:r>
              <a:rPr lang="en-US" sz="1600" b="1" dirty="0">
                <a:solidFill>
                  <a:srgbClr val="FF0000"/>
                </a:solidFill>
              </a:rPr>
              <a:t>MiniOS7</a:t>
            </a:r>
            <a:endParaRPr lang="ru-RU" sz="1600" b="1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ru-RU" sz="1600" b="1" dirty="0">
                <a:solidFill>
                  <a:srgbClr val="000000"/>
                </a:solidFill>
              </a:rPr>
              <a:t>Процессор </a:t>
            </a:r>
            <a:r>
              <a:rPr lang="en-US" sz="1600" b="1" dirty="0">
                <a:solidFill>
                  <a:srgbClr val="FF0000"/>
                </a:solidFill>
              </a:rPr>
              <a:t>80186, 80 MHz</a:t>
            </a:r>
            <a:endParaRPr lang="ru-RU" sz="1600" b="1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LCD </a:t>
            </a:r>
            <a:r>
              <a:rPr lang="ru-RU" sz="1600" b="1" dirty="0">
                <a:solidFill>
                  <a:srgbClr val="FF0000"/>
                </a:solidFill>
              </a:rPr>
              <a:t>экран: </a:t>
            </a:r>
            <a:r>
              <a:rPr lang="en-US" sz="1600" b="1" dirty="0">
                <a:solidFill>
                  <a:srgbClr val="FF0000"/>
                </a:solidFill>
              </a:rPr>
              <a:t>128 x 64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64-bit </a:t>
            </a:r>
            <a:r>
              <a:rPr lang="ru-RU" sz="1600" b="1" dirty="0">
                <a:solidFill>
                  <a:srgbClr val="000000"/>
                </a:solidFill>
              </a:rPr>
              <a:t>аппаратный серийный номер</a:t>
            </a:r>
            <a:endParaRPr lang="en-US" sz="1600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ru-RU" sz="1600" b="1" dirty="0">
                <a:solidFill>
                  <a:srgbClr val="000000"/>
                </a:solidFill>
              </a:rPr>
              <a:t>Две батареи резервного питания SRAM (512KB)</a:t>
            </a:r>
            <a:endParaRPr lang="en-US" sz="1600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</a:rPr>
              <a:t> Два </a:t>
            </a:r>
            <a:r>
              <a:rPr lang="en-US" sz="1600" b="1" dirty="0">
                <a:solidFill>
                  <a:srgbClr val="000000"/>
                </a:solidFill>
              </a:rPr>
              <a:t>Ethernet </a:t>
            </a:r>
            <a:r>
              <a:rPr lang="ru-RU" sz="1600" b="1" dirty="0">
                <a:solidFill>
                  <a:srgbClr val="000000"/>
                </a:solidFill>
              </a:rPr>
              <a:t>порта</a:t>
            </a:r>
            <a:endParaRPr lang="en-US" sz="1600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ru-RU" sz="1600" b="1" dirty="0">
                <a:solidFill>
                  <a:srgbClr val="000000"/>
                </a:solidFill>
              </a:rPr>
              <a:t>Резервируемое питание</a:t>
            </a:r>
            <a:endParaRPr lang="en-US" sz="1600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IP65 </a:t>
            </a:r>
            <a:r>
              <a:rPr lang="ru-RU" sz="1600" b="1" dirty="0">
                <a:solidFill>
                  <a:srgbClr val="FF0000"/>
                </a:solidFill>
              </a:rPr>
              <a:t>по передней панели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>
                <a:solidFill>
                  <a:srgbClr val="FF0000"/>
                </a:solidFill>
              </a:rPr>
              <a:t> Монтаж в панель</a:t>
            </a:r>
            <a:endParaRPr lang="en-US" sz="1600" b="1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</a:rPr>
              <a:t> Рабочая температура</a:t>
            </a:r>
            <a:r>
              <a:rPr lang="en-US" sz="1600" b="1" dirty="0">
                <a:solidFill>
                  <a:srgbClr val="000000"/>
                </a:solidFill>
              </a:rPr>
              <a:t>: -15 ~ +75 °C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15" name="Прямоугольник 10"/>
          <p:cNvSpPr>
            <a:spLocks noChangeArrowheads="1"/>
          </p:cNvSpPr>
          <p:nvPr/>
        </p:nvSpPr>
        <p:spPr bwMode="auto">
          <a:xfrm>
            <a:off x="4429156" y="3000372"/>
            <a:ext cx="4786314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400" b="1" dirty="0">
                <a:solidFill>
                  <a:srgbClr val="000000"/>
                </a:solidFill>
              </a:rPr>
              <a:t> Операционная система: </a:t>
            </a:r>
            <a:r>
              <a:rPr lang="en-US" sz="1400" b="1" dirty="0">
                <a:solidFill>
                  <a:srgbClr val="FF0000"/>
                </a:solidFill>
              </a:rPr>
              <a:t>Windows CE 5.0.</a:t>
            </a:r>
            <a:endParaRPr lang="ru-RU" sz="1400" b="1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ru-RU" sz="1400" b="1" dirty="0">
                <a:solidFill>
                  <a:srgbClr val="000000"/>
                </a:solidFill>
              </a:rPr>
              <a:t>Процессор  - </a:t>
            </a:r>
            <a:r>
              <a:rPr lang="en-US" sz="1400" b="1" dirty="0">
                <a:solidFill>
                  <a:srgbClr val="FF0000"/>
                </a:solidFill>
              </a:rPr>
              <a:t>PXA270 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520 MHz</a:t>
            </a:r>
            <a:endParaRPr lang="ru-RU" sz="1400" b="1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400" b="1" dirty="0">
                <a:solidFill>
                  <a:srgbClr val="000000"/>
                </a:solidFill>
              </a:rPr>
              <a:t> </a:t>
            </a:r>
            <a:r>
              <a:rPr lang="ru-RU" sz="1400" b="1" dirty="0">
                <a:solidFill>
                  <a:srgbClr val="FF0000"/>
                </a:solidFill>
              </a:rPr>
              <a:t>Сенсорный экран:</a:t>
            </a:r>
            <a:r>
              <a:rPr lang="en-US" sz="1400" b="1" dirty="0">
                <a:solidFill>
                  <a:srgbClr val="FF0000"/>
                </a:solidFill>
              </a:rPr>
              <a:t> 3.5”/ 5.7”, </a:t>
            </a:r>
            <a:endParaRPr lang="ru-RU" sz="1400" b="1" dirty="0" smtClean="0">
              <a:solidFill>
                <a:srgbClr val="FF0000"/>
              </a:solidFill>
            </a:endParaRPr>
          </a:p>
          <a:p>
            <a:pPr lvl="1"/>
            <a:r>
              <a:rPr lang="ru-RU" sz="1400" b="1" dirty="0">
                <a:solidFill>
                  <a:srgbClr val="FF0000"/>
                </a:solidFill>
              </a:rPr>
              <a:t>	</a:t>
            </a:r>
            <a:r>
              <a:rPr lang="ru-RU" sz="1400" b="1" dirty="0" smtClean="0">
                <a:solidFill>
                  <a:srgbClr val="FF0000"/>
                </a:solidFill>
              </a:rPr>
              <a:t>          </a:t>
            </a:r>
            <a:r>
              <a:rPr lang="en-US" sz="1400" b="1" dirty="0" smtClean="0">
                <a:solidFill>
                  <a:srgbClr val="FF0000"/>
                </a:solidFill>
              </a:rPr>
              <a:t>320 </a:t>
            </a:r>
            <a:r>
              <a:rPr lang="en-US" sz="1400" b="1" dirty="0">
                <a:solidFill>
                  <a:srgbClr val="FF0000"/>
                </a:solidFill>
              </a:rPr>
              <a:t>x 240 /640 x 480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>
                <a:solidFill>
                  <a:srgbClr val="000000"/>
                </a:solidFill>
              </a:rPr>
              <a:t>64-bit </a:t>
            </a:r>
            <a:r>
              <a:rPr lang="ru-RU" sz="1400" b="1" dirty="0">
                <a:solidFill>
                  <a:srgbClr val="000000"/>
                </a:solidFill>
              </a:rPr>
              <a:t>аппаратный серийный номер</a:t>
            </a:r>
            <a:endParaRPr lang="en-US" sz="1400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400" b="1" dirty="0">
                <a:solidFill>
                  <a:srgbClr val="000000"/>
                </a:solidFill>
              </a:rPr>
              <a:t> Встроенный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ru-RU" sz="1400" b="1" dirty="0">
                <a:solidFill>
                  <a:srgbClr val="000000"/>
                </a:solidFill>
              </a:rPr>
              <a:t>до 128</a:t>
            </a:r>
            <a:r>
              <a:rPr lang="en-US" sz="1400" b="1" dirty="0">
                <a:solidFill>
                  <a:srgbClr val="000000"/>
                </a:solidFill>
              </a:rPr>
              <a:t> MB Flash Disk</a:t>
            </a:r>
            <a:endParaRPr lang="ru-RU" sz="1400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ru-RU" sz="1400" b="1" dirty="0">
                <a:solidFill>
                  <a:srgbClr val="000000"/>
                </a:solidFill>
              </a:rPr>
              <a:t>Поддержка </a:t>
            </a:r>
            <a:r>
              <a:rPr lang="en-US" sz="1400" b="1" dirty="0" err="1">
                <a:solidFill>
                  <a:srgbClr val="000000"/>
                </a:solidFill>
              </a:rPr>
              <a:t>microSD</a:t>
            </a:r>
            <a:endParaRPr lang="en-US" sz="1400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ru-RU" sz="1400" b="1" dirty="0">
                <a:solidFill>
                  <a:srgbClr val="000000"/>
                </a:solidFill>
              </a:rPr>
              <a:t>Две батареи резервного питания SRAM (512KB)</a:t>
            </a:r>
            <a:endParaRPr lang="en-US" sz="1400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400" b="1" dirty="0">
                <a:solidFill>
                  <a:srgbClr val="000000"/>
                </a:solidFill>
              </a:rPr>
              <a:t> Два </a:t>
            </a:r>
            <a:r>
              <a:rPr lang="en-US" sz="1400" b="1" dirty="0">
                <a:solidFill>
                  <a:srgbClr val="000000"/>
                </a:solidFill>
              </a:rPr>
              <a:t>Ethernet </a:t>
            </a:r>
            <a:r>
              <a:rPr lang="ru-RU" sz="1400" b="1" dirty="0">
                <a:solidFill>
                  <a:srgbClr val="000000"/>
                </a:solidFill>
              </a:rPr>
              <a:t>порта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ru-RU" sz="1400" b="1" dirty="0">
                <a:solidFill>
                  <a:srgbClr val="000000"/>
                </a:solidFill>
              </a:rPr>
              <a:t>Резервируемое питание</a:t>
            </a:r>
            <a:endParaRPr lang="en-US" sz="1400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IP65 </a:t>
            </a:r>
            <a:r>
              <a:rPr lang="ru-RU" sz="1400" b="1" dirty="0">
                <a:solidFill>
                  <a:srgbClr val="FF0000"/>
                </a:solidFill>
              </a:rPr>
              <a:t>по передней панели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>
                <a:solidFill>
                  <a:srgbClr val="FF0000"/>
                </a:solidFill>
              </a:rPr>
              <a:t> Монтаж в панель</a:t>
            </a:r>
            <a:endParaRPr lang="en-US" sz="1400" b="1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400" b="1" dirty="0">
                <a:solidFill>
                  <a:srgbClr val="000000"/>
                </a:solidFill>
              </a:rPr>
              <a:t> Рабочая температура</a:t>
            </a:r>
            <a:r>
              <a:rPr lang="en-US" sz="1400" b="1" dirty="0">
                <a:solidFill>
                  <a:srgbClr val="000000"/>
                </a:solidFill>
              </a:rPr>
              <a:t>: -20 ~ +70 °</a:t>
            </a:r>
            <a:r>
              <a:rPr lang="en-US" sz="1400" b="1" dirty="0" smtClean="0">
                <a:solidFill>
                  <a:srgbClr val="000000"/>
                </a:solidFill>
              </a:rPr>
              <a:t>C</a:t>
            </a:r>
            <a:endParaRPr lang="ru-RU" sz="1400" b="1" dirty="0">
              <a:solidFill>
                <a:srgbClr val="000000"/>
              </a:solidFill>
            </a:endParaRP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1013867"/>
            <a:ext cx="10953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1738139"/>
            <a:ext cx="17145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3454995" y="332656"/>
            <a:ext cx="32117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VP-4131</a:t>
            </a:r>
            <a:r>
              <a:rPr lang="en-US" sz="2000" dirty="0" smtClean="0"/>
              <a:t> </a:t>
            </a:r>
            <a:r>
              <a:rPr lang="ru-RU" sz="2000" dirty="0" smtClean="0"/>
              <a:t>(ожидается в 2013)</a:t>
            </a:r>
            <a:endParaRPr lang="en-US" sz="20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142984"/>
            <a:ext cx="13573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4143375" y="1928802"/>
            <a:ext cx="4429125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>
                <a:solidFill>
                  <a:srgbClr val="000000"/>
                </a:solidFill>
              </a:rPr>
              <a:t> Операционная система: </a:t>
            </a:r>
            <a:r>
              <a:rPr lang="en-US" b="1" dirty="0">
                <a:solidFill>
                  <a:srgbClr val="000000"/>
                </a:solidFill>
              </a:rPr>
              <a:t>Windows CE 5.0.</a:t>
            </a:r>
            <a:endParaRPr lang="ru-RU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ru-RU" b="1" dirty="0">
                <a:solidFill>
                  <a:srgbClr val="000000"/>
                </a:solidFill>
              </a:rPr>
              <a:t>Процессор  - </a:t>
            </a:r>
            <a:r>
              <a:rPr lang="en-US" b="1" dirty="0">
                <a:solidFill>
                  <a:srgbClr val="000000"/>
                </a:solidFill>
              </a:rPr>
              <a:t>PXA270 </a:t>
            </a:r>
            <a:r>
              <a:rPr lang="ru-RU" b="1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520 MHz</a:t>
            </a:r>
            <a:endParaRPr lang="ru-RU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>
                <a:solidFill>
                  <a:srgbClr val="00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Сенсорный экран:</a:t>
            </a:r>
            <a:r>
              <a:rPr lang="en-US" b="1" dirty="0">
                <a:solidFill>
                  <a:srgbClr val="FF0000"/>
                </a:solidFill>
              </a:rPr>
              <a:t> 10.4”, 800 x 600</a:t>
            </a:r>
          </a:p>
          <a:p>
            <a:pPr>
              <a:buFont typeface="Arial" pitchFamily="34" charset="0"/>
              <a:buChar char="•"/>
            </a:pPr>
            <a:r>
              <a:rPr lang="ru-RU" b="1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64-bit </a:t>
            </a:r>
            <a:r>
              <a:rPr lang="ru-RU" b="1" dirty="0">
                <a:solidFill>
                  <a:srgbClr val="000000"/>
                </a:solidFill>
              </a:rPr>
              <a:t>аппаратный серийный номер</a:t>
            </a:r>
            <a:endParaRPr lang="en-US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>
                <a:solidFill>
                  <a:srgbClr val="00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Встроенный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до 128</a:t>
            </a:r>
            <a:r>
              <a:rPr lang="en-US" b="1" dirty="0">
                <a:solidFill>
                  <a:srgbClr val="FF0000"/>
                </a:solidFill>
              </a:rPr>
              <a:t> MB Flash Disk</a:t>
            </a:r>
            <a:endParaRPr lang="ru-RU" b="1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ru-RU" b="1" dirty="0">
                <a:solidFill>
                  <a:srgbClr val="000000"/>
                </a:solidFill>
              </a:rPr>
              <a:t>Поддержка </a:t>
            </a:r>
            <a:r>
              <a:rPr lang="en-US" b="1" dirty="0" err="1">
                <a:solidFill>
                  <a:srgbClr val="000000"/>
                </a:solidFill>
              </a:rPr>
              <a:t>microSD</a:t>
            </a:r>
            <a:endParaRPr lang="en-US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ru-RU" b="1" dirty="0">
                <a:solidFill>
                  <a:srgbClr val="000000"/>
                </a:solidFill>
              </a:rPr>
              <a:t>Две батареи резервного питания SRAM (512KB)</a:t>
            </a:r>
            <a:endParaRPr lang="en-US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>
                <a:solidFill>
                  <a:srgbClr val="000000"/>
                </a:solidFill>
              </a:rPr>
              <a:t> Два </a:t>
            </a:r>
            <a:r>
              <a:rPr lang="en-US" b="1" dirty="0">
                <a:solidFill>
                  <a:srgbClr val="000000"/>
                </a:solidFill>
              </a:rPr>
              <a:t>Ethernet </a:t>
            </a:r>
            <a:r>
              <a:rPr lang="ru-RU" b="1" dirty="0">
                <a:solidFill>
                  <a:srgbClr val="000000"/>
                </a:solidFill>
              </a:rPr>
              <a:t>порта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ru-RU" b="1" dirty="0">
                <a:solidFill>
                  <a:srgbClr val="000000"/>
                </a:solidFill>
              </a:rPr>
              <a:t>Резервируемое питание</a:t>
            </a:r>
            <a:endParaRPr lang="en-US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IP65 </a:t>
            </a:r>
            <a:r>
              <a:rPr lang="ru-RU" b="1" dirty="0">
                <a:solidFill>
                  <a:srgbClr val="FF0000"/>
                </a:solidFill>
              </a:rPr>
              <a:t>по передней панели</a:t>
            </a:r>
          </a:p>
          <a:p>
            <a:pPr>
              <a:buFont typeface="Arial" pitchFamily="34" charset="0"/>
              <a:buChar char="•"/>
            </a:pPr>
            <a:r>
              <a:rPr lang="ru-RU" b="1" dirty="0">
                <a:solidFill>
                  <a:srgbClr val="FF0000"/>
                </a:solidFill>
              </a:rPr>
              <a:t> Монтаж в панель</a:t>
            </a:r>
            <a:endParaRPr lang="en-US" b="1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b="1" dirty="0">
                <a:solidFill>
                  <a:srgbClr val="000000"/>
                </a:solidFill>
              </a:rPr>
              <a:t> Рабочая температура</a:t>
            </a:r>
            <a:r>
              <a:rPr lang="en-US" b="1" dirty="0">
                <a:solidFill>
                  <a:srgbClr val="000000"/>
                </a:solidFill>
              </a:rPr>
              <a:t>: -</a:t>
            </a:r>
            <a:r>
              <a:rPr lang="en-US" b="1" dirty="0" smtClean="0">
                <a:solidFill>
                  <a:srgbClr val="000000"/>
                </a:solidFill>
              </a:rPr>
              <a:t>2</a:t>
            </a:r>
            <a:r>
              <a:rPr lang="ru-RU" b="1" dirty="0" smtClean="0">
                <a:solidFill>
                  <a:srgbClr val="000000"/>
                </a:solidFill>
              </a:rPr>
              <a:t>0 </a:t>
            </a:r>
            <a:r>
              <a:rPr lang="en-US" b="1" dirty="0" smtClean="0">
                <a:solidFill>
                  <a:srgbClr val="000000"/>
                </a:solidFill>
              </a:rPr>
              <a:t>~ </a:t>
            </a:r>
            <a:r>
              <a:rPr lang="en-US" b="1" dirty="0">
                <a:solidFill>
                  <a:srgbClr val="000000"/>
                </a:solidFill>
              </a:rPr>
              <a:t>+</a:t>
            </a:r>
            <a:r>
              <a:rPr lang="en-US" b="1" dirty="0" smtClean="0">
                <a:solidFill>
                  <a:srgbClr val="000000"/>
                </a:solidFill>
              </a:rPr>
              <a:t>7</a:t>
            </a:r>
            <a:r>
              <a:rPr lang="ru-RU" b="1" dirty="0" smtClean="0">
                <a:solidFill>
                  <a:srgbClr val="000000"/>
                </a:solidFill>
              </a:rPr>
              <a:t>0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°C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628800"/>
            <a:ext cx="3406824" cy="337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3131840" y="332656"/>
            <a:ext cx="5085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/>
              <a:t>Модули ввода-вывода, более 100 моделей!</a:t>
            </a:r>
            <a:endParaRPr lang="en-US" sz="2000" b="1" dirty="0"/>
          </a:p>
        </p:txBody>
      </p: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214282" y="3643314"/>
            <a:ext cx="17215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/>
              <a:t>ТИПЫ МОДУЛЕЙ:</a:t>
            </a:r>
          </a:p>
        </p:txBody>
      </p:sp>
      <p:sp>
        <p:nvSpPr>
          <p:cNvPr id="11" name="Прямоугольник 9"/>
          <p:cNvSpPr>
            <a:spLocks noChangeArrowheads="1"/>
          </p:cNvSpPr>
          <p:nvPr/>
        </p:nvSpPr>
        <p:spPr bwMode="auto">
          <a:xfrm>
            <a:off x="0" y="3929066"/>
            <a:ext cx="40005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b="1" dirty="0"/>
              <a:t> Модули аналогового ввода-вывода</a:t>
            </a:r>
            <a:endParaRPr lang="en-US" sz="1600" b="1" dirty="0"/>
          </a:p>
          <a:p>
            <a:pPr>
              <a:buFont typeface="Arial" pitchFamily="34" charset="0"/>
              <a:buChar char="•"/>
            </a:pPr>
            <a:r>
              <a:rPr lang="ru-RU" sz="1600" b="1" dirty="0"/>
              <a:t> Модули дискретного ввода-вывода</a:t>
            </a:r>
            <a:endParaRPr lang="en-US" sz="1600" b="1" dirty="0"/>
          </a:p>
          <a:p>
            <a:pPr>
              <a:buFont typeface="Arial" pitchFamily="34" charset="0"/>
              <a:buChar char="•"/>
            </a:pPr>
            <a:r>
              <a:rPr lang="ru-RU" sz="1600" b="1" dirty="0"/>
              <a:t> Многофункциональные модули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/>
              <a:t> Модули сигнала с </a:t>
            </a:r>
            <a:r>
              <a:rPr lang="ru-RU" sz="1600" b="1" dirty="0" err="1"/>
              <a:t>тензодатчика</a:t>
            </a:r>
            <a:endParaRPr lang="en-US" sz="1600" b="1" dirty="0"/>
          </a:p>
          <a:p>
            <a:pPr>
              <a:buFont typeface="Arial" pitchFamily="34" charset="0"/>
              <a:buChar char="•"/>
            </a:pPr>
            <a:r>
              <a:rPr lang="ru-RU" sz="1600" b="1" dirty="0"/>
              <a:t> Модули сигнала с </a:t>
            </a:r>
            <a:r>
              <a:rPr lang="ru-RU" sz="1600" b="1" dirty="0" err="1"/>
              <a:t>вибродатчика</a:t>
            </a:r>
            <a:endParaRPr lang="ru-RU" sz="1600" b="1" dirty="0"/>
          </a:p>
          <a:p>
            <a:pPr>
              <a:buFont typeface="Arial" pitchFamily="34" charset="0"/>
              <a:buChar char="•"/>
            </a:pPr>
            <a:r>
              <a:rPr lang="ru-RU" sz="1600" b="1" dirty="0"/>
              <a:t> Модули счетчика, частоты, ШИМ</a:t>
            </a:r>
          </a:p>
          <a:p>
            <a:endParaRPr lang="en-US" sz="1600" b="1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052736"/>
            <a:ext cx="7152977" cy="24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 cstate="print"/>
          <a:srcRect t="7495"/>
          <a:stretch>
            <a:fillRect/>
          </a:stretch>
        </p:blipFill>
        <p:spPr bwMode="auto">
          <a:xfrm>
            <a:off x="6660232" y="3356992"/>
            <a:ext cx="2459592" cy="207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0"/>
          <p:cNvSpPr>
            <a:spLocks noChangeArrowheads="1"/>
          </p:cNvSpPr>
          <p:nvPr/>
        </p:nvSpPr>
        <p:spPr bwMode="auto">
          <a:xfrm>
            <a:off x="3786182" y="4214818"/>
            <a:ext cx="374441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b="1" dirty="0"/>
              <a:t>Коммуникационные модули</a:t>
            </a:r>
            <a:br>
              <a:rPr lang="ru-RU" sz="1600" b="1" dirty="0"/>
            </a:br>
            <a:r>
              <a:rPr lang="ru-RU" sz="1600" b="1" dirty="0"/>
              <a:t> </a:t>
            </a:r>
            <a:r>
              <a:rPr lang="en-US" sz="1600" b="1" dirty="0"/>
              <a:t>CAN</a:t>
            </a:r>
            <a:r>
              <a:rPr lang="ru-RU" sz="1600" b="1" dirty="0"/>
              <a:t>, </a:t>
            </a:r>
            <a:r>
              <a:rPr lang="en-US" sz="1600" b="1" dirty="0" err="1"/>
              <a:t>CANopen</a:t>
            </a:r>
            <a:r>
              <a:rPr lang="ru-RU" sz="1600" b="1" dirty="0"/>
              <a:t>, </a:t>
            </a:r>
            <a:r>
              <a:rPr lang="en-US" sz="1600" b="1" dirty="0" err="1"/>
              <a:t>DeviceNet</a:t>
            </a:r>
            <a:endParaRPr lang="en-US" sz="1600" b="1" dirty="0"/>
          </a:p>
          <a:p>
            <a:pPr>
              <a:buFont typeface="Arial" pitchFamily="34" charset="0"/>
              <a:buChar char="•"/>
            </a:pPr>
            <a:r>
              <a:rPr lang="ru-RU" sz="1600" b="1" dirty="0"/>
              <a:t> Коммуникационные модули </a:t>
            </a:r>
            <a:r>
              <a:rPr lang="en-US" sz="1600" b="1" dirty="0" err="1"/>
              <a:t>Frnet</a:t>
            </a:r>
            <a:endParaRPr lang="ru-RU" sz="1600" b="1" dirty="0"/>
          </a:p>
          <a:p>
            <a:pPr>
              <a:buFont typeface="Arial" pitchFamily="34" charset="0"/>
              <a:buChar char="•"/>
            </a:pPr>
            <a:r>
              <a:rPr lang="ru-RU" sz="1600" b="1" dirty="0"/>
              <a:t> Коммуникационные модули </a:t>
            </a:r>
            <a:r>
              <a:rPr lang="en-US" sz="1600" b="1" dirty="0"/>
              <a:t>Ethernet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/>
              <a:t> Модули </a:t>
            </a:r>
            <a:r>
              <a:rPr lang="en-US" sz="1600" b="1" dirty="0"/>
              <a:t>GPS/GSM/GPRS</a:t>
            </a:r>
            <a:endParaRPr lang="ru-RU" sz="16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14312" y="387838"/>
            <a:ext cx="85809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2000" b="1" dirty="0"/>
              <a:t>Модули </a:t>
            </a:r>
            <a:r>
              <a:rPr lang="en-US" sz="2000" b="1" dirty="0"/>
              <a:t>GPS  /</a:t>
            </a:r>
            <a:r>
              <a:rPr lang="ru-RU" sz="2000" b="1" dirty="0"/>
              <a:t>  </a:t>
            </a:r>
            <a:r>
              <a:rPr lang="en-US" sz="2000" b="1" dirty="0"/>
              <a:t>GPRS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857232"/>
            <a:ext cx="6000792" cy="493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9" name="群組 6"/>
          <p:cNvGrpSpPr>
            <a:grpSpLocks/>
          </p:cNvGrpSpPr>
          <p:nvPr/>
        </p:nvGrpSpPr>
        <p:grpSpPr bwMode="auto">
          <a:xfrm rot="512052">
            <a:off x="7382698" y="591442"/>
            <a:ext cx="1658937" cy="1503363"/>
            <a:chOff x="498768" y="4976700"/>
            <a:chExt cx="1241101" cy="1175008"/>
          </a:xfrm>
        </p:grpSpPr>
        <p:pic>
          <p:nvPicPr>
            <p:cNvPr id="10" name="Picture 24" descr="圖片 9"/>
            <p:cNvPicPr>
              <a:picLocks noChangeAspect="1" noChangeArrowheads="1"/>
            </p:cNvPicPr>
            <p:nvPr/>
          </p:nvPicPr>
          <p:blipFill>
            <a:blip r:embed="rId4" cstate="print"/>
            <a:srcRect b="21017"/>
            <a:stretch>
              <a:fillRect/>
            </a:stretch>
          </p:blipFill>
          <p:spPr bwMode="auto">
            <a:xfrm rot="20384668">
              <a:off x="498499" y="4976400"/>
              <a:ext cx="827797" cy="11539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  <p:pic>
          <p:nvPicPr>
            <p:cNvPr id="11" name="Picture 24" descr="圖片 9"/>
            <p:cNvPicPr>
              <a:picLocks noChangeAspect="1" noChangeArrowheads="1"/>
            </p:cNvPicPr>
            <p:nvPr/>
          </p:nvPicPr>
          <p:blipFill>
            <a:blip r:embed="rId4" cstate="print"/>
            <a:srcRect b="21017"/>
            <a:stretch>
              <a:fillRect/>
            </a:stretch>
          </p:blipFill>
          <p:spPr bwMode="auto">
            <a:xfrm>
              <a:off x="904060" y="4990608"/>
              <a:ext cx="827797" cy="11539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</p:grpSp>
      <p:grpSp>
        <p:nvGrpSpPr>
          <p:cNvPr id="12" name="群組 9"/>
          <p:cNvGrpSpPr>
            <a:grpSpLocks/>
          </p:cNvGrpSpPr>
          <p:nvPr/>
        </p:nvGrpSpPr>
        <p:grpSpPr bwMode="auto">
          <a:xfrm>
            <a:off x="5493573" y="707330"/>
            <a:ext cx="2425700" cy="1312862"/>
            <a:chOff x="2264209" y="4829422"/>
            <a:chExt cx="2425697" cy="1313132"/>
          </a:xfrm>
        </p:grpSpPr>
        <p:pic>
          <p:nvPicPr>
            <p:cNvPr id="13" name="Picture 2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64209" y="4829422"/>
              <a:ext cx="1206499" cy="12512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26183" y="5007259"/>
              <a:ext cx="1863723" cy="113529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</p:grpSp>
      <p:grpSp>
        <p:nvGrpSpPr>
          <p:cNvPr id="15" name="群組 19"/>
          <p:cNvGrpSpPr>
            <a:grpSpLocks/>
          </p:cNvGrpSpPr>
          <p:nvPr/>
        </p:nvGrpSpPr>
        <p:grpSpPr bwMode="auto">
          <a:xfrm>
            <a:off x="6138867" y="3470275"/>
            <a:ext cx="2170112" cy="1990725"/>
            <a:chOff x="5944609" y="1837474"/>
            <a:chExt cx="2169489" cy="1991505"/>
          </a:xfrm>
        </p:grpSpPr>
        <p:sp>
          <p:nvSpPr>
            <p:cNvPr id="16" name="文字方塊 20"/>
            <p:cNvSpPr txBox="1">
              <a:spLocks noChangeArrowheads="1"/>
            </p:cNvSpPr>
            <p:nvPr/>
          </p:nvSpPr>
          <p:spPr bwMode="auto">
            <a:xfrm>
              <a:off x="5944609" y="3428724"/>
              <a:ext cx="2169489" cy="400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zh-TW" sz="2000">
                  <a:solidFill>
                    <a:srgbClr val="000000"/>
                  </a:solidFill>
                </a:rPr>
                <a:t>I-7000/M-7000/tM</a:t>
              </a:r>
              <a:endParaRPr kumimoji="1" lang="zh-TW" altLang="en-US" sz="2000">
                <a:solidFill>
                  <a:srgbClr val="000000"/>
                </a:solidFill>
              </a:endParaRPr>
            </a:p>
          </p:txBody>
        </p:sp>
        <p:pic>
          <p:nvPicPr>
            <p:cNvPr id="17" name="Picture 2" descr="D:\其他資料\圖片\M-7045-NPN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27086" y="1837474"/>
              <a:ext cx="990316" cy="14150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  <p:pic>
          <p:nvPicPr>
            <p:cNvPr id="18" name="Picture 2" descr="D:\其他資料\圖片\tM-AD5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303119" y="2116983"/>
              <a:ext cx="725279" cy="101322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</p:grpSp>
      <p:sp>
        <p:nvSpPr>
          <p:cNvPr id="19" name="矩形 24"/>
          <p:cNvSpPr>
            <a:spLocks noChangeArrowheads="1"/>
          </p:cNvSpPr>
          <p:nvPr/>
        </p:nvSpPr>
        <p:spPr bwMode="auto">
          <a:xfrm>
            <a:off x="4143379" y="4887913"/>
            <a:ext cx="1203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zh-TW" sz="2000">
                <a:solidFill>
                  <a:srgbClr val="000000"/>
                </a:solidFill>
              </a:rPr>
              <a:t>Корзины </a:t>
            </a:r>
            <a:r>
              <a:rPr lang="en-US" altLang="zh-TW" sz="2000">
                <a:solidFill>
                  <a:srgbClr val="000000"/>
                </a:solidFill>
              </a:rPr>
              <a:t/>
            </a:r>
            <a:br>
              <a:rPr lang="en-US" altLang="zh-TW" sz="2000">
                <a:solidFill>
                  <a:srgbClr val="000000"/>
                </a:solidFill>
              </a:rPr>
            </a:br>
            <a:r>
              <a:rPr lang="en-US" altLang="zh-TW" sz="2000">
                <a:solidFill>
                  <a:srgbClr val="000000"/>
                </a:solidFill>
              </a:rPr>
              <a:t>RU-87Pn</a:t>
            </a:r>
            <a:endParaRPr lang="zh-TW" altLang="en-US" sz="2000">
              <a:solidFill>
                <a:srgbClr val="000000"/>
              </a:solidFill>
            </a:endParaRPr>
          </a:p>
        </p:txBody>
      </p:sp>
      <p:sp>
        <p:nvSpPr>
          <p:cNvPr id="20" name="矩形 26"/>
          <p:cNvSpPr/>
          <p:nvPr/>
        </p:nvSpPr>
        <p:spPr>
          <a:xfrm>
            <a:off x="7484298" y="2020192"/>
            <a:ext cx="1516062" cy="400050"/>
          </a:xfrm>
          <a:prstGeom prst="rect">
            <a:avLst/>
          </a:prstGeom>
          <a:noFill/>
        </p:spPr>
        <p:txBody>
          <a:bodyPr wrap="none" lIns="91429" tIns="45715" rIns="91429" bIns="45715">
            <a:spAutoFit/>
          </a:bodyPr>
          <a:lstStyle/>
          <a:p>
            <a:pPr>
              <a:defRPr/>
            </a:pPr>
            <a:r>
              <a:rPr lang="en-US" altLang="zh-TW" sz="2000" kern="0" dirty="0">
                <a:solidFill>
                  <a:prstClr val="black"/>
                </a:solidFill>
                <a:latin typeface="+mj-lt"/>
                <a:cs typeface="Arial" charset="0"/>
              </a:rPr>
              <a:t>ET-7000/PET</a:t>
            </a:r>
          </a:p>
        </p:txBody>
      </p:sp>
      <p:sp>
        <p:nvSpPr>
          <p:cNvPr id="21" name="矩形 27"/>
          <p:cNvSpPr/>
          <p:nvPr/>
        </p:nvSpPr>
        <p:spPr>
          <a:xfrm>
            <a:off x="5758685" y="2020192"/>
            <a:ext cx="1373188" cy="708025"/>
          </a:xfrm>
          <a:prstGeom prst="rect">
            <a:avLst/>
          </a:prstGeom>
          <a:noFill/>
        </p:spPr>
        <p:txBody>
          <a:bodyPr wrap="none" lIns="91429" tIns="45715" rIns="91429" bIns="45715">
            <a:spAutoFit/>
          </a:bodyPr>
          <a:lstStyle/>
          <a:p>
            <a:pPr>
              <a:defRPr/>
            </a:pPr>
            <a:r>
              <a:rPr lang="en-US" altLang="zh-TW" sz="2000" kern="0" dirty="0">
                <a:solidFill>
                  <a:prstClr val="black"/>
                </a:solidFill>
                <a:latin typeface="+mj-lt"/>
                <a:cs typeface="Arial" charset="0"/>
              </a:rPr>
              <a:t>PETL-7000/</a:t>
            </a:r>
          </a:p>
          <a:p>
            <a:pPr algn="ctr">
              <a:defRPr/>
            </a:pPr>
            <a:r>
              <a:rPr lang="en-US" altLang="zh-TW" sz="2000" kern="0" dirty="0" err="1">
                <a:solidFill>
                  <a:prstClr val="black"/>
                </a:solidFill>
                <a:latin typeface="+mj-lt"/>
                <a:cs typeface="Arial" charset="0"/>
              </a:rPr>
              <a:t>tET</a:t>
            </a:r>
            <a:r>
              <a:rPr lang="en-US" altLang="zh-TW" sz="2000" kern="0" dirty="0">
                <a:solidFill>
                  <a:prstClr val="black"/>
                </a:solidFill>
                <a:latin typeface="+mj-lt"/>
                <a:cs typeface="Arial" charset="0"/>
              </a:rPr>
              <a:t>/</a:t>
            </a:r>
            <a:r>
              <a:rPr lang="en-US" altLang="zh-TW" sz="2000" kern="0" dirty="0" err="1">
                <a:solidFill>
                  <a:prstClr val="black"/>
                </a:solidFill>
                <a:latin typeface="+mj-lt"/>
                <a:cs typeface="Arial" charset="0"/>
              </a:rPr>
              <a:t>tPET</a:t>
            </a:r>
            <a:endParaRPr lang="en-US" altLang="zh-TW" sz="2000" kern="0" dirty="0">
              <a:solidFill>
                <a:prstClr val="black"/>
              </a:solidFill>
              <a:latin typeface="+mj-lt"/>
              <a:cs typeface="Arial" charset="0"/>
            </a:endParaRPr>
          </a:p>
        </p:txBody>
      </p:sp>
      <p:grpSp>
        <p:nvGrpSpPr>
          <p:cNvPr id="22" name="群組 28"/>
          <p:cNvGrpSpPr>
            <a:grpSpLocks/>
          </p:cNvGrpSpPr>
          <p:nvPr/>
        </p:nvGrpSpPr>
        <p:grpSpPr bwMode="auto">
          <a:xfrm>
            <a:off x="214282" y="2262510"/>
            <a:ext cx="2520216" cy="2097088"/>
            <a:chOff x="390692" y="2278074"/>
            <a:chExt cx="3524540" cy="3025062"/>
          </a:xfrm>
        </p:grpSpPr>
        <p:grpSp>
          <p:nvGrpSpPr>
            <p:cNvPr id="23" name="群組 29"/>
            <p:cNvGrpSpPr>
              <a:grpSpLocks/>
            </p:cNvGrpSpPr>
            <p:nvPr/>
          </p:nvGrpSpPr>
          <p:grpSpPr bwMode="auto">
            <a:xfrm>
              <a:off x="518434" y="2477302"/>
              <a:ext cx="3396798" cy="2457146"/>
              <a:chOff x="518434" y="2477302"/>
              <a:chExt cx="3396798" cy="2457146"/>
            </a:xfrm>
          </p:grpSpPr>
          <p:pic>
            <p:nvPicPr>
              <p:cNvPr id="28" name="Picture 3" descr="D:\其他資料\圖片\歐姆龍PLC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64962" y="2600961"/>
                <a:ext cx="1367600" cy="120452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/>
            </p:spPr>
          </p:pic>
          <p:pic>
            <p:nvPicPr>
              <p:cNvPr id="29" name="Picture 2" descr="D:\其他資料\圖片\st-2868125-s400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22121" y="2477302"/>
                <a:ext cx="1820506" cy="182053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/>
            </p:spPr>
          </p:pic>
          <p:pic>
            <p:nvPicPr>
              <p:cNvPr id="30" name="Picture 11" descr="C:\Users\user\Desktop\ARK-5260_3D_left_G20110215153510.gif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18434" y="3276504"/>
                <a:ext cx="1187769" cy="11885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/>
            </p:spPr>
          </p:pic>
          <p:pic>
            <p:nvPicPr>
              <p:cNvPr id="31" name="Picture 4" descr="D:\其他資料\圖片\XP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035723" y="3663511"/>
                <a:ext cx="2879509" cy="127093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/>
            </p:spPr>
          </p:pic>
        </p:grpSp>
        <p:sp>
          <p:nvSpPr>
            <p:cNvPr id="24" name="文字方塊 30"/>
            <p:cNvSpPr txBox="1">
              <a:spLocks noChangeArrowheads="1"/>
            </p:cNvSpPr>
            <p:nvPr/>
          </p:nvSpPr>
          <p:spPr bwMode="auto">
            <a:xfrm>
              <a:off x="390692" y="4579041"/>
              <a:ext cx="734864" cy="57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zh-TW" sz="2000" dirty="0">
                  <a:solidFill>
                    <a:srgbClr val="000000"/>
                  </a:solidFill>
                </a:rPr>
                <a:t>IPC</a:t>
              </a:r>
              <a:endParaRPr kumimoji="1" lang="zh-TW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5" name="文字方塊 31"/>
            <p:cNvSpPr txBox="1">
              <a:spLocks noChangeArrowheads="1"/>
            </p:cNvSpPr>
            <p:nvPr/>
          </p:nvSpPr>
          <p:spPr bwMode="auto">
            <a:xfrm>
              <a:off x="3053821" y="3054377"/>
              <a:ext cx="639398" cy="57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zh-TW" sz="2000">
                  <a:solidFill>
                    <a:srgbClr val="000000"/>
                  </a:solidFill>
                </a:rPr>
                <a:t>PC</a:t>
              </a:r>
              <a:endParaRPr kumimoji="1" lang="zh-TW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26" name="文字方塊 32"/>
            <p:cNvSpPr txBox="1">
              <a:spLocks noChangeArrowheads="1"/>
            </p:cNvSpPr>
            <p:nvPr/>
          </p:nvSpPr>
          <p:spPr bwMode="auto">
            <a:xfrm>
              <a:off x="2461047" y="4726061"/>
              <a:ext cx="828108" cy="57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zh-TW" sz="2000">
                  <a:solidFill>
                    <a:srgbClr val="000000"/>
                  </a:solidFill>
                </a:rPr>
                <a:t>PAC</a:t>
              </a:r>
              <a:endParaRPr kumimoji="1" lang="zh-TW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27" name="文字方塊 33"/>
            <p:cNvSpPr txBox="1">
              <a:spLocks noChangeArrowheads="1"/>
            </p:cNvSpPr>
            <p:nvPr/>
          </p:nvSpPr>
          <p:spPr bwMode="auto">
            <a:xfrm>
              <a:off x="764867" y="2278074"/>
              <a:ext cx="785926" cy="57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zh-TW" sz="2000">
                  <a:solidFill>
                    <a:srgbClr val="000000"/>
                  </a:solidFill>
                </a:rPr>
                <a:t>PLC</a:t>
              </a:r>
              <a:endParaRPr kumimoji="1" lang="zh-TW" altLang="en-US" sz="2000">
                <a:solidFill>
                  <a:srgbClr val="000000"/>
                </a:solidFill>
              </a:endParaRPr>
            </a:p>
          </p:txBody>
        </p:sp>
      </p:grp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 rot="338020">
            <a:off x="2375714" y="2055800"/>
            <a:ext cx="1218335" cy="62981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3" name="矩形 2"/>
          <p:cNvSpPr>
            <a:spLocks noChangeArrowheads="1"/>
          </p:cNvSpPr>
          <p:nvPr/>
        </p:nvSpPr>
        <p:spPr bwMode="auto">
          <a:xfrm>
            <a:off x="2267773" y="1813248"/>
            <a:ext cx="10017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r>
              <a:rPr lang="en-US" altLang="zh-TW"/>
              <a:t>Ethernet</a:t>
            </a:r>
            <a:endParaRPr lang="zh-TW" altLang="en-US"/>
          </a:p>
        </p:txBody>
      </p:sp>
      <p:sp>
        <p:nvSpPr>
          <p:cNvPr id="34" name="矩形 43"/>
          <p:cNvSpPr>
            <a:spLocks noChangeArrowheads="1"/>
          </p:cNvSpPr>
          <p:nvPr/>
        </p:nvSpPr>
        <p:spPr bwMode="auto">
          <a:xfrm>
            <a:off x="2323335" y="5146998"/>
            <a:ext cx="833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r>
              <a:rPr lang="en-US" altLang="zh-TW"/>
              <a:t>RS-485</a:t>
            </a:r>
            <a:endParaRPr lang="zh-TW" altLang="en-US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620881">
            <a:off x="2426523" y="4334198"/>
            <a:ext cx="1387475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http://search.icpdas.com/PM_online/product/large/PAC%20(Programmable%20Automation%20Controller)/MiniOS7%20Compact%20PAC/RS-485%20I_O%20Expansion%20Unit/ET-87P%20Remote%20I_O%20Unit/ET-87P4-G/ET-87P4-G_la0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660010" y="713680"/>
            <a:ext cx="1666875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矩形 24"/>
          <p:cNvSpPr>
            <a:spLocks noChangeArrowheads="1"/>
          </p:cNvSpPr>
          <p:nvPr/>
        </p:nvSpPr>
        <p:spPr bwMode="auto">
          <a:xfrm>
            <a:off x="3958460" y="2007492"/>
            <a:ext cx="1146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zh-TW" sz="2000">
                <a:solidFill>
                  <a:srgbClr val="000000"/>
                </a:solidFill>
              </a:rPr>
              <a:t>Корзины</a:t>
            </a:r>
            <a:r>
              <a:rPr lang="en-US" altLang="zh-TW" sz="2000">
                <a:solidFill>
                  <a:srgbClr val="000000"/>
                </a:solidFill>
              </a:rPr>
              <a:t/>
            </a:r>
            <a:br>
              <a:rPr lang="en-US" altLang="zh-TW" sz="2000">
                <a:solidFill>
                  <a:srgbClr val="000000"/>
                </a:solidFill>
              </a:rPr>
            </a:br>
            <a:r>
              <a:rPr lang="ru-RU" altLang="zh-TW" sz="2000">
                <a:solidFill>
                  <a:srgbClr val="000000"/>
                </a:solidFill>
              </a:rPr>
              <a:t> </a:t>
            </a:r>
            <a:r>
              <a:rPr lang="en-US" altLang="zh-TW" sz="2000">
                <a:solidFill>
                  <a:srgbClr val="000000"/>
                </a:solidFill>
              </a:rPr>
              <a:t>ET-87Pn</a:t>
            </a:r>
            <a:endParaRPr lang="zh-TW" altLang="en-US" sz="2000">
              <a:solidFill>
                <a:srgbClr val="000000"/>
              </a:solidFill>
            </a:endParaRPr>
          </a:p>
        </p:txBody>
      </p:sp>
      <p:pic>
        <p:nvPicPr>
          <p:cNvPr id="38" name="Picture 4" descr="http://search.icpdas.com/PM_online/product/large/PAC%20(Programmable%20Automation%20Controller)/MiniOS7%20Compact%20PAC/RS-485%20I_O%20Expansion%20Unit/RU-87P%20Remote%20I_O%20Unit/RU-87P4-G/RU-87P4-G_la0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59229" y="3429000"/>
            <a:ext cx="17875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591878"/>
            <a:ext cx="3648716" cy="248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8598" y="1742213"/>
            <a:ext cx="804550" cy="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 r="1053"/>
          <a:stretch>
            <a:fillRect/>
          </a:stretch>
        </p:blipFill>
        <p:spPr bwMode="auto">
          <a:xfrm>
            <a:off x="2324222" y="953078"/>
            <a:ext cx="2033340" cy="197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2771800" y="332656"/>
            <a:ext cx="58697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/>
              <a:t>Модули удаленного ввода-вывода </a:t>
            </a:r>
            <a:r>
              <a:rPr lang="en-US" sz="2000" b="1" dirty="0" smtClean="0"/>
              <a:t>I-7000 / ET-7000</a:t>
            </a:r>
            <a:endParaRPr lang="en-US" sz="2000" b="1" dirty="0"/>
          </a:p>
        </p:txBody>
      </p:sp>
      <p:sp>
        <p:nvSpPr>
          <p:cNvPr id="13" name="Прямоугольник 9"/>
          <p:cNvSpPr>
            <a:spLocks noChangeArrowheads="1"/>
          </p:cNvSpPr>
          <p:nvPr/>
        </p:nvSpPr>
        <p:spPr bwMode="auto">
          <a:xfrm>
            <a:off x="4714875" y="3429000"/>
            <a:ext cx="44291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/>
              <a:t> RS-485 сеть до 255 модулей в один сегмент </a:t>
            </a:r>
          </a:p>
          <a:p>
            <a:pPr>
              <a:buFont typeface="Arial" pitchFamily="34" charset="0"/>
              <a:buChar char="•"/>
            </a:pPr>
            <a:r>
              <a:rPr lang="ru-RU" b="1" dirty="0"/>
              <a:t> Поддержка </a:t>
            </a:r>
            <a:r>
              <a:rPr lang="en-US" b="1" dirty="0" err="1"/>
              <a:t>Modbus</a:t>
            </a:r>
            <a:r>
              <a:rPr lang="en-US" b="1" dirty="0"/>
              <a:t> </a:t>
            </a:r>
            <a:r>
              <a:rPr lang="ru-RU" b="1" dirty="0"/>
              <a:t>у </a:t>
            </a:r>
            <a:r>
              <a:rPr lang="en-US" b="1" dirty="0"/>
              <a:t>M-7000 </a:t>
            </a:r>
            <a:r>
              <a:rPr lang="ru-RU" b="1" dirty="0"/>
              <a:t>и </a:t>
            </a:r>
            <a:r>
              <a:rPr lang="en-US" b="1" dirty="0" err="1"/>
              <a:t>tM</a:t>
            </a:r>
            <a:r>
              <a:rPr lang="en-US" b="1" dirty="0"/>
              <a:t>-</a:t>
            </a:r>
            <a:r>
              <a:rPr lang="ru-RU" b="1" dirty="0"/>
              <a:t>серии</a:t>
            </a:r>
          </a:p>
          <a:p>
            <a:pPr>
              <a:buFont typeface="Arial" pitchFamily="34" charset="0"/>
              <a:buChar char="•"/>
            </a:pPr>
            <a:r>
              <a:rPr lang="ru-RU" b="1" dirty="0"/>
              <a:t> Двойной сторожевой таймер </a:t>
            </a:r>
          </a:p>
          <a:p>
            <a:pPr>
              <a:buFont typeface="Arial" pitchFamily="34" charset="0"/>
              <a:buChar char="•"/>
            </a:pPr>
            <a:r>
              <a:rPr lang="ru-RU" b="1" dirty="0"/>
              <a:t> Простой монтаж на </a:t>
            </a:r>
            <a:r>
              <a:rPr lang="en-US" b="1" dirty="0"/>
              <a:t>DIN</a:t>
            </a:r>
            <a:r>
              <a:rPr lang="ru-RU" b="1" dirty="0"/>
              <a:t> и подключение </a:t>
            </a:r>
          </a:p>
          <a:p>
            <a:pPr>
              <a:buFont typeface="Arial" pitchFamily="34" charset="0"/>
              <a:buChar char="•"/>
            </a:pPr>
            <a:r>
              <a:rPr lang="ru-RU" b="1" dirty="0"/>
              <a:t> Малый размер у </a:t>
            </a:r>
            <a:r>
              <a:rPr lang="en-US" b="1" dirty="0" err="1"/>
              <a:t>tM</a:t>
            </a:r>
            <a:r>
              <a:rPr lang="en-US" b="1" dirty="0"/>
              <a:t>-</a:t>
            </a:r>
            <a:r>
              <a:rPr lang="ru-RU" b="1" dirty="0"/>
              <a:t>серии</a:t>
            </a:r>
            <a:endParaRPr lang="en-US" b="1" dirty="0"/>
          </a:p>
          <a:p>
            <a:pPr>
              <a:buFont typeface="Arial" pitchFamily="34" charset="0"/>
              <a:buChar char="•"/>
            </a:pPr>
            <a:r>
              <a:rPr lang="ru-RU" b="1" dirty="0"/>
              <a:t>Рабочая температура: -25 ~ +75 °C</a:t>
            </a:r>
          </a:p>
          <a:p>
            <a:endParaRPr lang="ru-RU" b="1" dirty="0"/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1303846"/>
            <a:ext cx="3085154" cy="181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5"/>
          <p:cNvSpPr/>
          <p:nvPr/>
        </p:nvSpPr>
        <p:spPr>
          <a:xfrm>
            <a:off x="467544" y="4077072"/>
            <a:ext cx="4248472" cy="1754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cs typeface="Arial" charset="0"/>
              </a:rPr>
              <a:t>Поддержка </a:t>
            </a:r>
            <a:r>
              <a:rPr lang="en-US" b="1" dirty="0" err="1">
                <a:cs typeface="Arial" charset="0"/>
              </a:rPr>
              <a:t>PoE</a:t>
            </a:r>
            <a:r>
              <a:rPr lang="ru-RU" b="1" dirty="0">
                <a:cs typeface="Arial" charset="0"/>
              </a:rPr>
              <a:t> у </a:t>
            </a:r>
            <a:r>
              <a:rPr lang="en-US" b="1" dirty="0">
                <a:cs typeface="Arial" charset="0"/>
              </a:rPr>
              <a:t>PET-700</a:t>
            </a:r>
            <a:r>
              <a:rPr lang="ru-RU" b="1" dirty="0">
                <a:cs typeface="Arial" charset="0"/>
              </a:rPr>
              <a:t>0</a:t>
            </a:r>
            <a:endParaRPr lang="en-US" b="1" dirty="0">
              <a:cs typeface="Arial" charset="0"/>
            </a:endParaRPr>
          </a:p>
          <a:p>
            <a:pPr>
              <a:defRPr/>
            </a:pPr>
            <a:r>
              <a:rPr lang="ru-RU" b="1" dirty="0">
                <a:cs typeface="Arial" charset="0"/>
              </a:rPr>
              <a:t>Конфигурирование через</a:t>
            </a:r>
            <a:r>
              <a:rPr lang="en-US" b="1" dirty="0">
                <a:cs typeface="Arial" charset="0"/>
              </a:rPr>
              <a:t> Web Server</a:t>
            </a:r>
          </a:p>
          <a:p>
            <a:pPr>
              <a:defRPr/>
            </a:pPr>
            <a:r>
              <a:rPr lang="en-US" b="1" dirty="0">
                <a:cs typeface="Arial" charset="0"/>
              </a:rPr>
              <a:t>Web HMI</a:t>
            </a:r>
          </a:p>
          <a:p>
            <a:pPr>
              <a:defRPr/>
            </a:pPr>
            <a:r>
              <a:rPr lang="ru-RU" b="1" dirty="0">
                <a:cs typeface="Arial" charset="0"/>
              </a:rPr>
              <a:t>Протоколы </a:t>
            </a:r>
            <a:r>
              <a:rPr lang="en-US" b="1" dirty="0" err="1">
                <a:cs typeface="Arial" charset="0"/>
              </a:rPr>
              <a:t>Modbus</a:t>
            </a:r>
            <a:r>
              <a:rPr lang="en-US" b="1" dirty="0">
                <a:cs typeface="Arial" charset="0"/>
              </a:rPr>
              <a:t>/TCP, </a:t>
            </a:r>
            <a:r>
              <a:rPr lang="en-US" b="1" dirty="0" err="1">
                <a:cs typeface="Arial" charset="0"/>
              </a:rPr>
              <a:t>Modbus</a:t>
            </a:r>
            <a:r>
              <a:rPr lang="en-US" b="1" dirty="0">
                <a:cs typeface="Arial" charset="0"/>
              </a:rPr>
              <a:t>/UDP</a:t>
            </a:r>
          </a:p>
          <a:p>
            <a:pPr>
              <a:defRPr/>
            </a:pPr>
            <a:r>
              <a:rPr lang="ru-RU" b="1" dirty="0">
                <a:cs typeface="Arial" charset="0"/>
              </a:rPr>
              <a:t>Двойной сторожевой таймер </a:t>
            </a:r>
          </a:p>
          <a:p>
            <a:pPr>
              <a:defRPr/>
            </a:pPr>
            <a:r>
              <a:rPr lang="ru-RU" b="1" dirty="0">
                <a:cs typeface="Arial" charset="0"/>
              </a:rPr>
              <a:t>Рабочая температура</a:t>
            </a:r>
            <a:r>
              <a:rPr lang="en-US" b="1" dirty="0">
                <a:cs typeface="Arial" charset="0"/>
              </a:rPr>
              <a:t>: -25 ~ +75 °C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4" y="0"/>
            <a:ext cx="9140826" cy="1046162"/>
          </a:xfrm>
          <a:prstGeom prst="rect">
            <a:avLst/>
          </a:prstGeom>
          <a:noFill/>
        </p:spPr>
      </p:pic>
      <p:pic>
        <p:nvPicPr>
          <p:cNvPr id="5" name="Picture 3" descr="C:\Users\User\Desktop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73750"/>
            <a:ext cx="9140826" cy="1255712"/>
          </a:xfrm>
          <a:prstGeom prst="rect">
            <a:avLst/>
          </a:prstGeom>
          <a:noFill/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00066" y="908720"/>
            <a:ext cx="80451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Программирование контроллеров и конфигурирование модулей</a:t>
            </a:r>
            <a:r>
              <a:rPr lang="en-US" sz="1600" b="1" dirty="0" smtClean="0"/>
              <a:t> </a:t>
            </a:r>
            <a:r>
              <a:rPr lang="ru-RU" sz="1600" b="1" dirty="0" smtClean="0"/>
              <a:t>ввода-вывода ICP DAS</a:t>
            </a:r>
            <a:endParaRPr lang="ru-RU" sz="1600" b="1" dirty="0"/>
          </a:p>
        </p:txBody>
      </p:sp>
      <p:pic>
        <p:nvPicPr>
          <p:cNvPr id="8" name="Picture 2" descr="C:\Users\apsh\Desktop\Новая папка (3)\IMG_85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1" t="5971" r="1569"/>
          <a:stretch/>
        </p:blipFill>
        <p:spPr bwMode="auto">
          <a:xfrm>
            <a:off x="4553846" y="1412776"/>
            <a:ext cx="4447310" cy="399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gray">
          <a:xfrm>
            <a:off x="0" y="1196182"/>
            <a:ext cx="4500562" cy="187562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180000" tIns="216000" rIns="144000" bIns="72000"/>
          <a:lstStyle/>
          <a:p>
            <a:r>
              <a:rPr lang="ru-RU" sz="1400" b="1" dirty="0" smtClean="0"/>
              <a:t>• Программирование </a:t>
            </a:r>
            <a:r>
              <a:rPr lang="ru-RU" sz="1400" b="1" dirty="0"/>
              <a:t>и отладка проектов на контроллерах </a:t>
            </a:r>
            <a:r>
              <a:rPr lang="en-US" sz="1400" b="1" dirty="0"/>
              <a:t>XPAC-8341-ATOM, WinPAC-8431, WinPAC-5141, ViewPAC-25W1 </a:t>
            </a:r>
            <a:r>
              <a:rPr lang="ru-RU" sz="1400" b="1" dirty="0"/>
              <a:t>в </a:t>
            </a:r>
            <a:r>
              <a:rPr lang="en-US" sz="1400" b="1" dirty="0"/>
              <a:t>Visual Studio 2005/2008 </a:t>
            </a:r>
            <a:r>
              <a:rPr lang="ru-RU" sz="1400" b="1" dirty="0"/>
              <a:t>или </a:t>
            </a:r>
            <a:r>
              <a:rPr lang="en-US" sz="1400" b="1" dirty="0"/>
              <a:t>Embedded Visual C</a:t>
            </a:r>
            <a:r>
              <a:rPr lang="en-US" sz="1400" b="1" dirty="0" smtClean="0"/>
              <a:t>++;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endParaRPr lang="en-US" sz="1400" b="1" dirty="0"/>
          </a:p>
          <a:p>
            <a:r>
              <a:rPr lang="ru-RU" sz="1400" b="1" dirty="0"/>
              <a:t>• </a:t>
            </a:r>
            <a:r>
              <a:rPr lang="ru-RU" sz="1400" b="1" dirty="0" smtClean="0"/>
              <a:t>Программирование </a:t>
            </a:r>
            <a:r>
              <a:rPr lang="ru-RU" sz="1400" b="1" dirty="0"/>
              <a:t>на контроллеров </a:t>
            </a:r>
            <a:r>
              <a:rPr lang="en-US" sz="1400" b="1" dirty="0"/>
              <a:t>IPAC-8441, uPAC-7186EXD, G-4500PD-2G </a:t>
            </a:r>
            <a:r>
              <a:rPr lang="ru-RU" sz="1400" b="1" dirty="0"/>
              <a:t>в </a:t>
            </a:r>
            <a:r>
              <a:rPr lang="en-US" sz="1400" b="1" dirty="0" err="1"/>
              <a:t>MiniOS</a:t>
            </a:r>
            <a:r>
              <a:rPr lang="en-US" sz="1400" b="1" dirty="0"/>
              <a:t> Studio c </a:t>
            </a:r>
            <a:r>
              <a:rPr lang="ru-RU" sz="1400" b="1" dirty="0"/>
              <a:t>компилятором </a:t>
            </a:r>
            <a:r>
              <a:rPr lang="en-US" sz="1400" b="1" dirty="0"/>
              <a:t>Turbo C ++ 1.01</a:t>
            </a:r>
            <a:r>
              <a:rPr lang="en-US" sz="1400" b="1" dirty="0" smtClean="0"/>
              <a:t>;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• </a:t>
            </a:r>
            <a:r>
              <a:rPr lang="ru-RU" sz="1400" b="1" dirty="0" smtClean="0"/>
              <a:t>Программирование </a:t>
            </a:r>
            <a:r>
              <a:rPr lang="ru-RU" sz="1400" b="1" dirty="0"/>
              <a:t>и конфигурирование  WEB-программируемых контроллеров </a:t>
            </a:r>
            <a:endParaRPr lang="en-US" sz="1400" b="1" dirty="0" smtClean="0"/>
          </a:p>
          <a:p>
            <a:r>
              <a:rPr lang="ru-RU" sz="1400" b="1" dirty="0" smtClean="0"/>
              <a:t>WISE-7126 </a:t>
            </a:r>
            <a:r>
              <a:rPr lang="ru-RU" sz="1400" b="1" dirty="0"/>
              <a:t>и WISE-5801</a:t>
            </a:r>
            <a:r>
              <a:rPr lang="ru-RU" sz="1400" b="1" dirty="0" smtClean="0"/>
              <a:t>;</a:t>
            </a:r>
            <a:br>
              <a:rPr lang="ru-RU" sz="1400" b="1" dirty="0" smtClean="0"/>
            </a:br>
            <a:r>
              <a:rPr lang="ru-RU" sz="1400" b="1" dirty="0" smtClean="0"/>
              <a:t>• </a:t>
            </a:r>
            <a:r>
              <a:rPr lang="ru-RU" sz="1400" b="1" dirty="0" smtClean="0"/>
              <a:t>Программирование </a:t>
            </a:r>
            <a:r>
              <a:rPr lang="ru-RU" sz="1400" b="1" dirty="0"/>
              <a:t>TPD-280/VPD-130 c опросом модулей I-7000 или Modbus RTU Slave устройств</a:t>
            </a:r>
            <a:r>
              <a:rPr lang="ru-RU" sz="1400" b="1" dirty="0" smtClean="0"/>
              <a:t>;</a:t>
            </a:r>
            <a:br>
              <a:rPr lang="ru-RU" sz="1400" b="1" dirty="0" smtClean="0"/>
            </a:br>
            <a:r>
              <a:rPr lang="ru-RU" sz="1400" b="1" dirty="0" smtClean="0"/>
              <a:t>• </a:t>
            </a:r>
            <a:r>
              <a:rPr lang="ru-RU" sz="1400" b="1" dirty="0" smtClean="0"/>
              <a:t>Конфигурирование </a:t>
            </a:r>
            <a:r>
              <a:rPr lang="ru-RU" sz="1400" b="1" dirty="0"/>
              <a:t>модулей ввода-вывода </a:t>
            </a:r>
            <a:endParaRPr lang="ru-RU" sz="1400" b="1" dirty="0" smtClean="0"/>
          </a:p>
          <a:p>
            <a:r>
              <a:rPr lang="en-US" sz="1400" b="1" dirty="0" smtClean="0"/>
              <a:t>I</a:t>
            </a:r>
            <a:r>
              <a:rPr lang="ru-RU" sz="1400" b="1" dirty="0" smtClean="0"/>
              <a:t>-7000/</a:t>
            </a:r>
            <a:r>
              <a:rPr lang="en-US" sz="1400" b="1" dirty="0" smtClean="0"/>
              <a:t>M</a:t>
            </a:r>
            <a:r>
              <a:rPr lang="ru-RU" sz="1400" b="1" dirty="0" smtClean="0"/>
              <a:t>-7000/</a:t>
            </a:r>
            <a:r>
              <a:rPr lang="ru-RU" sz="1400" b="1" dirty="0" err="1" smtClean="0"/>
              <a:t>tM-xxx</a:t>
            </a:r>
            <a:r>
              <a:rPr lang="ru-RU" sz="1400" b="1" dirty="0" smtClean="0"/>
              <a:t>/</a:t>
            </a:r>
            <a:r>
              <a:rPr lang="en-US" sz="1400" b="1" dirty="0" smtClean="0"/>
              <a:t>I</a:t>
            </a:r>
            <a:r>
              <a:rPr lang="ru-RU" sz="1400" b="1" dirty="0" smtClean="0"/>
              <a:t>-87K </a:t>
            </a:r>
            <a:r>
              <a:rPr lang="ru-RU" sz="1400" b="1" dirty="0"/>
              <a:t>в DCON </a:t>
            </a:r>
            <a:r>
              <a:rPr lang="ru-RU" sz="1400" b="1" dirty="0" smtClean="0"/>
              <a:t>Utility</a:t>
            </a:r>
            <a:br>
              <a:rPr lang="ru-RU" sz="1400" b="1" dirty="0" smtClean="0"/>
            </a:br>
            <a:r>
              <a:rPr lang="ru-RU" sz="1400" b="1" dirty="0" smtClean="0"/>
              <a:t>• </a:t>
            </a:r>
            <a:r>
              <a:rPr lang="ru-RU" sz="1400" b="1" dirty="0" smtClean="0"/>
              <a:t>Организация </a:t>
            </a:r>
            <a:r>
              <a:rPr lang="ru-RU" sz="1400" b="1" dirty="0"/>
              <a:t>опроса модулей FR-2000 и </a:t>
            </a:r>
            <a:endParaRPr lang="en-US" sz="1400" b="1" dirty="0" smtClean="0"/>
          </a:p>
          <a:p>
            <a:r>
              <a:rPr lang="ru-RU" sz="1400" b="1" dirty="0" smtClean="0"/>
              <a:t>CAN-2000 </a:t>
            </a:r>
            <a:r>
              <a:rPr lang="ru-RU" sz="1400" b="1" dirty="0"/>
              <a:t>контроллерами PAC.</a:t>
            </a:r>
          </a:p>
          <a:p>
            <a:endParaRPr lang="ru-RU" sz="1400" dirty="0"/>
          </a:p>
          <a:p>
            <a:pPr marL="190500" indent="-1905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ru-RU" sz="1400" b="1" u="sng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00496" y="357166"/>
            <a:ext cx="3857652" cy="428628"/>
          </a:xfrm>
          <a:prstGeom prst="rect">
            <a:avLst/>
          </a:prstGeom>
          <a:solidFill>
            <a:srgbClr val="F58A18"/>
          </a:solidFill>
          <a:ln>
            <a:solidFill>
              <a:srgbClr val="F58A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857488" y="272457"/>
            <a:ext cx="54797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Базовая программа обучения</a:t>
            </a:r>
            <a:r>
              <a:rPr lang="en-US" sz="1600" b="1" dirty="0" smtClean="0"/>
              <a:t> </a:t>
            </a:r>
            <a:r>
              <a:rPr lang="ru-RU" sz="1600" b="1" dirty="0" smtClean="0"/>
              <a:t>по программированию контроллеров </a:t>
            </a:r>
            <a:r>
              <a:rPr lang="en-US" sz="1600" b="1" dirty="0" smtClean="0"/>
              <a:t>ICP DAS </a:t>
            </a:r>
            <a:r>
              <a:rPr lang="ru-RU" sz="1600" b="1" dirty="0" smtClean="0"/>
              <a:t>в</a:t>
            </a:r>
            <a:r>
              <a:rPr lang="en-US" sz="1600" b="1" dirty="0" smtClean="0"/>
              <a:t> 2013</a:t>
            </a:r>
            <a:r>
              <a:rPr lang="ru-RU" sz="1600" b="1" dirty="0" smtClean="0"/>
              <a:t> году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929462"/>
            <a:chOff x="0" y="0"/>
            <a:chExt cx="9144000" cy="6929462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73750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 l="2904"/>
          <a:stretch>
            <a:fillRect/>
          </a:stretch>
        </p:blipFill>
        <p:spPr bwMode="auto">
          <a:xfrm>
            <a:off x="2786050" y="2143116"/>
            <a:ext cx="2225978" cy="77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3"/>
          <p:cNvSpPr>
            <a:spLocks noChangeArrowheads="1"/>
          </p:cNvSpPr>
          <p:nvPr/>
        </p:nvSpPr>
        <p:spPr bwMode="auto">
          <a:xfrm>
            <a:off x="3131840" y="332656"/>
            <a:ext cx="51839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/>
              <a:t>Корзины расширения ввода-вывода </a:t>
            </a:r>
            <a:r>
              <a:rPr lang="en-US" sz="2000" b="1" dirty="0" smtClean="0"/>
              <a:t>ET-87pn</a:t>
            </a:r>
            <a:endParaRPr lang="en-US" sz="2000" b="1" dirty="0"/>
          </a:p>
        </p:txBody>
      </p:sp>
      <p:sp>
        <p:nvSpPr>
          <p:cNvPr id="21" name="Прямоугольник 5"/>
          <p:cNvSpPr>
            <a:spLocks noChangeArrowheads="1"/>
          </p:cNvSpPr>
          <p:nvPr/>
        </p:nvSpPr>
        <p:spPr bwMode="auto">
          <a:xfrm>
            <a:off x="0" y="2643182"/>
            <a:ext cx="521494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/>
              <a:t>ОСОБЕННОСТИ: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/>
              <a:t> </a:t>
            </a:r>
            <a:r>
              <a:rPr lang="ru-RU" sz="1600" b="1" dirty="0"/>
              <a:t>Два</a:t>
            </a:r>
            <a:r>
              <a:rPr lang="en-US" sz="1600" b="1" dirty="0"/>
              <a:t> ETHERNET </a:t>
            </a:r>
            <a:r>
              <a:rPr lang="ru-RU" sz="1600" b="1" dirty="0"/>
              <a:t>порта</a:t>
            </a:r>
            <a:r>
              <a:rPr lang="en-US" sz="1600" b="1" dirty="0"/>
              <a:t> c </a:t>
            </a:r>
            <a:r>
              <a:rPr lang="ru-RU" sz="1600" b="1" dirty="0" smtClean="0"/>
              <a:t>технологией</a:t>
            </a:r>
            <a:r>
              <a:rPr lang="ru-RU" sz="1600" b="1" dirty="0"/>
              <a:t> </a:t>
            </a:r>
            <a:r>
              <a:rPr lang="en-US" sz="1600" b="1" dirty="0" smtClean="0"/>
              <a:t>Daisy-Chain</a:t>
            </a:r>
            <a:endParaRPr lang="en-US" sz="1600" b="1" dirty="0"/>
          </a:p>
          <a:p>
            <a:pPr>
              <a:buFont typeface="Arial" pitchFamily="34" charset="0"/>
              <a:buChar char="•"/>
            </a:pPr>
            <a:r>
              <a:rPr lang="ru-RU" sz="1600" b="1" dirty="0"/>
              <a:t> Горячая замена модулей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/>
              <a:t> </a:t>
            </a:r>
            <a:r>
              <a:rPr lang="ru-RU" sz="1600" b="1" dirty="0"/>
              <a:t>Авто конфигурация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/>
              <a:t> </a:t>
            </a:r>
            <a:r>
              <a:rPr lang="en-US" sz="1600" b="1" dirty="0"/>
              <a:t>LED </a:t>
            </a:r>
            <a:r>
              <a:rPr lang="ru-RU" sz="1600" b="1" dirty="0"/>
              <a:t>индикатор для отображения ошибок</a:t>
            </a:r>
          </a:p>
        </p:txBody>
      </p:sp>
      <p:sp>
        <p:nvSpPr>
          <p:cNvPr id="22" name="Прямоугольник 6"/>
          <p:cNvSpPr>
            <a:spLocks noChangeArrowheads="1"/>
          </p:cNvSpPr>
          <p:nvPr/>
        </p:nvSpPr>
        <p:spPr bwMode="auto">
          <a:xfrm>
            <a:off x="5000628" y="2643182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b="1" dirty="0"/>
              <a:t> Кнопки для конфигурирования </a:t>
            </a:r>
            <a:r>
              <a:rPr lang="en-US" sz="1600" b="1" dirty="0"/>
              <a:t>IP </a:t>
            </a:r>
            <a:r>
              <a:rPr lang="ru-RU" sz="1600" b="1" dirty="0"/>
              <a:t>адреса 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/>
              <a:t> DCON </a:t>
            </a:r>
            <a:r>
              <a:rPr lang="ru-RU" sz="1600" b="1" dirty="0"/>
              <a:t>протокол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/>
              <a:t> Имеют 2/4/8 слота расширения для </a:t>
            </a:r>
            <a:r>
              <a:rPr lang="en-US" sz="1600" b="1" dirty="0"/>
              <a:t>I-87</a:t>
            </a:r>
            <a:r>
              <a:rPr lang="ru-RU" sz="1600" b="1" dirty="0"/>
              <a:t>К модулей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/>
              <a:t> </a:t>
            </a:r>
            <a:r>
              <a:rPr lang="ru-RU" sz="1600" b="1" dirty="0"/>
              <a:t>Рабочая температура</a:t>
            </a:r>
            <a:r>
              <a:rPr lang="en-US" sz="1600" b="1" dirty="0"/>
              <a:t>: -25 ~ +75 °C</a:t>
            </a:r>
            <a:endParaRPr lang="ru-RU" sz="1600" b="1" dirty="0"/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143380"/>
            <a:ext cx="8715404" cy="158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11"/>
          <p:cNvSpPr/>
          <p:nvPr/>
        </p:nvSpPr>
        <p:spPr>
          <a:xfrm>
            <a:off x="1928794" y="4214818"/>
            <a:ext cx="59286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cap="all" dirty="0">
                <a:cs typeface="Arial" charset="0"/>
              </a:rPr>
              <a:t>Стандартная схема</a:t>
            </a:r>
            <a:r>
              <a:rPr lang="en-US" sz="1600" b="1" cap="all" dirty="0">
                <a:cs typeface="Arial" charset="0"/>
              </a:rPr>
              <a:t> </a:t>
            </a:r>
            <a:r>
              <a:rPr lang="ru-RU" sz="1600" b="1" cap="all" dirty="0">
                <a:cs typeface="Arial" charset="0"/>
              </a:rPr>
              <a:t>требует использование доп. свитчей</a:t>
            </a:r>
            <a:endParaRPr lang="en-US" sz="1600" b="1" cap="all" dirty="0">
              <a:cs typeface="Arial" charset="0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1000108"/>
            <a:ext cx="7031752" cy="114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13"/>
          <p:cNvSpPr/>
          <p:nvPr/>
        </p:nvSpPr>
        <p:spPr>
          <a:xfrm>
            <a:off x="3437072" y="1116268"/>
            <a:ext cx="36804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cap="all" dirty="0">
                <a:cs typeface="Arial" charset="0"/>
              </a:rPr>
              <a:t>Технология подключения корзин </a:t>
            </a:r>
            <a:r>
              <a:rPr lang="en-US" sz="1600" b="1" cap="all" dirty="0">
                <a:cs typeface="Arial" charset="0"/>
              </a:rPr>
              <a:t>Daisy-Chain</a:t>
            </a:r>
            <a:endParaRPr lang="ru-RU" sz="1600" cap="all" dirty="0">
              <a:cs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9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96" y="980728"/>
            <a:ext cx="8537032" cy="4769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2771800" y="332656"/>
            <a:ext cx="59436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/>
              <a:t>Организация ввода-вывода по интерфейсу </a:t>
            </a:r>
            <a:r>
              <a:rPr lang="en-US" sz="2000" b="1" dirty="0" smtClean="0"/>
              <a:t>CAN</a:t>
            </a:r>
            <a:endParaRPr lang="en-US" sz="20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aphicFrame>
        <p:nvGraphicFramePr>
          <p:cNvPr id="9" name="Group 136"/>
          <p:cNvGraphicFramePr>
            <a:graphicFrameLocks noGrp="1"/>
          </p:cNvGraphicFramePr>
          <p:nvPr/>
        </p:nvGraphicFramePr>
        <p:xfrm>
          <a:off x="857224" y="1142984"/>
          <a:ext cx="7345437" cy="4379914"/>
        </p:xfrm>
        <a:graphic>
          <a:graphicData uri="http://schemas.openxmlformats.org/drawingml/2006/table">
            <a:tbl>
              <a:tblPr/>
              <a:tblGrid>
                <a:gridCol w="2232248"/>
                <a:gridCol w="2205301"/>
                <a:gridCol w="2907888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  <a:sym typeface="Arial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sym typeface="Arial" pitchFamily="34" charset="0"/>
                        </a:rPr>
                        <a:t>RS-485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1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sym typeface="Arial" pitchFamily="34" charset="0"/>
                        </a:rPr>
                        <a:t>CAN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  <a:sym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1092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Дистанция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sym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40 m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|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1.2 km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1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40 m 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sym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|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10 km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標楷體" pitchFamily="65" charset="-120"/>
                        <a:sym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1092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Скорость передачи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sym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1.2 k 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sym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|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115.2 k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1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5 k 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sym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|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1 M bps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sym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zh-TW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Многомастерные</a:t>
                      </a:r>
                      <a:r>
                        <a:rPr kumimoji="0" lang="ru-RU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 сети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sym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Нет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sym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1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Да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標楷體" pitchFamily="65" charset="-120"/>
                        <a:sym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Преимущество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sym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Популярность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sym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1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Защищенность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sym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Особенность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  <a:sym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---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1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sym typeface="Arial" pitchFamily="34" charset="0"/>
                        </a:rPr>
                        <a:t>Арбитраж доступа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標楷體" pitchFamily="65" charset="-120"/>
                        <a:sym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3491880" y="332656"/>
            <a:ext cx="44237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/>
              <a:t>Сравнение интерфейсов </a:t>
            </a:r>
            <a:r>
              <a:rPr lang="en-US" sz="2000" b="1" dirty="0" smtClean="0"/>
              <a:t>CAN</a:t>
            </a:r>
            <a:r>
              <a:rPr lang="ru-RU" sz="2000" b="1" dirty="0" smtClean="0"/>
              <a:t> и </a:t>
            </a:r>
            <a:r>
              <a:rPr lang="en-US" sz="2000" b="1" dirty="0" smtClean="0"/>
              <a:t>RS-485</a:t>
            </a:r>
            <a:endParaRPr lang="en-US" sz="20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>
          <a:xfrm>
            <a:off x="2479848" y="307504"/>
            <a:ext cx="6412632" cy="457200"/>
          </a:xfrm>
        </p:spPr>
        <p:txBody>
          <a:bodyPr/>
          <a:lstStyle/>
          <a:p>
            <a:r>
              <a:rPr lang="ru-RU" altLang="zh-TW" sz="2000" b="1" dirty="0" smtClean="0"/>
              <a:t>Модули удаленного ввода-вывода </a:t>
            </a:r>
            <a:r>
              <a:rPr lang="en-US" altLang="zh-TW" sz="2000" b="1" dirty="0" smtClean="0"/>
              <a:t>CAN-2000</a:t>
            </a:r>
            <a:endParaRPr lang="en-US" altLang="zh-TW" sz="2000" dirty="0" smtClean="0"/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3059832" y="980728"/>
            <a:ext cx="59293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 dirty="0"/>
              <a:t>CAN (</a:t>
            </a:r>
            <a:r>
              <a:rPr lang="ru-RU" b="1" dirty="0" err="1"/>
              <a:t>Controller</a:t>
            </a:r>
            <a:r>
              <a:rPr lang="ru-RU" b="1" dirty="0"/>
              <a:t> </a:t>
            </a:r>
            <a:r>
              <a:rPr lang="ru-RU" b="1" dirty="0" err="1"/>
              <a:t>Area</a:t>
            </a:r>
            <a:r>
              <a:rPr lang="ru-RU" b="1" dirty="0"/>
              <a:t> </a:t>
            </a:r>
            <a:r>
              <a:rPr lang="ru-RU" b="1" dirty="0" err="1"/>
              <a:t>Network</a:t>
            </a:r>
            <a:r>
              <a:rPr lang="ru-RU" b="1" dirty="0"/>
              <a:t>)</a:t>
            </a:r>
            <a:r>
              <a:rPr lang="ru-RU" dirty="0"/>
              <a:t> — стандарт промышленной сети, ориентированный прежде всего на объединение в единую сеть различных исполнительных устройств и датчиков. Режим передачи — последовательный, широковещательный, пакетный. Данная сеть может эффективно использоваться в распределенных системах реального времени, обеспечивая высокой уровень безопасности передачи данных.</a:t>
            </a:r>
          </a:p>
        </p:txBody>
      </p:sp>
      <p:sp>
        <p:nvSpPr>
          <p:cNvPr id="11" name="Прямоугольник 8"/>
          <p:cNvSpPr>
            <a:spLocks noChangeArrowheads="1"/>
          </p:cNvSpPr>
          <p:nvPr/>
        </p:nvSpPr>
        <p:spPr bwMode="auto">
          <a:xfrm>
            <a:off x="142844" y="3214686"/>
            <a:ext cx="5189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1) </a:t>
            </a:r>
            <a:r>
              <a:rPr lang="ru-RU" b="1" dirty="0"/>
              <a:t>Контрольное тактирование (</a:t>
            </a:r>
            <a:r>
              <a:rPr lang="en-US" b="1" dirty="0"/>
              <a:t>Heartbeat Protocol)</a:t>
            </a:r>
            <a:endParaRPr lang="ru-RU" b="1" dirty="0"/>
          </a:p>
        </p:txBody>
      </p:sp>
      <p:pic>
        <p:nvPicPr>
          <p:cNvPr id="12" name="Picture 2" descr="http://icp-das.ru/files/icpdas/img/CAN-%D0%B2%D0%B2%D0%B5%D0%B4%D0%B5%D0%BD%D0%B8%D0%B5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980728"/>
            <a:ext cx="2103065" cy="230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0"/>
          <p:cNvSpPr>
            <a:spLocks noChangeArrowheads="1"/>
          </p:cNvSpPr>
          <p:nvPr/>
        </p:nvSpPr>
        <p:spPr bwMode="auto">
          <a:xfrm>
            <a:off x="142844" y="3571876"/>
            <a:ext cx="4273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2) </a:t>
            </a:r>
            <a:r>
              <a:rPr lang="ru-RU" b="1" dirty="0"/>
              <a:t>Контроль ошибок и арбитраж доступа</a:t>
            </a:r>
            <a:endParaRPr lang="ru-RU" dirty="0"/>
          </a:p>
        </p:txBody>
      </p:sp>
      <p:sp>
        <p:nvSpPr>
          <p:cNvPr id="14" name="Прямоугольник 11"/>
          <p:cNvSpPr>
            <a:spLocks noChangeArrowheads="1"/>
          </p:cNvSpPr>
          <p:nvPr/>
        </p:nvSpPr>
        <p:spPr bwMode="auto">
          <a:xfrm>
            <a:off x="177787" y="3929066"/>
            <a:ext cx="2608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3) </a:t>
            </a:r>
            <a:r>
              <a:rPr lang="ru-RU" b="1" dirty="0"/>
              <a:t>Многомастерная сеть</a:t>
            </a:r>
            <a:endParaRPr lang="ru-RU" dirty="0"/>
          </a:p>
        </p:txBody>
      </p:sp>
      <p:pic>
        <p:nvPicPr>
          <p:cNvPr id="15" name="Picture 6" descr="http://icp-das.ru/files/icpdas/img/CAN-%D0%B2%D0%B2%D0%B5%D0%B4%D0%B5%D0%BD%D0%B8%D0%B5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4214818"/>
            <a:ext cx="3143272" cy="149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3"/>
          <p:cNvSpPr>
            <a:spLocks noChangeArrowheads="1"/>
          </p:cNvSpPr>
          <p:nvPr/>
        </p:nvSpPr>
        <p:spPr bwMode="auto">
          <a:xfrm>
            <a:off x="4429124" y="3571876"/>
            <a:ext cx="399593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4) </a:t>
            </a:r>
            <a:r>
              <a:rPr lang="ru-RU" b="1" dirty="0"/>
              <a:t>Парное подключение дискретных входов/выходов для </a:t>
            </a:r>
            <a:r>
              <a:rPr lang="ru-RU" b="1" dirty="0" err="1"/>
              <a:t>CANopen</a:t>
            </a:r>
            <a:endParaRPr lang="ru-RU" dirty="0"/>
          </a:p>
        </p:txBody>
      </p:sp>
      <p:pic>
        <p:nvPicPr>
          <p:cNvPr id="17" name="Picture 8" descr="http://icp-das.ru/files/icpdas/img/CAN-%D0%B2%D0%B2%D0%B5%D0%B4%D0%B5%D0%BD%D0%B8%D0%B54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4214818"/>
            <a:ext cx="3389611" cy="157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3131840" y="332656"/>
            <a:ext cx="47194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Модели модулей </a:t>
            </a:r>
            <a:r>
              <a:rPr lang="en-US" sz="2000" b="1" dirty="0"/>
              <a:t>CAN-2000</a:t>
            </a:r>
            <a:endParaRPr lang="ru-RU" sz="2000" dirty="0"/>
          </a:p>
        </p:txBody>
      </p:sp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0" y="1124744"/>
            <a:ext cx="91440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/>
              <a:t>Существует 2 типа модулей: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ru-RU" sz="1600" b="1" dirty="0"/>
              <a:t>1) </a:t>
            </a:r>
            <a:r>
              <a:rPr lang="en-US" sz="1600" b="1" dirty="0"/>
              <a:t>CAN-</a:t>
            </a:r>
            <a:r>
              <a:rPr lang="en-US" sz="1600" dirty="0"/>
              <a:t>2000</a:t>
            </a:r>
            <a:r>
              <a:rPr lang="ru-RU" sz="1600" b="1" dirty="0"/>
              <a:t>С </a:t>
            </a:r>
            <a:r>
              <a:rPr lang="ru-RU" sz="1600" dirty="0"/>
              <a:t>(</a:t>
            </a:r>
            <a:r>
              <a:rPr lang="en-US" sz="1600" dirty="0" err="1"/>
              <a:t>CANopen</a:t>
            </a:r>
            <a:r>
              <a:rPr lang="en-US" sz="1600" dirty="0"/>
              <a:t>)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2)</a:t>
            </a:r>
            <a:r>
              <a:rPr lang="en-US" sz="1600" dirty="0"/>
              <a:t> </a:t>
            </a:r>
            <a:r>
              <a:rPr lang="en-US" sz="1600" b="1" dirty="0"/>
              <a:t>CAN-</a:t>
            </a:r>
            <a:r>
              <a:rPr lang="en-US" sz="1600" dirty="0"/>
              <a:t>2000</a:t>
            </a:r>
            <a:r>
              <a:rPr lang="en-US" sz="1600" b="1" dirty="0"/>
              <a:t>D</a:t>
            </a:r>
            <a:r>
              <a:rPr lang="en-US" sz="1600" dirty="0"/>
              <a:t> (</a:t>
            </a:r>
            <a:r>
              <a:rPr lang="en-US" sz="1600" dirty="0" err="1"/>
              <a:t>DeviceNet</a:t>
            </a:r>
            <a:r>
              <a:rPr lang="en-US" sz="1600" dirty="0"/>
              <a:t>)– </a:t>
            </a:r>
            <a:r>
              <a:rPr lang="ru-RU" sz="1600" dirty="0"/>
              <a:t>это </a:t>
            </a:r>
            <a:r>
              <a:rPr lang="en-US" sz="1600" dirty="0"/>
              <a:t>Slave </a:t>
            </a:r>
            <a:r>
              <a:rPr lang="ru-RU" sz="1600" dirty="0"/>
              <a:t>модули удаленного ввода-вывода протоколов </a:t>
            </a:r>
            <a:r>
              <a:rPr lang="en-US" sz="1600" dirty="0" err="1"/>
              <a:t>CANopen</a:t>
            </a:r>
            <a:r>
              <a:rPr lang="en-US" sz="1600" dirty="0"/>
              <a:t> </a:t>
            </a:r>
            <a:r>
              <a:rPr lang="ru-RU" sz="1600" dirty="0"/>
              <a:t>и </a:t>
            </a:r>
            <a:r>
              <a:rPr lang="en-US" sz="1600" dirty="0" err="1"/>
              <a:t>DeviceNet</a:t>
            </a:r>
            <a:r>
              <a:rPr lang="en-US" sz="1600" dirty="0"/>
              <a:t>. </a:t>
            </a:r>
            <a:endParaRPr lang="ru-RU" sz="1600" dirty="0" smtClean="0"/>
          </a:p>
          <a:p>
            <a:r>
              <a:rPr lang="ru-RU" sz="1600" dirty="0" smtClean="0"/>
              <a:t>Протокол </a:t>
            </a:r>
            <a:r>
              <a:rPr lang="ru-RU" sz="1600" dirty="0"/>
              <a:t>модулей серии </a:t>
            </a:r>
            <a:r>
              <a:rPr lang="en-US" sz="1600" b="1" dirty="0"/>
              <a:t>CAN-2000</a:t>
            </a:r>
            <a:r>
              <a:rPr lang="ru-RU" sz="1600" b="1" dirty="0" smtClean="0"/>
              <a:t>С</a:t>
            </a:r>
          </a:p>
          <a:p>
            <a:r>
              <a:rPr lang="ru-RU" sz="1600" dirty="0"/>
              <a:t> соответствует </a:t>
            </a:r>
            <a:r>
              <a:rPr lang="ru-RU" sz="1600" dirty="0" smtClean="0"/>
              <a:t>спецификации</a:t>
            </a:r>
          </a:p>
          <a:p>
            <a:r>
              <a:rPr lang="ru-RU" sz="1600" dirty="0" smtClean="0"/>
              <a:t> </a:t>
            </a:r>
            <a:r>
              <a:rPr lang="en-US" sz="1600" dirty="0" err="1"/>
              <a:t>CANopen</a:t>
            </a:r>
            <a:r>
              <a:rPr lang="en-US" sz="1600" dirty="0"/>
              <a:t> Spec DS-301 V4.02 </a:t>
            </a:r>
            <a:r>
              <a:rPr lang="ru-RU" sz="1600" dirty="0" smtClean="0"/>
              <a:t>и</a:t>
            </a:r>
          </a:p>
          <a:p>
            <a:r>
              <a:rPr lang="ru-RU" sz="1600" dirty="0" smtClean="0"/>
              <a:t> </a:t>
            </a:r>
            <a:r>
              <a:rPr lang="en-US" sz="1600" dirty="0"/>
              <a:t>DS-301 V2.1. </a:t>
            </a:r>
            <a:endParaRPr lang="ru-RU" sz="1600" dirty="0" smtClean="0"/>
          </a:p>
          <a:p>
            <a:r>
              <a:rPr lang="ru-RU" sz="1600" dirty="0" smtClean="0"/>
              <a:t>Протокол </a:t>
            </a:r>
            <a:r>
              <a:rPr lang="ru-RU" sz="1600" dirty="0"/>
              <a:t>модулей серии </a:t>
            </a:r>
            <a:endParaRPr lang="ru-RU" sz="1600" dirty="0" smtClean="0"/>
          </a:p>
          <a:p>
            <a:r>
              <a:rPr lang="en-US" sz="1600" b="1" dirty="0" smtClean="0"/>
              <a:t>CAN-2000D</a:t>
            </a:r>
            <a:r>
              <a:rPr lang="en-US" sz="1600" dirty="0"/>
              <a:t> </a:t>
            </a:r>
            <a:r>
              <a:rPr lang="ru-RU" sz="1600" dirty="0" smtClean="0"/>
              <a:t>соответствует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спецификации </a:t>
            </a:r>
            <a:r>
              <a:rPr lang="en-US" sz="1600" dirty="0" err="1"/>
              <a:t>DeviceNet</a:t>
            </a:r>
            <a:r>
              <a:rPr lang="en-US" sz="1600" dirty="0"/>
              <a:t> </a:t>
            </a:r>
            <a:endParaRPr lang="ru-RU" sz="1600" dirty="0" smtClean="0"/>
          </a:p>
          <a:p>
            <a:r>
              <a:rPr lang="en-US" sz="1600" dirty="0" smtClean="0"/>
              <a:t>specification </a:t>
            </a:r>
            <a:r>
              <a:rPr lang="en-US" sz="1600" dirty="0"/>
              <a:t>Volume I/II, </a:t>
            </a:r>
            <a:endParaRPr lang="ru-RU" sz="1600" dirty="0" smtClean="0"/>
          </a:p>
          <a:p>
            <a:r>
              <a:rPr lang="en-US" sz="1600" dirty="0" smtClean="0"/>
              <a:t>Release </a:t>
            </a:r>
            <a:r>
              <a:rPr lang="en-US" sz="1600" dirty="0"/>
              <a:t>2.0.</a:t>
            </a:r>
            <a:endParaRPr lang="ru-RU" sz="1600" dirty="0"/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0" y="4357694"/>
            <a:ext cx="250666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/>
              <a:t>По типу сигнала:</a:t>
            </a:r>
            <a:br>
              <a:rPr lang="ru-RU" b="1" dirty="0"/>
            </a:br>
            <a:r>
              <a:rPr lang="ru-RU" dirty="0"/>
              <a:t>1) Аналогового ввода</a:t>
            </a:r>
            <a:br>
              <a:rPr lang="ru-RU" dirty="0"/>
            </a:br>
            <a:r>
              <a:rPr lang="ru-RU" dirty="0"/>
              <a:t>2) Аналогового вывода</a:t>
            </a:r>
          </a:p>
          <a:p>
            <a:r>
              <a:rPr lang="ru-RU" dirty="0"/>
              <a:t>3) Дискретного ввода</a:t>
            </a:r>
          </a:p>
          <a:p>
            <a:r>
              <a:rPr lang="ru-RU" dirty="0"/>
              <a:t>4) Дискретного вывода</a:t>
            </a:r>
          </a:p>
          <a:p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2055" t="2415" r="2397"/>
          <a:stretch>
            <a:fillRect/>
          </a:stretch>
        </p:blipFill>
        <p:spPr bwMode="auto">
          <a:xfrm>
            <a:off x="3714744" y="2143116"/>
            <a:ext cx="4429155" cy="33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429000"/>
            <a:ext cx="4286280" cy="235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http://www.icpdas.com/products/Remote_IO/can_bus/piso-can200e/PISO-CAN200E-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1484784"/>
            <a:ext cx="21812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92114" y="1675284"/>
            <a:ext cx="128587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47484"/>
          <a:stretch>
            <a:fillRect/>
          </a:stretch>
        </p:blipFill>
        <p:spPr bwMode="auto">
          <a:xfrm>
            <a:off x="6372200" y="899038"/>
            <a:ext cx="2771800" cy="289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люс 8"/>
          <p:cNvSpPr/>
          <p:nvPr/>
        </p:nvSpPr>
        <p:spPr>
          <a:xfrm>
            <a:off x="3535114" y="2103909"/>
            <a:ext cx="571500" cy="64293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9"/>
          <p:cNvSpPr>
            <a:spLocks noChangeArrowheads="1"/>
          </p:cNvSpPr>
          <p:nvPr/>
        </p:nvSpPr>
        <p:spPr bwMode="auto">
          <a:xfrm>
            <a:off x="3203848" y="332656"/>
            <a:ext cx="50789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Организация ввода-вывода </a:t>
            </a:r>
            <a:r>
              <a:rPr lang="en-US" sz="2000" b="1" dirty="0"/>
              <a:t>CAN-2000</a:t>
            </a:r>
            <a:endParaRPr lang="ru-RU" sz="2000" dirty="0"/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467544" y="1052736"/>
            <a:ext cx="5572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/>
              <a:t>PC-</a:t>
            </a:r>
            <a:r>
              <a:rPr lang="ru-RU" sz="2000" b="1" dirty="0"/>
              <a:t>совместимые коммуникационные платы:</a:t>
            </a:r>
          </a:p>
        </p:txBody>
      </p:sp>
      <p:sp>
        <p:nvSpPr>
          <p:cNvPr id="17" name="Прямоугольник 11"/>
          <p:cNvSpPr>
            <a:spLocks noChangeArrowheads="1"/>
          </p:cNvSpPr>
          <p:nvPr/>
        </p:nvSpPr>
        <p:spPr bwMode="auto">
          <a:xfrm>
            <a:off x="214282" y="3143248"/>
            <a:ext cx="496855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/>
              <a:t>Коммуникационные модули </a:t>
            </a:r>
            <a:r>
              <a:rPr lang="en-US" sz="2000" b="1" dirty="0"/>
              <a:t>I-8K </a:t>
            </a:r>
            <a:r>
              <a:rPr lang="ru-RU" sz="2000" b="1" dirty="0"/>
              <a:t>и </a:t>
            </a:r>
            <a:r>
              <a:rPr lang="en-US" sz="2000" b="1" dirty="0"/>
              <a:t>I-87K</a:t>
            </a:r>
            <a:r>
              <a:rPr lang="ru-RU" sz="2000" b="1" dirty="0"/>
              <a:t>: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96136" y="2132856"/>
            <a:ext cx="235083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Компактные </a:t>
            </a:r>
          </a:p>
          <a:p>
            <a:pPr algn="ctr"/>
            <a:r>
              <a:rPr lang="ru-RU" sz="2800" b="1" dirty="0" smtClean="0"/>
              <a:t>контроллеры </a:t>
            </a:r>
          </a:p>
          <a:p>
            <a:pPr algn="ctr"/>
            <a:r>
              <a:rPr lang="en-US" sz="2800" b="1" dirty="0" smtClean="0"/>
              <a:t>ICP DAS.</a:t>
            </a:r>
            <a:r>
              <a:rPr lang="ru-RU" sz="2800" b="1" dirty="0" smtClean="0"/>
              <a:t> </a:t>
            </a:r>
          </a:p>
          <a:p>
            <a:pPr algn="ctr"/>
            <a:r>
              <a:rPr lang="ru-RU" sz="2800" b="1" dirty="0" smtClean="0"/>
              <a:t>Часть 3</a:t>
            </a:r>
            <a:endParaRPr lang="ru-RU" sz="2800" b="1" dirty="0"/>
          </a:p>
        </p:txBody>
      </p:sp>
      <p:pic>
        <p:nvPicPr>
          <p:cNvPr id="10" name="Picture 5" descr="http://www.ipc2u.ru/files/ipc2U/about/Vendors/ICP-D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475" y="4857760"/>
            <a:ext cx="760413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uPAC-7186EGD-G_la01去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132856"/>
            <a:ext cx="2070230" cy="276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I-7188EGD_la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268760"/>
            <a:ext cx="206303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Rectangle 3"/>
          <p:cNvSpPr>
            <a:spLocks noGrp="1"/>
          </p:cNvSpPr>
          <p:nvPr>
            <p:ph type="title"/>
          </p:nvPr>
        </p:nvSpPr>
        <p:spPr>
          <a:xfrm>
            <a:off x="3635896" y="332656"/>
            <a:ext cx="4104456" cy="418058"/>
          </a:xfrm>
        </p:spPr>
        <p:txBody>
          <a:bodyPr/>
          <a:lstStyle/>
          <a:p>
            <a:r>
              <a:rPr lang="ru-RU" altLang="zh-TW" sz="2000" b="1" dirty="0" smtClean="0">
                <a:latin typeface="Calibri" pitchFamily="34" charset="0"/>
                <a:ea typeface="+mn-ea"/>
                <a:cs typeface="Arial" pitchFamily="34" charset="0"/>
              </a:rPr>
              <a:t>Серия </a:t>
            </a:r>
            <a:r>
              <a:rPr lang="en-US" altLang="zh-TW" sz="2000" b="1" dirty="0" smtClean="0">
                <a:latin typeface="Calibri" pitchFamily="34" charset="0"/>
                <a:ea typeface="+mn-ea"/>
                <a:cs typeface="Arial" pitchFamily="34" charset="0"/>
              </a:rPr>
              <a:t>µPAC</a:t>
            </a:r>
          </a:p>
        </p:txBody>
      </p:sp>
      <p:pic>
        <p:nvPicPr>
          <p:cNvPr id="10" name="Picture 5" descr="I-7186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295400"/>
            <a:ext cx="4876800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uPAC-7186EGD-G_la01去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1447800"/>
            <a:ext cx="14859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79512" y="3645024"/>
            <a:ext cx="3600400" cy="230832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1" i="1" dirty="0"/>
              <a:t>I-7188/ I-7186 Series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zh-TW" dirty="0"/>
              <a:t> MiniOS7: </a:t>
            </a:r>
            <a:r>
              <a:rPr lang="en-US" altLang="zh-TW" dirty="0" smtClean="0"/>
              <a:t>Dos </a:t>
            </a:r>
            <a:r>
              <a:rPr lang="ru-RU" altLang="zh-TW" dirty="0" smtClean="0"/>
              <a:t>подобная</a:t>
            </a:r>
            <a:r>
              <a:rPr lang="en-US" altLang="zh-TW" dirty="0" smtClean="0"/>
              <a:t> </a:t>
            </a:r>
            <a:r>
              <a:rPr lang="en-US" altLang="zh-TW" dirty="0"/>
              <a:t>OS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altLang="zh-TW" dirty="0" smtClean="0"/>
              <a:t> Размером с ладонь</a:t>
            </a:r>
            <a:endParaRPr lang="en-US" altLang="zh-TW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zh-TW" dirty="0"/>
              <a:t> </a:t>
            </a:r>
            <a:r>
              <a:rPr lang="ru-RU" altLang="zh-TW" dirty="0" smtClean="0"/>
              <a:t>Автономный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altLang="zh-TW" dirty="0" smtClean="0"/>
              <a:t>Программируется на СИ, СИ++, </a:t>
            </a:r>
            <a:r>
              <a:rPr lang="en-US" altLang="zh-TW" dirty="0" err="1" smtClean="0"/>
              <a:t>Isagraf</a:t>
            </a:r>
            <a:endParaRPr lang="en-US" altLang="zh-TW" dirty="0"/>
          </a:p>
        </p:txBody>
      </p:sp>
      <p:pic>
        <p:nvPicPr>
          <p:cNvPr id="13" name="Picture 9" descr="I-7188EGD_la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447800"/>
            <a:ext cx="15160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Rectangle 6"/>
          <p:cNvSpPr>
            <a:spLocks noGrp="1"/>
          </p:cNvSpPr>
          <p:nvPr>
            <p:ph type="title"/>
          </p:nvPr>
        </p:nvSpPr>
        <p:spPr>
          <a:xfrm>
            <a:off x="3059832" y="332656"/>
            <a:ext cx="4917232" cy="432048"/>
          </a:xfrm>
        </p:spPr>
        <p:txBody>
          <a:bodyPr/>
          <a:lstStyle/>
          <a:p>
            <a:r>
              <a:rPr lang="ru-RU" altLang="zh-TW" sz="2000" b="1" dirty="0" smtClean="0">
                <a:latin typeface="Calibri" pitchFamily="34" charset="0"/>
                <a:ea typeface="+mn-ea"/>
                <a:cs typeface="Arial" pitchFamily="34" charset="0"/>
              </a:rPr>
              <a:t>Платы расширения</a:t>
            </a:r>
            <a:endParaRPr lang="en-US" altLang="zh-TW" sz="2000" b="1" dirty="0" smtClean="0"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Picture 7" descr="uPAC-7186EGD-G_la01去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501008"/>
            <a:ext cx="17716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8"/>
          <p:cNvSpPr>
            <a:spLocks/>
          </p:cNvSpPr>
          <p:nvPr/>
        </p:nvSpPr>
        <p:spPr bwMode="auto">
          <a:xfrm>
            <a:off x="1187624" y="1700808"/>
            <a:ext cx="440283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</a:pPr>
            <a:r>
              <a:rPr lang="ru-RU" altLang="zh-TW" sz="2000" b="1" dirty="0"/>
              <a:t>Возможности </a:t>
            </a:r>
            <a:r>
              <a:rPr lang="ru-RU" altLang="zh-TW" sz="2000" b="1" dirty="0" smtClean="0"/>
              <a:t>расширения</a:t>
            </a:r>
          </a:p>
          <a:p>
            <a:pPr marL="342900" indent="-342900" eaLnBrk="0" hangingPunct="0">
              <a:lnSpc>
                <a:spcPct val="90000"/>
              </a:lnSpc>
            </a:pPr>
            <a:endParaRPr lang="en-US" altLang="zh-TW" sz="2000" b="1" dirty="0"/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SzPct val="70000"/>
              <a:buFontTx/>
              <a:buChar char="•"/>
            </a:pPr>
            <a:r>
              <a:rPr lang="ru-RU" altLang="zh-TW" sz="2000" dirty="0" smtClean="0"/>
              <a:t>Дискретный ввод-вывод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SzPct val="70000"/>
              <a:buFontTx/>
              <a:buChar char="•"/>
            </a:pPr>
            <a:endParaRPr lang="en-US" altLang="zh-TW" sz="2000" dirty="0"/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SzPct val="70000"/>
              <a:buFontTx/>
              <a:buChar char="•"/>
            </a:pPr>
            <a:r>
              <a:rPr lang="ru-RU" altLang="zh-TW" sz="2000" dirty="0" smtClean="0"/>
              <a:t>Аналоговый ввод-вывод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SzPct val="70000"/>
              <a:buFontTx/>
              <a:buChar char="•"/>
            </a:pPr>
            <a:endParaRPr lang="en-US" altLang="zh-TW" sz="2000" dirty="0"/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SzPct val="70000"/>
              <a:buFontTx/>
              <a:buChar char="•"/>
            </a:pPr>
            <a:r>
              <a:rPr lang="ru-RU" altLang="zh-TW" sz="2000" dirty="0" smtClean="0"/>
              <a:t>Доп. </a:t>
            </a:r>
            <a:r>
              <a:rPr lang="en-US" altLang="zh-TW" sz="2000" dirty="0" smtClean="0"/>
              <a:t>COM</a:t>
            </a:r>
            <a:r>
              <a:rPr lang="ru-RU" altLang="zh-TW" sz="2000" dirty="0" smtClean="0"/>
              <a:t> порты</a:t>
            </a:r>
            <a:endParaRPr lang="en-US" altLang="zh-TW" sz="2000" dirty="0"/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SzPct val="70000"/>
            </a:pPr>
            <a:r>
              <a:rPr lang="ru-RU" altLang="zh-TW" sz="2000" dirty="0" smtClean="0"/>
              <a:t>		</a:t>
            </a:r>
            <a:r>
              <a:rPr lang="en-US" altLang="zh-TW" sz="2000" dirty="0" smtClean="0"/>
              <a:t>RS-232/485/422</a:t>
            </a:r>
            <a:endParaRPr lang="ru-RU" altLang="zh-TW" sz="2000" dirty="0" smtClean="0"/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SzPct val="70000"/>
            </a:pPr>
            <a:endParaRPr lang="en-US" altLang="zh-TW" sz="2000" dirty="0"/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SzPct val="70000"/>
              <a:buFontTx/>
              <a:buChar char="•"/>
            </a:pPr>
            <a:r>
              <a:rPr lang="ru-RU" altLang="zh-TW" sz="2000" dirty="0" smtClean="0">
                <a:sym typeface="Wingdings 3" pitchFamily="18" charset="2"/>
              </a:rPr>
              <a:t>Доп. память </a:t>
            </a:r>
            <a:r>
              <a:rPr lang="en-US" altLang="zh-TW" sz="2000" dirty="0" smtClean="0">
                <a:sym typeface="Wingdings 3" pitchFamily="18" charset="2"/>
              </a:rPr>
              <a:t>Flash/SRAM     </a:t>
            </a:r>
            <a:endParaRPr lang="en-US" altLang="zh-TW" sz="2000" dirty="0">
              <a:sym typeface="Wingdings 3" pitchFamily="18" charset="2"/>
            </a:endParaRPr>
          </a:p>
        </p:txBody>
      </p:sp>
      <p:pic>
        <p:nvPicPr>
          <p:cNvPr id="12" name="Picture 9" descr="X308_la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1124744"/>
            <a:ext cx="12827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7308304" y="2636912"/>
            <a:ext cx="533400" cy="838200"/>
          </a:xfrm>
          <a:prstGeom prst="downArrow">
            <a:avLst>
              <a:gd name="adj1" fmla="val 50000"/>
              <a:gd name="adj2" fmla="val 39286"/>
            </a:avLst>
          </a:prstGeom>
          <a:solidFill>
            <a:srgbClr val="FF9900"/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2914328" y="1754088"/>
            <a:ext cx="4715532" cy="2660044"/>
          </a:xfrm>
          <a:prstGeom prst="flowChartAlternateProcess">
            <a:avLst/>
          </a:prstGeom>
          <a:gradFill rotWithShape="1">
            <a:gsLst>
              <a:gs pos="0">
                <a:srgbClr val="76765E"/>
              </a:gs>
              <a:gs pos="50000">
                <a:srgbClr val="FFFFCC"/>
              </a:gs>
              <a:gs pos="100000">
                <a:srgbClr val="76765E"/>
              </a:gs>
            </a:gsLst>
            <a:lin ang="5400000" scaled="1"/>
          </a:gra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en-US"/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2990529" y="1830288"/>
            <a:ext cx="1934578" cy="247867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6472F"/>
              </a:gs>
              <a:gs pos="50000">
                <a:srgbClr val="FF9966"/>
              </a:gs>
              <a:gs pos="100000">
                <a:srgbClr val="76472F"/>
              </a:gs>
            </a:gsLst>
            <a:lin ang="5400000" scaled="1"/>
          </a:gradFill>
          <a:ln w="190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r"/>
            <a:endParaRPr lang="zh-TW" altLang="zh-TW" sz="2800" b="1" i="1"/>
          </a:p>
        </p:txBody>
      </p:sp>
      <p:sp>
        <p:nvSpPr>
          <p:cNvPr id="16" name="Rectangle 5"/>
          <p:cNvSpPr>
            <a:spLocks noGrp="1"/>
          </p:cNvSpPr>
          <p:nvPr>
            <p:ph type="title"/>
          </p:nvPr>
        </p:nvSpPr>
        <p:spPr>
          <a:xfrm>
            <a:off x="3275856" y="346646"/>
            <a:ext cx="4330824" cy="418058"/>
          </a:xfrm>
        </p:spPr>
        <p:txBody>
          <a:bodyPr/>
          <a:lstStyle/>
          <a:p>
            <a:r>
              <a:rPr lang="ru-RU" altLang="zh-TW" sz="2000" b="1" dirty="0" smtClean="0">
                <a:latin typeface="Calibri" pitchFamily="34" charset="0"/>
                <a:ea typeface="+mn-ea"/>
                <a:cs typeface="Arial" pitchFamily="34" charset="0"/>
              </a:rPr>
              <a:t>Программное обеспечение</a:t>
            </a:r>
            <a:endParaRPr lang="en-US" altLang="zh-TW" sz="2000" b="1" dirty="0" smtClean="0"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17" name="Picture 8" descr="ISaGRAF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6710" y="1928802"/>
            <a:ext cx="1027744" cy="72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4362129" y="5106888"/>
            <a:ext cx="423188" cy="302278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5E7618"/>
              </a:gs>
              <a:gs pos="50000">
                <a:srgbClr val="CCFF33"/>
              </a:gs>
              <a:gs pos="100000">
                <a:srgbClr val="5E7618"/>
              </a:gs>
            </a:gsLst>
            <a:lin ang="5400000" scaled="1"/>
          </a:gra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en-US"/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3142928" y="5434704"/>
            <a:ext cx="2357766" cy="4231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5400000" scaled="1"/>
          </a:gradFill>
          <a:ln w="190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/>
              <a:t>Device</a:t>
            </a:r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>
            <a:off x="323528" y="1144489"/>
            <a:ext cx="1753210" cy="314368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CCFF">
                  <a:gamma/>
                  <a:shade val="46275"/>
                  <a:invGamma/>
                </a:srgbClr>
              </a:gs>
              <a:gs pos="50000">
                <a:srgbClr val="99CCFF">
                  <a:alpha val="60001"/>
                </a:srgbClr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5400000" scaled="1"/>
          </a:gradFill>
          <a:ln w="19050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 algn="ctr" eaLnBrk="0" hangingPunct="0">
              <a:defRPr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TW" altLang="zh-TW" smtClean="0">
              <a:latin typeface="Calibri" pitchFamily="34" charset="0"/>
            </a:endParaRPr>
          </a:p>
        </p:txBody>
      </p:sp>
      <p:pic>
        <p:nvPicPr>
          <p:cNvPr id="21" name="Picture 23" descr="uPAC-7186EGD-G_la01去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0128" y="2897088"/>
            <a:ext cx="952175" cy="126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5733729" y="3506688"/>
            <a:ext cx="2418222" cy="175432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dirty="0"/>
              <a:t>BC++ 3.1 ~ 5.02</a:t>
            </a:r>
            <a:br>
              <a:rPr lang="en-US" altLang="zh-TW" dirty="0"/>
            </a:br>
            <a:r>
              <a:rPr lang="en-US" altLang="zh-TW" dirty="0"/>
              <a:t>TC++ 1.01</a:t>
            </a:r>
            <a:br>
              <a:rPr lang="en-US" altLang="zh-TW" dirty="0"/>
            </a:br>
            <a:r>
              <a:rPr lang="en-US" altLang="zh-TW" dirty="0"/>
              <a:t>TC 2.01</a:t>
            </a:r>
            <a:br>
              <a:rPr lang="en-US" altLang="zh-TW" dirty="0"/>
            </a:br>
            <a:r>
              <a:rPr lang="en-US" altLang="zh-TW" dirty="0"/>
              <a:t>MSC</a:t>
            </a:r>
            <a:br>
              <a:rPr lang="en-US" altLang="zh-TW" dirty="0"/>
            </a:br>
            <a:r>
              <a:rPr lang="en-US" altLang="zh-TW" dirty="0"/>
              <a:t>MSVC++ (prior to version 1.52)</a:t>
            </a: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3523929" y="2287489"/>
            <a:ext cx="1209110" cy="95410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800" b="1" i="1"/>
              <a:t>MiniOS7</a:t>
            </a: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856929" y="1144489"/>
            <a:ext cx="846378" cy="52322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800" b="1" i="1"/>
              <a:t>PC</a:t>
            </a: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428596" y="1643050"/>
            <a:ext cx="1876732" cy="327782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1" i="1" dirty="0"/>
              <a:t>7188 XW </a:t>
            </a:r>
          </a:p>
          <a:p>
            <a:pPr>
              <a:spcBef>
                <a:spcPct val="50000"/>
              </a:spcBef>
            </a:pPr>
            <a:r>
              <a:rPr lang="en-US" altLang="zh-TW" b="1" i="1" dirty="0"/>
              <a:t>(command)</a:t>
            </a:r>
          </a:p>
          <a:p>
            <a:pPr>
              <a:spcBef>
                <a:spcPct val="50000"/>
              </a:spcBef>
            </a:pPr>
            <a:endParaRPr lang="en-US" altLang="zh-TW" b="1" i="1" dirty="0"/>
          </a:p>
          <a:p>
            <a:pPr>
              <a:spcBef>
                <a:spcPct val="50000"/>
              </a:spcBef>
            </a:pPr>
            <a:r>
              <a:rPr lang="en-US" altLang="zh-TW" b="1" i="1" dirty="0"/>
              <a:t>MiniOS7 Utility</a:t>
            </a:r>
          </a:p>
          <a:p>
            <a:pPr>
              <a:spcBef>
                <a:spcPct val="50000"/>
              </a:spcBef>
            </a:pPr>
            <a:r>
              <a:rPr lang="en-US" altLang="zh-TW" b="1" i="1" dirty="0"/>
              <a:t>(configuration)</a:t>
            </a:r>
          </a:p>
          <a:p>
            <a:pPr>
              <a:spcBef>
                <a:spcPct val="50000"/>
              </a:spcBef>
            </a:pPr>
            <a:endParaRPr lang="en-US" altLang="zh-TW" b="1" i="1" dirty="0"/>
          </a:p>
          <a:p>
            <a:pPr>
              <a:spcBef>
                <a:spcPct val="50000"/>
              </a:spcBef>
            </a:pPr>
            <a:r>
              <a:rPr lang="en-US" altLang="zh-TW" b="1" i="1" dirty="0" err="1"/>
              <a:t>VxComm</a:t>
            </a:r>
            <a:endParaRPr lang="en-US" altLang="zh-TW" b="1" i="1" dirty="0"/>
          </a:p>
          <a:p>
            <a:pPr>
              <a:spcBef>
                <a:spcPct val="50000"/>
              </a:spcBef>
            </a:pPr>
            <a:r>
              <a:rPr lang="en-US" altLang="zh-TW" b="1" i="1" dirty="0"/>
              <a:t>Virtual </a:t>
            </a:r>
            <a:r>
              <a:rPr lang="en-US" altLang="zh-TW" b="1" i="1" dirty="0" err="1"/>
              <a:t>COMport</a:t>
            </a:r>
            <a:endParaRPr lang="en-US" altLang="zh-TW" b="1" i="1" dirty="0"/>
          </a:p>
        </p:txBody>
      </p:sp>
      <p:sp>
        <p:nvSpPr>
          <p:cNvPr id="26" name="AutoShape 30"/>
          <p:cNvSpPr>
            <a:spLocks noChangeArrowheads="1"/>
          </p:cNvSpPr>
          <p:nvPr/>
        </p:nvSpPr>
        <p:spPr bwMode="auto">
          <a:xfrm>
            <a:off x="2228529" y="3125689"/>
            <a:ext cx="1148656" cy="362734"/>
          </a:xfrm>
          <a:prstGeom prst="rightArrow">
            <a:avLst>
              <a:gd name="adj1" fmla="val 50000"/>
              <a:gd name="adj2" fmla="val 79167"/>
            </a:avLst>
          </a:prstGeom>
          <a:gradFill rotWithShape="1">
            <a:gsLst>
              <a:gs pos="0">
                <a:srgbClr val="5E7618"/>
              </a:gs>
              <a:gs pos="50000">
                <a:srgbClr val="CCFF33"/>
              </a:gs>
              <a:gs pos="100000">
                <a:srgbClr val="5E7618"/>
              </a:gs>
            </a:gsLst>
            <a:lin ang="5400000" scaled="1"/>
          </a:gra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en-US"/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3600128" y="4497290"/>
            <a:ext cx="967288" cy="6463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/>
              <a:t>7188/7186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428929" y="2135089"/>
            <a:ext cx="1148656" cy="70788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zh-TW" sz="2000" b="1" i="1" dirty="0"/>
              <a:t> </a:t>
            </a:r>
            <a:r>
              <a:rPr lang="en-US" altLang="zh-TW" sz="2000" b="1" i="1" dirty="0" err="1"/>
              <a:t>SoftLogic</a:t>
            </a:r>
            <a:r>
              <a:rPr lang="en-US" altLang="zh-TW" sz="2000" b="1" i="1" dirty="0"/>
              <a:t>: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5428929" y="3125689"/>
            <a:ext cx="1934578" cy="70788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zh-TW" sz="2000" b="1" i="1"/>
              <a:t> Programming tools: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4" y="0"/>
            <a:ext cx="9140826" cy="1046162"/>
          </a:xfrm>
          <a:prstGeom prst="rect">
            <a:avLst/>
          </a:prstGeom>
          <a:noFill/>
        </p:spPr>
      </p:pic>
      <p:pic>
        <p:nvPicPr>
          <p:cNvPr id="5" name="Picture 3" descr="C:\Users\User\Desktop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02288"/>
            <a:ext cx="9140826" cy="1255712"/>
          </a:xfrm>
          <a:prstGeom prst="rect">
            <a:avLst/>
          </a:prstGeom>
          <a:noFill/>
        </p:spPr>
      </p:pic>
      <p:sp>
        <p:nvSpPr>
          <p:cNvPr id="15" name="Прямоугольник 4"/>
          <p:cNvSpPr/>
          <p:nvPr/>
        </p:nvSpPr>
        <p:spPr>
          <a:xfrm>
            <a:off x="2483768" y="1052736"/>
            <a:ext cx="23997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Разрешение на применение Федеральной службы по технологическому надзору</a:t>
            </a:r>
            <a:endParaRPr lang="ru-RU" sz="1400" dirty="0"/>
          </a:p>
        </p:txBody>
      </p:sp>
      <p:pic>
        <p:nvPicPr>
          <p:cNvPr id="16" name="Picture 2" descr="http://icp-das.ru/files/icpdas/sert/sertggt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08152"/>
            <a:ext cx="1418519" cy="204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icp-das.ru/files/ipc2U/sertif/svidedelstvo-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8510" y="1102890"/>
            <a:ext cx="1416822" cy="203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5"/>
          <p:cNvSpPr/>
          <p:nvPr/>
        </p:nvSpPr>
        <p:spPr>
          <a:xfrm>
            <a:off x="3995936" y="2276872"/>
            <a:ext cx="20940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Свидетельство об утверждении типа средств </a:t>
            </a:r>
            <a:r>
              <a:rPr lang="ru-RU" sz="1400" b="1" dirty="0" smtClean="0"/>
              <a:t>измерений</a:t>
            </a:r>
            <a:endParaRPr lang="ru-RU" sz="1400" dirty="0"/>
          </a:p>
        </p:txBody>
      </p:sp>
      <p:sp>
        <p:nvSpPr>
          <p:cNvPr id="19" name="Прямоугольник 6"/>
          <p:cNvSpPr/>
          <p:nvPr/>
        </p:nvSpPr>
        <p:spPr>
          <a:xfrm>
            <a:off x="3136886" y="3429000"/>
            <a:ext cx="23226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Сертификат</a:t>
            </a:r>
            <a:r>
              <a:rPr lang="ru-RU" sz="1400" b="1" dirty="0"/>
              <a:t>ы</a:t>
            </a:r>
            <a:r>
              <a:rPr lang="ru-RU" sz="1400" b="1" dirty="0" smtClean="0"/>
              <a:t> </a:t>
            </a:r>
            <a:r>
              <a:rPr lang="ru-RU" sz="1400" b="1" dirty="0"/>
              <a:t>соответствия </a:t>
            </a:r>
            <a:r>
              <a:rPr lang="ru-RU" sz="1400" b="1" dirty="0" smtClean="0"/>
              <a:t>ГОСТ-Р</a:t>
            </a:r>
            <a:endParaRPr lang="ru-RU" sz="1400" dirty="0"/>
          </a:p>
        </p:txBody>
      </p:sp>
      <p:pic>
        <p:nvPicPr>
          <p:cNvPr id="20" name="Picture 6" descr="http://ipc2u.ru/files/ipc2U/sertif/sert-sootv-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874827"/>
            <a:ext cx="1211455" cy="17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ipc2u.ru/files/ipc2U/news/news2012/sert-sootv-2-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3518" y="3861048"/>
            <a:ext cx="1280184" cy="175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000496" y="285728"/>
            <a:ext cx="3786214" cy="500066"/>
          </a:xfrm>
          <a:prstGeom prst="rect">
            <a:avLst/>
          </a:prstGeom>
          <a:solidFill>
            <a:srgbClr val="F58A18"/>
          </a:solidFill>
          <a:ln>
            <a:solidFill>
              <a:srgbClr val="F58A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3214678" y="357166"/>
            <a:ext cx="51532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 компаний </a:t>
            </a:r>
            <a:r>
              <a:rPr lang="en-US" sz="2000" b="1" dirty="0" smtClean="0"/>
              <a:t>IPC2U </a:t>
            </a:r>
            <a:r>
              <a:rPr lang="ru-RU" sz="2000" b="1" dirty="0" smtClean="0"/>
              <a:t>работать надежно</a:t>
            </a:r>
            <a:endParaRPr lang="ru-RU" sz="20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987824" y="332656"/>
            <a:ext cx="55081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/>
            <a:r>
              <a:rPr lang="en-US" altLang="zh-TW" sz="2000" b="1" dirty="0"/>
              <a:t>WEB-</a:t>
            </a:r>
            <a:r>
              <a:rPr lang="ru-RU" altLang="zh-TW" sz="2000" b="1" dirty="0"/>
              <a:t>программируемые контроллеры </a:t>
            </a:r>
            <a:r>
              <a:rPr lang="en-US" altLang="zh-TW" sz="2000" b="1" dirty="0"/>
              <a:t>WISE</a:t>
            </a: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071546"/>
            <a:ext cx="6241325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4869160"/>
            <a:ext cx="151467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0" name="Picture 8" descr="http://wise.icpdas.com/images/System-Architecture.png"/>
          <p:cNvPicPr>
            <a:picLocks noChangeAspect="1" noChangeArrowheads="1"/>
          </p:cNvPicPr>
          <p:nvPr/>
        </p:nvPicPr>
        <p:blipFill>
          <a:blip r:embed="rId4" cstate="print"/>
          <a:srcRect l="6087" t="8221" r="4349" b="4007"/>
          <a:stretch>
            <a:fillRect/>
          </a:stretch>
        </p:blipFill>
        <p:spPr bwMode="auto">
          <a:xfrm>
            <a:off x="1928794" y="928670"/>
            <a:ext cx="6068211" cy="478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880320" y="332656"/>
            <a:ext cx="55081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/>
            <a:r>
              <a:rPr lang="en-US" sz="2000" b="1" dirty="0"/>
              <a:t>WEB-</a:t>
            </a:r>
            <a:r>
              <a:rPr lang="ru-RU" sz="2000" b="1" dirty="0"/>
              <a:t>программируемые контроллеры </a:t>
            </a:r>
            <a:r>
              <a:rPr lang="en-US" sz="2000" b="1" dirty="0"/>
              <a:t>WISE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563888" y="332656"/>
            <a:ext cx="33478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2000" b="1" dirty="0"/>
              <a:t>Особенности </a:t>
            </a:r>
            <a:r>
              <a:rPr lang="en-US" sz="2000" b="1" dirty="0"/>
              <a:t>WISE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51520" y="1556792"/>
            <a:ext cx="8715375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>
              <a:buFont typeface="Calibri" pitchFamily="34" charset="0"/>
              <a:buAutoNum type="arabicPeriod"/>
            </a:pPr>
            <a:r>
              <a:rPr lang="ru-RU" sz="2000" dirty="0">
                <a:ea typeface="Calibri" pitchFamily="34" charset="0"/>
                <a:cs typeface="Times New Roman" pitchFamily="18" charset="0"/>
              </a:rPr>
              <a:t>IF-THEN-ELSE логика</a:t>
            </a:r>
            <a:endParaRPr lang="ru-RU" sz="2000" dirty="0">
              <a:latin typeface="Arial" pitchFamily="34" charset="0"/>
              <a:ea typeface="Calibri" pitchFamily="34" charset="0"/>
            </a:endParaRPr>
          </a:p>
          <a:p>
            <a:pPr marL="457200" indent="-457200" eaLnBrk="0" hangingPunct="0">
              <a:buFont typeface="Calibri" pitchFamily="34" charset="0"/>
              <a:buAutoNum type="arabicPeriod"/>
            </a:pPr>
            <a:r>
              <a:rPr lang="ru-RU" sz="2000" dirty="0">
                <a:ea typeface="Calibri" pitchFamily="34" charset="0"/>
                <a:cs typeface="Times New Roman" pitchFamily="18" charset="0"/>
              </a:rPr>
              <a:t>Для конфигурирования логики не требуется специальных знаний программирования</a:t>
            </a:r>
            <a:endParaRPr lang="ru-RU" sz="2000" dirty="0">
              <a:latin typeface="Arial" pitchFamily="34" charset="0"/>
            </a:endParaRPr>
          </a:p>
          <a:p>
            <a:pPr marL="457200" indent="-457200" eaLnBrk="0" hangingPunct="0">
              <a:buFont typeface="Calibri" pitchFamily="34" charset="0"/>
              <a:buAutoNum type="arabicPeriod"/>
            </a:pPr>
            <a:r>
              <a:rPr lang="ru-RU" sz="2000" dirty="0"/>
              <a:t>Не </a:t>
            </a:r>
            <a:r>
              <a:rPr lang="ru-RU" sz="2000" dirty="0" smtClean="0"/>
              <a:t>требуется дополнительного программного обеспечения</a:t>
            </a:r>
            <a:r>
              <a:rPr lang="ru-RU" sz="2000" dirty="0"/>
              <a:t>. Все необходимые операции </a:t>
            </a:r>
            <a:r>
              <a:rPr lang="ru-RU" sz="2000" dirty="0" smtClean="0"/>
              <a:t>можно </a:t>
            </a:r>
            <a:r>
              <a:rPr lang="ru-RU" sz="2000" dirty="0"/>
              <a:t>сделать в WEB-браузере</a:t>
            </a:r>
            <a:endParaRPr lang="ru-RU" sz="2000" dirty="0">
              <a:latin typeface="Arial" pitchFamily="34" charset="0"/>
            </a:endParaRPr>
          </a:p>
          <a:p>
            <a:pPr marL="457200" indent="-457200" eaLnBrk="0" hangingPunct="0">
              <a:buFont typeface="Calibri" pitchFamily="34" charset="0"/>
              <a:buAutoNum type="arabicPeriod"/>
            </a:pPr>
            <a:r>
              <a:rPr lang="ru-RU" sz="2000" dirty="0"/>
              <a:t>Таймер и Планировщик задач</a:t>
            </a:r>
            <a:endParaRPr lang="ru-RU" sz="2000" dirty="0">
              <a:latin typeface="Arial" pitchFamily="34" charset="0"/>
            </a:endParaRPr>
          </a:p>
          <a:p>
            <a:pPr marL="457200" indent="-457200" eaLnBrk="0" hangingPunct="0">
              <a:buFont typeface="Calibri" pitchFamily="34" charset="0"/>
              <a:buAutoNum type="arabicPeriod"/>
            </a:pPr>
            <a:r>
              <a:rPr lang="ru-RU" sz="2000" dirty="0"/>
              <a:t>Сигнализация и оповещение с помощью SMS или </a:t>
            </a:r>
            <a:r>
              <a:rPr lang="ru-RU" sz="2000" dirty="0" err="1"/>
              <a:t>Email</a:t>
            </a:r>
            <a:endParaRPr lang="ru-RU" sz="2000" dirty="0">
              <a:latin typeface="Arial" pitchFamily="34" charset="0"/>
            </a:endParaRPr>
          </a:p>
          <a:p>
            <a:pPr marL="457200" indent="-457200" eaLnBrk="0" hangingPunct="0">
              <a:buFont typeface="Calibri" pitchFamily="34" charset="0"/>
              <a:buAutoNum type="arabicPeriod"/>
            </a:pPr>
            <a:r>
              <a:rPr lang="ru-RU" sz="2000" dirty="0"/>
              <a:t>Обмен данными между модулями WISE по технологии P2P (точка в точку)</a:t>
            </a:r>
            <a:endParaRPr lang="ru-RU" sz="2000" dirty="0">
              <a:latin typeface="Arial" pitchFamily="34" charset="0"/>
            </a:endParaRPr>
          </a:p>
          <a:p>
            <a:pPr marL="457200" indent="-457200" eaLnBrk="0" hangingPunct="0">
              <a:buFont typeface="Calibri" pitchFamily="34" charset="0"/>
              <a:buAutoNum type="arabicPeriod"/>
            </a:pPr>
            <a:r>
              <a:rPr lang="ru-RU" sz="2000" dirty="0"/>
              <a:t>Авторизация с помощью логина и пароля для изменения </a:t>
            </a:r>
            <a:r>
              <a:rPr lang="ru-RU" sz="2000" dirty="0" smtClean="0"/>
              <a:t>конфигурации через </a:t>
            </a:r>
            <a:r>
              <a:rPr lang="en-US" sz="2000" dirty="0" smtClean="0"/>
              <a:t>WEB</a:t>
            </a:r>
            <a:r>
              <a:rPr lang="ru-RU" sz="2000" dirty="0" smtClean="0"/>
              <a:t>-браузер</a:t>
            </a:r>
            <a:endParaRPr lang="en-US" sz="2000" dirty="0"/>
          </a:p>
          <a:p>
            <a:pPr marL="457200" indent="-457200" eaLnBrk="0" hangingPunct="0">
              <a:buFont typeface="Calibri" pitchFamily="34" charset="0"/>
              <a:buAutoNum type="arabicPeriod"/>
            </a:pPr>
            <a:r>
              <a:rPr lang="ru-RU" sz="2000" dirty="0">
                <a:cs typeface="Times New Roman" pitchFamily="18" charset="0"/>
              </a:rPr>
              <a:t>Функция </a:t>
            </a:r>
            <a:r>
              <a:rPr lang="ru-RU" sz="2000" dirty="0" smtClean="0">
                <a:cs typeface="Times New Roman" pitchFamily="18" charset="0"/>
              </a:rPr>
              <a:t>архивирования</a:t>
            </a:r>
          </a:p>
          <a:p>
            <a:pPr marL="457200" indent="-457200" eaLnBrk="0" hangingPunct="0">
              <a:buFont typeface="Calibri" pitchFamily="34" charset="0"/>
              <a:buAutoNum type="arabicPeriod"/>
            </a:pPr>
            <a:r>
              <a:rPr lang="ru-RU" sz="2000" dirty="0"/>
              <a:t>Интеграция со </a:t>
            </a:r>
            <a:r>
              <a:rPr lang="en-US" sz="2000" dirty="0"/>
              <a:t>SCADA</a:t>
            </a:r>
            <a:r>
              <a:rPr lang="ru-RU" sz="2000" dirty="0"/>
              <a:t> через </a:t>
            </a:r>
            <a:r>
              <a:rPr lang="en-US" sz="2000" dirty="0" err="1"/>
              <a:t>Modbus</a:t>
            </a:r>
            <a:r>
              <a:rPr lang="en-US" sz="2000" dirty="0"/>
              <a:t> </a:t>
            </a:r>
            <a:r>
              <a:rPr lang="en-US" sz="2000" dirty="0" smtClean="0"/>
              <a:t>TCP</a:t>
            </a:r>
            <a:r>
              <a:rPr lang="ru-RU" sz="2000" dirty="0" smtClean="0"/>
              <a:t> протокол</a:t>
            </a:r>
            <a:endParaRPr lang="ru-RU" sz="2000" dirty="0"/>
          </a:p>
          <a:p>
            <a:pPr marL="457200" indent="-457200" eaLnBrk="0" hangingPunct="0">
              <a:buFont typeface="Calibri" pitchFamily="34" charset="0"/>
              <a:buAutoNum type="arabicPeriod"/>
            </a:pPr>
            <a:r>
              <a:rPr lang="ru-RU" sz="2000" dirty="0"/>
              <a:t>Широкий выбор модулей с </a:t>
            </a:r>
            <a:r>
              <a:rPr lang="ru-RU" sz="2000" dirty="0" smtClean="0"/>
              <a:t>различным количеством входов-выходов</a:t>
            </a:r>
            <a:endParaRPr lang="ru-RU" sz="2000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9" name="Picture 2" descr="http://www.ipc2u.ru/files/icpdas/img/Wise-%D0%B2%D0%B2%D0%B5%D0%B4%D0%B5%D0%BD%D0%B8%D0%B53.gif"/>
          <p:cNvPicPr>
            <a:picLocks noChangeAspect="1" noChangeArrowheads="1"/>
          </p:cNvPicPr>
          <p:nvPr/>
        </p:nvPicPr>
        <p:blipFill>
          <a:blip r:embed="rId4" cstate="print"/>
          <a:srcRect r="1550"/>
          <a:stretch>
            <a:fillRect/>
          </a:stretch>
        </p:blipFill>
        <p:spPr bwMode="auto">
          <a:xfrm>
            <a:off x="857225" y="928671"/>
            <a:ext cx="7858180" cy="47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203848" y="332656"/>
            <a:ext cx="38519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2000" b="1" dirty="0"/>
              <a:t>Серия </a:t>
            </a:r>
            <a:r>
              <a:rPr lang="en-US" sz="2000" b="1" dirty="0"/>
              <a:t>WISE</a:t>
            </a:r>
            <a:r>
              <a:rPr lang="ru-RU" sz="2000" b="1" dirty="0"/>
              <a:t>-71</a:t>
            </a:r>
            <a:r>
              <a:rPr lang="en-US" sz="2000" b="1" dirty="0"/>
              <a:t>xx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131840" y="332656"/>
            <a:ext cx="41399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2000" b="1" dirty="0"/>
              <a:t>Серия </a:t>
            </a:r>
            <a:r>
              <a:rPr lang="en-US" sz="2000" b="1" dirty="0"/>
              <a:t>WISE</a:t>
            </a:r>
            <a:r>
              <a:rPr lang="ru-RU" sz="2000" b="1" dirty="0"/>
              <a:t>-71</a:t>
            </a:r>
            <a:r>
              <a:rPr lang="en-US" sz="2000" b="1" dirty="0"/>
              <a:t>xx</a:t>
            </a:r>
          </a:p>
        </p:txBody>
      </p:sp>
      <p:pic>
        <p:nvPicPr>
          <p:cNvPr id="10" name="Picture 2" descr="http://www.ipc2u.ru/files/icpdas/img/Wise-%D0%B2%D0%B2%D0%B5%D0%B4%D0%B5%D0%BD%D0%B8%D0%B53_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4138" y="1304131"/>
            <a:ext cx="9228138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299452" y="208020"/>
            <a:ext cx="42119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2000" b="1" dirty="0"/>
              <a:t>Серия </a:t>
            </a:r>
            <a:r>
              <a:rPr lang="en-US" sz="2000" b="1" dirty="0"/>
              <a:t>WISE</a:t>
            </a:r>
            <a:r>
              <a:rPr lang="ru-RU" sz="2000" b="1" dirty="0"/>
              <a:t>-7</a:t>
            </a:r>
            <a:r>
              <a:rPr lang="en-US" sz="2000" b="1" dirty="0"/>
              <a:t>90x </a:t>
            </a:r>
            <a:r>
              <a:rPr lang="ru-RU" sz="2000" b="1" dirty="0"/>
              <a:t>и </a:t>
            </a:r>
            <a:r>
              <a:rPr lang="en-US" sz="2000" b="1" dirty="0"/>
              <a:t>WISE</a:t>
            </a:r>
            <a:r>
              <a:rPr lang="ru-RU" sz="2000" b="1" dirty="0"/>
              <a:t>-</a:t>
            </a:r>
            <a:r>
              <a:rPr lang="en-US" sz="2000" b="1" dirty="0"/>
              <a:t>4000</a:t>
            </a:r>
          </a:p>
        </p:txBody>
      </p:sp>
      <p:pic>
        <p:nvPicPr>
          <p:cNvPr id="10" name="Picture 2" descr="http://www.ipc2u.ru/files/icpdas/img/Wise-%D0%B2%D0%B2%D0%B5%D0%B4%D0%B5%D0%BD%D0%B8%D0%B54.gif"/>
          <p:cNvPicPr>
            <a:picLocks noChangeAspect="1" noChangeArrowheads="1"/>
          </p:cNvPicPr>
          <p:nvPr/>
        </p:nvPicPr>
        <p:blipFill>
          <a:blip r:embed="rId4" cstate="print"/>
          <a:srcRect l="2341" r="2473"/>
          <a:stretch>
            <a:fillRect/>
          </a:stretch>
        </p:blipFill>
        <p:spPr bwMode="auto">
          <a:xfrm>
            <a:off x="857224" y="1000108"/>
            <a:ext cx="7429552" cy="475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11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12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411760" y="190381"/>
            <a:ext cx="67322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/>
            <a:r>
              <a:rPr lang="en-US" b="1" dirty="0"/>
              <a:t>WISE</a:t>
            </a:r>
            <a:r>
              <a:rPr lang="ru-RU" b="1" dirty="0"/>
              <a:t>-</a:t>
            </a:r>
            <a:r>
              <a:rPr lang="en-US" b="1" dirty="0"/>
              <a:t>5800 c </a:t>
            </a:r>
            <a:r>
              <a:rPr lang="ru-RU" b="1" dirty="0"/>
              <a:t>поддержкой </a:t>
            </a:r>
            <a:r>
              <a:rPr lang="ru-RU" b="1" dirty="0" smtClean="0"/>
              <a:t>плат </a:t>
            </a:r>
            <a:r>
              <a:rPr lang="en-US" b="1" dirty="0" err="1" smtClean="0"/>
              <a:t>xW</a:t>
            </a:r>
            <a:r>
              <a:rPr lang="en-US" b="1" dirty="0" smtClean="0"/>
              <a:t> </a:t>
            </a:r>
            <a:r>
              <a:rPr lang="ru-RU" b="1" dirty="0"/>
              <a:t>и </a:t>
            </a:r>
            <a:r>
              <a:rPr lang="ru-RU" b="1" dirty="0" smtClean="0"/>
              <a:t>модулей </a:t>
            </a:r>
            <a:r>
              <a:rPr lang="en-US" b="1" dirty="0" smtClean="0"/>
              <a:t>I</a:t>
            </a:r>
            <a:r>
              <a:rPr lang="ru-RU" b="1" dirty="0" smtClean="0"/>
              <a:t>-</a:t>
            </a:r>
            <a:r>
              <a:rPr lang="en-US" b="1" dirty="0" smtClean="0"/>
              <a:t>7000</a:t>
            </a:r>
            <a:r>
              <a:rPr lang="ru-RU" b="1" dirty="0" smtClean="0"/>
              <a:t>.</a:t>
            </a:r>
            <a:endParaRPr lang="en-US" b="1" dirty="0" smtClean="0"/>
          </a:p>
          <a:p>
            <a:pPr marL="457200" indent="-457200" algn="ctr"/>
            <a:r>
              <a:rPr lang="en-US" b="1" dirty="0" smtClean="0"/>
              <a:t>WISE-5801</a:t>
            </a:r>
            <a:r>
              <a:rPr lang="ru-RU" b="1" dirty="0" smtClean="0"/>
              <a:t> с доп. функцией </a:t>
            </a:r>
            <a:r>
              <a:rPr lang="en-US" b="1" dirty="0" smtClean="0"/>
              <a:t>SMS </a:t>
            </a:r>
            <a:r>
              <a:rPr lang="ru-RU" b="1" dirty="0" smtClean="0"/>
              <a:t>рассылки</a:t>
            </a:r>
            <a:endParaRPr lang="en-US" b="1" dirty="0"/>
          </a:p>
        </p:txBody>
      </p:sp>
      <p:pic>
        <p:nvPicPr>
          <p:cNvPr id="15" name="Picture 4" descr="http://wise.icpdas.com/functions/images/5800/wise-5800syste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2428868"/>
            <a:ext cx="7000892" cy="3429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9"/>
          <p:cNvSpPr/>
          <p:nvPr/>
        </p:nvSpPr>
        <p:spPr>
          <a:xfrm>
            <a:off x="1" y="908721"/>
            <a:ext cx="5500694" cy="13749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7" name="Группа 11"/>
          <p:cNvGrpSpPr>
            <a:grpSpLocks/>
          </p:cNvGrpSpPr>
          <p:nvPr/>
        </p:nvGrpSpPr>
        <p:grpSpPr bwMode="auto">
          <a:xfrm>
            <a:off x="187543" y="973548"/>
            <a:ext cx="5740627" cy="1426851"/>
            <a:chOff x="1428728" y="785794"/>
            <a:chExt cx="5872193" cy="1491910"/>
          </a:xfrm>
        </p:grpSpPr>
        <p:pic>
          <p:nvPicPr>
            <p:cNvPr id="18" name="Picture 2" descr="http://wise.icpdas.com/products/images/WISE-580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8728" y="785794"/>
              <a:ext cx="1285884" cy="1491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6" descr="http://www.icpdas.com/products/PAC/up-5000/images/upac-5000-0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21384" y="1071546"/>
              <a:ext cx="1931684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Плюс 6"/>
            <p:cNvSpPr/>
            <p:nvPr/>
          </p:nvSpPr>
          <p:spPr>
            <a:xfrm>
              <a:off x="2928923" y="1214321"/>
              <a:ext cx="500066" cy="57137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1" name="Плюс 7"/>
            <p:cNvSpPr/>
            <p:nvPr/>
          </p:nvSpPr>
          <p:spPr>
            <a:xfrm>
              <a:off x="5643562" y="1285742"/>
              <a:ext cx="500066" cy="57137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2" name="Picture 8" descr="http://www.icpdas.com/products/Remote_IO/i-7000/pictures/I-7015-G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286512" y="928670"/>
              <a:ext cx="1014409" cy="1275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0" name="Picture 2" descr="http://wise.icpdas.com/images/Greenhouse-Automation-Solution.png"/>
          <p:cNvPicPr>
            <a:picLocks noChangeAspect="1" noChangeArrowheads="1"/>
          </p:cNvPicPr>
          <p:nvPr/>
        </p:nvPicPr>
        <p:blipFill>
          <a:blip r:embed="rId4" cstate="print"/>
          <a:srcRect l="3810" t="10286" r="3810" b="5144"/>
          <a:stretch>
            <a:fillRect/>
          </a:stretch>
        </p:blipFill>
        <p:spPr bwMode="auto">
          <a:xfrm>
            <a:off x="3428992" y="1336973"/>
            <a:ext cx="5715008" cy="436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2483768" y="332656"/>
            <a:ext cx="6660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/>
            <a:r>
              <a:rPr lang="ru-RU" b="1" dirty="0"/>
              <a:t>Управление микроклиматом теплицы</a:t>
            </a:r>
            <a:r>
              <a:rPr lang="en-US" b="1" dirty="0"/>
              <a:t> </a:t>
            </a:r>
            <a:r>
              <a:rPr lang="ru-RU" b="1" dirty="0"/>
              <a:t>с помощью </a:t>
            </a:r>
            <a:r>
              <a:rPr lang="en-US" b="1" dirty="0"/>
              <a:t>WISE</a:t>
            </a:r>
            <a:r>
              <a:rPr lang="ru-RU" b="1" dirty="0"/>
              <a:t>-7118</a:t>
            </a:r>
            <a:r>
              <a:rPr lang="en-US" b="1" dirty="0"/>
              <a:t>Z</a:t>
            </a:r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0" y="980728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WISE</a:t>
            </a:r>
            <a:r>
              <a:rPr lang="ru-RU" b="1" dirty="0"/>
              <a:t>-7118</a:t>
            </a:r>
            <a:r>
              <a:rPr lang="en-US" b="1" dirty="0"/>
              <a:t>Z</a:t>
            </a:r>
            <a:r>
              <a:rPr lang="ru-RU" b="1" dirty="0"/>
              <a:t> – 10 канальный модуль аналогового </a:t>
            </a:r>
            <a:r>
              <a:rPr lang="ru-RU" b="1" dirty="0" smtClean="0"/>
              <a:t>ввода с термопары, </a:t>
            </a:r>
            <a:r>
              <a:rPr lang="ru-RU" b="1" dirty="0"/>
              <a:t>6 дискретных </a:t>
            </a:r>
            <a:r>
              <a:rPr lang="ru-RU" b="1" dirty="0" smtClean="0"/>
              <a:t>выходов (открытый коллектор) </a:t>
            </a:r>
            <a:endParaRPr lang="ru-RU" dirty="0"/>
          </a:p>
        </p:txBody>
      </p:sp>
      <p:sp>
        <p:nvSpPr>
          <p:cNvPr id="13" name="Прямоугольник 7"/>
          <p:cNvSpPr>
            <a:spLocks noChangeArrowheads="1"/>
          </p:cNvSpPr>
          <p:nvPr/>
        </p:nvSpPr>
        <p:spPr bwMode="auto">
          <a:xfrm>
            <a:off x="179512" y="3500438"/>
            <a:ext cx="298782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/>
              <a:t>В зависимости от текущей влажности и температуры </a:t>
            </a:r>
            <a:r>
              <a:rPr lang="en-US" b="1" dirty="0"/>
              <a:t>WISE </a:t>
            </a:r>
            <a:r>
              <a:rPr lang="ru-RU" b="1" dirty="0"/>
              <a:t>управляет вентиляторами, отоплением, поливом, освещением и т.д.</a:t>
            </a: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0" name="Picture 2" descr="H:\WORK\HMIWorks\pictures\Alice give\for datasheet\TouchPAD\2.8 inch\combi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908051"/>
            <a:ext cx="4314871" cy="33067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Picture 3" descr="H:\WORK\HMIWorks\pictures\Jose give\VPD-130_03_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4" y="1052736"/>
            <a:ext cx="2119892" cy="22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C:\Documents and Settings\JOSE\桌面\user manual\430 cover e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643314"/>
            <a:ext cx="3000364" cy="198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7"/>
          <p:cNvSpPr txBox="1">
            <a:spLocks noChangeArrowheads="1"/>
          </p:cNvSpPr>
          <p:nvPr/>
        </p:nvSpPr>
        <p:spPr bwMode="auto">
          <a:xfrm>
            <a:off x="3779838" y="972468"/>
            <a:ext cx="915987" cy="368300"/>
          </a:xfrm>
          <a:prstGeom prst="rect">
            <a:avLst/>
          </a:prstGeom>
          <a:solidFill>
            <a:srgbClr val="C7E6A4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/>
              <a:t>Master </a:t>
            </a:r>
            <a:endParaRPr lang="zh-TW" altLang="en-US" b="1"/>
          </a:p>
        </p:txBody>
      </p:sp>
      <p:sp>
        <p:nvSpPr>
          <p:cNvPr id="14" name="文字方塊 8"/>
          <p:cNvSpPr txBox="1">
            <a:spLocks noChangeArrowheads="1"/>
          </p:cNvSpPr>
          <p:nvPr/>
        </p:nvSpPr>
        <p:spPr bwMode="auto">
          <a:xfrm>
            <a:off x="8229476" y="1186905"/>
            <a:ext cx="735012" cy="369887"/>
          </a:xfrm>
          <a:prstGeom prst="rect">
            <a:avLst/>
          </a:prstGeom>
          <a:solidFill>
            <a:srgbClr val="C7E6A4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/>
              <a:t>Slave </a:t>
            </a:r>
            <a:endParaRPr lang="zh-TW" altLang="en-US" b="1"/>
          </a:p>
        </p:txBody>
      </p:sp>
      <p:sp>
        <p:nvSpPr>
          <p:cNvPr id="15" name="Прямоугольник 3"/>
          <p:cNvSpPr>
            <a:spLocks noChangeArrowheads="1"/>
          </p:cNvSpPr>
          <p:nvPr/>
        </p:nvSpPr>
        <p:spPr bwMode="auto">
          <a:xfrm>
            <a:off x="2916238" y="1628775"/>
            <a:ext cx="2559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/>
              <a:t>TPD-280</a:t>
            </a:r>
            <a:endParaRPr lang="ru-RU" sz="2400"/>
          </a:p>
        </p:txBody>
      </p:sp>
      <p:sp>
        <p:nvSpPr>
          <p:cNvPr id="16" name="Прямоугольник 3"/>
          <p:cNvSpPr>
            <a:spLocks noChangeArrowheads="1"/>
          </p:cNvSpPr>
          <p:nvPr/>
        </p:nvSpPr>
        <p:spPr bwMode="auto">
          <a:xfrm>
            <a:off x="428596" y="3143248"/>
            <a:ext cx="2559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/>
              <a:t>VPD-130</a:t>
            </a:r>
            <a:endParaRPr lang="ru-RU" sz="2400" dirty="0"/>
          </a:p>
        </p:txBody>
      </p:sp>
      <p:sp>
        <p:nvSpPr>
          <p:cNvPr id="17" name="Прямоугольник 3"/>
          <p:cNvSpPr>
            <a:spLocks noChangeArrowheads="1"/>
          </p:cNvSpPr>
          <p:nvPr/>
        </p:nvSpPr>
        <p:spPr bwMode="auto">
          <a:xfrm>
            <a:off x="6357950" y="4286256"/>
            <a:ext cx="2559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/>
              <a:t>TPD-430</a:t>
            </a:r>
            <a:endParaRPr lang="ru-RU" sz="2400" dirty="0"/>
          </a:p>
        </p:txBody>
      </p:sp>
      <p:sp>
        <p:nvSpPr>
          <p:cNvPr id="18" name="Прямоугольник 3"/>
          <p:cNvSpPr>
            <a:spLocks noChangeArrowheads="1"/>
          </p:cNvSpPr>
          <p:nvPr/>
        </p:nvSpPr>
        <p:spPr bwMode="auto">
          <a:xfrm>
            <a:off x="3348881" y="333375"/>
            <a:ext cx="45354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HMI </a:t>
            </a:r>
            <a:r>
              <a:rPr lang="ru-RU" sz="2000" b="1" dirty="0"/>
              <a:t>панели </a:t>
            </a:r>
            <a:r>
              <a:rPr lang="en-US" sz="2000" b="1" dirty="0"/>
              <a:t>ICPDAS</a:t>
            </a:r>
            <a:endParaRPr lang="ru-RU" sz="2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571744"/>
            <a:ext cx="7643834" cy="29049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0" y="1000108"/>
            <a:ext cx="91440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/>
              <a:t>	Программирование на </a:t>
            </a:r>
            <a:r>
              <a:rPr lang="ru-RU" sz="2000" b="1" dirty="0"/>
              <a:t>Си</a:t>
            </a:r>
            <a:r>
              <a:rPr lang="ru-RU" sz="2000" dirty="0"/>
              <a:t> или </a:t>
            </a:r>
          </a:p>
          <a:p>
            <a:r>
              <a:rPr lang="ru-RU" sz="2000" dirty="0"/>
              <a:t>		с помощью </a:t>
            </a:r>
            <a:r>
              <a:rPr lang="en-US" sz="2000" b="1" dirty="0"/>
              <a:t>Ladder Diagram </a:t>
            </a:r>
            <a:r>
              <a:rPr lang="ru-RU" sz="2000" dirty="0"/>
              <a:t>(язык релейной логики)</a:t>
            </a:r>
          </a:p>
          <a:p>
            <a:r>
              <a:rPr lang="ru-RU" sz="2000" dirty="0"/>
              <a:t>	</a:t>
            </a:r>
          </a:p>
          <a:p>
            <a:r>
              <a:rPr lang="ru-RU" sz="2000" dirty="0"/>
              <a:t>	Поддержка: </a:t>
            </a:r>
            <a:r>
              <a:rPr lang="en-US" sz="2000" b="1" dirty="0"/>
              <a:t>DCON</a:t>
            </a:r>
            <a:r>
              <a:rPr lang="en-US" sz="2000" dirty="0"/>
              <a:t> </a:t>
            </a:r>
            <a:r>
              <a:rPr lang="ru-RU" sz="2000" dirty="0"/>
              <a:t>и</a:t>
            </a:r>
            <a:r>
              <a:rPr lang="en-US" sz="2000" dirty="0"/>
              <a:t> </a:t>
            </a:r>
            <a:r>
              <a:rPr lang="en-US" sz="2000" b="1" dirty="0" err="1"/>
              <a:t>Modbus</a:t>
            </a:r>
            <a:r>
              <a:rPr lang="en-US" sz="2000" b="1" dirty="0"/>
              <a:t> RTU</a:t>
            </a:r>
            <a:endParaRPr lang="ru-RU" sz="2000" b="1" dirty="0"/>
          </a:p>
          <a:p>
            <a:r>
              <a:rPr lang="ru-RU" sz="2000" b="1" dirty="0"/>
              <a:t>		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b="1" dirty="0" err="1"/>
              <a:t>Modbus</a:t>
            </a:r>
            <a:r>
              <a:rPr lang="en-US" sz="2000" b="1" dirty="0"/>
              <a:t> TCP</a:t>
            </a:r>
            <a:r>
              <a:rPr lang="ru-RU" sz="2000" b="1" dirty="0"/>
              <a:t> </a:t>
            </a:r>
            <a:r>
              <a:rPr lang="ru-RU" sz="2000" dirty="0"/>
              <a:t>только</a:t>
            </a:r>
            <a:r>
              <a:rPr lang="en-US" sz="2000" b="1" dirty="0"/>
              <a:t> </a:t>
            </a:r>
            <a:r>
              <a:rPr lang="ru-RU" sz="2000" dirty="0"/>
              <a:t>для </a:t>
            </a:r>
            <a:r>
              <a:rPr lang="en-US" sz="2000" b="1" dirty="0" smtClean="0"/>
              <a:t>TPD-283</a:t>
            </a:r>
            <a:r>
              <a:rPr lang="ru-RU" sz="2000" b="1" dirty="0" smtClean="0"/>
              <a:t> и </a:t>
            </a:r>
            <a:r>
              <a:rPr lang="en-US" sz="2000" b="1" dirty="0" smtClean="0"/>
              <a:t>TPD-</a:t>
            </a:r>
            <a:r>
              <a:rPr lang="ru-RU" sz="2000" b="1" dirty="0" smtClean="0"/>
              <a:t>43</a:t>
            </a:r>
            <a:r>
              <a:rPr lang="en-US" sz="2000" b="1" dirty="0" smtClean="0"/>
              <a:t>3</a:t>
            </a:r>
            <a:r>
              <a:rPr lang="en-US" sz="2000" dirty="0" smtClean="0"/>
              <a:t>)</a:t>
            </a:r>
            <a:endParaRPr lang="ru-RU" sz="2000" dirty="0"/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3132857" y="333375"/>
            <a:ext cx="45354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HMI </a:t>
            </a:r>
            <a:r>
              <a:rPr lang="ru-RU" sz="2000" b="1" dirty="0"/>
              <a:t>панели </a:t>
            </a:r>
            <a:r>
              <a:rPr lang="en-US" sz="2000" b="1" dirty="0"/>
              <a:t>ICPDAS</a:t>
            </a:r>
            <a:endParaRPr lang="ru-RU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4" y="0"/>
            <a:ext cx="9140826" cy="1046162"/>
          </a:xfrm>
          <a:prstGeom prst="rect">
            <a:avLst/>
          </a:prstGeom>
          <a:noFill/>
        </p:spPr>
      </p:pic>
      <p:pic>
        <p:nvPicPr>
          <p:cNvPr id="5" name="Picture 3" descr="C:\Users\User\Desktop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02288"/>
            <a:ext cx="9140826" cy="125571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1411288"/>
            <a:ext cx="4274745" cy="299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1000" y="1196975"/>
            <a:ext cx="3361834" cy="430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http://www.ipc2u.ru/files/ipc2U/about/Vendors/ICP-DA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475" y="5018088"/>
            <a:ext cx="694103" cy="58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857620" y="357166"/>
            <a:ext cx="3500462" cy="428628"/>
          </a:xfrm>
          <a:prstGeom prst="rect">
            <a:avLst/>
          </a:prstGeom>
          <a:solidFill>
            <a:srgbClr val="F58A18"/>
          </a:solidFill>
          <a:ln>
            <a:solidFill>
              <a:srgbClr val="F58A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143240" y="142852"/>
            <a:ext cx="55721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PAC</a:t>
            </a:r>
            <a:r>
              <a:rPr lang="ru-RU" sz="2000" b="1" dirty="0"/>
              <a:t> – программируемые контроллеры 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ru-RU" sz="2000" b="1" dirty="0" smtClean="0"/>
              <a:t>автоматизации </a:t>
            </a:r>
            <a:r>
              <a:rPr lang="en-US" sz="2000" b="1" dirty="0"/>
              <a:t>ICP-DAS</a:t>
            </a:r>
            <a:r>
              <a:rPr lang="ru-RU" sz="2000" b="1" dirty="0"/>
              <a:t>. Часть 1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2699792" y="332656"/>
            <a:ext cx="5184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Основные характеристики</a:t>
            </a:r>
            <a:endParaRPr lang="ru-RU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b="124"/>
          <a:stretch>
            <a:fillRect/>
          </a:stretch>
        </p:blipFill>
        <p:spPr bwMode="auto">
          <a:xfrm>
            <a:off x="2111758" y="857232"/>
            <a:ext cx="6675084" cy="499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0" name="Picture 9" descr="DSC010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928670"/>
            <a:ext cx="2817513" cy="21134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11" descr="DSC0106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857232"/>
            <a:ext cx="2297438" cy="31928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10" descr="DSC01060"/>
          <p:cNvPicPr>
            <a:picLocks noChangeAspect="1" noChangeArrowheads="1"/>
          </p:cNvPicPr>
          <p:nvPr/>
        </p:nvPicPr>
        <p:blipFill>
          <a:blip r:embed="rId6" cstate="print"/>
          <a:srcRect l="19818" t="17604" r="5963" b="16393"/>
          <a:stretch>
            <a:fillRect/>
          </a:stretch>
        </p:blipFill>
        <p:spPr bwMode="auto">
          <a:xfrm>
            <a:off x="0" y="4000504"/>
            <a:ext cx="2462324" cy="164195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5" descr="DSC01065"/>
          <p:cNvPicPr>
            <a:picLocks noChangeAspect="1" noChangeArrowheads="1"/>
          </p:cNvPicPr>
          <p:nvPr/>
        </p:nvPicPr>
        <p:blipFill>
          <a:blip r:embed="rId7" cstate="print"/>
          <a:srcRect l="7687" t="17107" b="12811"/>
          <a:stretch>
            <a:fillRect/>
          </a:stretch>
        </p:blipFill>
        <p:spPr bwMode="auto">
          <a:xfrm>
            <a:off x="4679950" y="3143248"/>
            <a:ext cx="4464050" cy="25415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橢圓 7"/>
          <p:cNvSpPr/>
          <p:nvPr/>
        </p:nvSpPr>
        <p:spPr>
          <a:xfrm>
            <a:off x="1000100" y="2857496"/>
            <a:ext cx="719138" cy="720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5" name="橢圓 8"/>
          <p:cNvSpPr/>
          <p:nvPr/>
        </p:nvSpPr>
        <p:spPr>
          <a:xfrm>
            <a:off x="1142976" y="2000240"/>
            <a:ext cx="574675" cy="6492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6" name="橢圓 9"/>
          <p:cNvSpPr/>
          <p:nvPr/>
        </p:nvSpPr>
        <p:spPr>
          <a:xfrm>
            <a:off x="1857356" y="3569064"/>
            <a:ext cx="642942" cy="5790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cxnSp>
        <p:nvCxnSpPr>
          <p:cNvPr id="17" name="直線單箭頭接點 11"/>
          <p:cNvCxnSpPr>
            <a:stCxn id="16" idx="2"/>
          </p:cNvCxnSpPr>
          <p:nvPr/>
        </p:nvCxnSpPr>
        <p:spPr>
          <a:xfrm rot="10800000" flipV="1">
            <a:off x="1571604" y="3858601"/>
            <a:ext cx="285752" cy="719752"/>
          </a:xfrm>
          <a:prstGeom prst="straightConnector1">
            <a:avLst/>
          </a:prstGeom>
          <a:ln w="38100">
            <a:solidFill>
              <a:srgbClr val="00AA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2643174" y="1500174"/>
            <a:ext cx="95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b="1" dirty="0" err="1"/>
              <a:t>LinPAC</a:t>
            </a:r>
            <a:endParaRPr lang="en-US" altLang="zh-TW" b="1" dirty="0"/>
          </a:p>
        </p:txBody>
      </p:sp>
      <p:cxnSp>
        <p:nvCxnSpPr>
          <p:cNvPr id="19" name="直線單箭頭接點 18"/>
          <p:cNvCxnSpPr/>
          <p:nvPr/>
        </p:nvCxnSpPr>
        <p:spPr>
          <a:xfrm rot="10800000" flipV="1">
            <a:off x="1785918" y="1785926"/>
            <a:ext cx="865188" cy="464344"/>
          </a:xfrm>
          <a:prstGeom prst="straightConnector1">
            <a:avLst/>
          </a:prstGeom>
          <a:ln w="38100">
            <a:solidFill>
              <a:srgbClr val="00AA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21"/>
          <p:cNvSpPr txBox="1">
            <a:spLocks noChangeArrowheads="1"/>
          </p:cNvSpPr>
          <p:nvPr/>
        </p:nvSpPr>
        <p:spPr bwMode="auto">
          <a:xfrm>
            <a:off x="2643174" y="2500306"/>
            <a:ext cx="622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b="1" dirty="0"/>
              <a:t>WIFI</a:t>
            </a:r>
            <a:endParaRPr lang="zh-TW" altLang="en-US" b="1" dirty="0"/>
          </a:p>
        </p:txBody>
      </p:sp>
      <p:cxnSp>
        <p:nvCxnSpPr>
          <p:cNvPr id="21" name="直線單箭頭接點 23"/>
          <p:cNvCxnSpPr/>
          <p:nvPr/>
        </p:nvCxnSpPr>
        <p:spPr>
          <a:xfrm rot="10800000" flipV="1">
            <a:off x="1714480" y="2714620"/>
            <a:ext cx="865188" cy="392113"/>
          </a:xfrm>
          <a:prstGeom prst="straightConnector1">
            <a:avLst/>
          </a:prstGeom>
          <a:ln w="38100">
            <a:solidFill>
              <a:srgbClr val="00AA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5"/>
          <p:cNvSpPr txBox="1">
            <a:spLocks noChangeArrowheads="1"/>
          </p:cNvSpPr>
          <p:nvPr/>
        </p:nvSpPr>
        <p:spPr bwMode="auto">
          <a:xfrm>
            <a:off x="2928926" y="4286256"/>
            <a:ext cx="1643074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b="1" dirty="0"/>
              <a:t>Android </a:t>
            </a:r>
          </a:p>
          <a:p>
            <a:r>
              <a:rPr lang="en-US" altLang="zh-TW" b="1" dirty="0"/>
              <a:t>Phone </a:t>
            </a:r>
            <a:endParaRPr lang="zh-TW" altLang="en-US" b="1" dirty="0"/>
          </a:p>
        </p:txBody>
      </p:sp>
      <p:cxnSp>
        <p:nvCxnSpPr>
          <p:cNvPr id="23" name="直線單箭頭接點 27"/>
          <p:cNvCxnSpPr/>
          <p:nvPr/>
        </p:nvCxnSpPr>
        <p:spPr>
          <a:xfrm flipV="1">
            <a:off x="3929058" y="4071942"/>
            <a:ext cx="539645" cy="431478"/>
          </a:xfrm>
          <a:prstGeom prst="straightConnector1">
            <a:avLst/>
          </a:prstGeom>
          <a:ln w="38100">
            <a:solidFill>
              <a:srgbClr val="00AA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8"/>
          <p:cNvSpPr txBox="1">
            <a:spLocks noChangeArrowheads="1"/>
          </p:cNvSpPr>
          <p:nvPr/>
        </p:nvSpPr>
        <p:spPr bwMode="auto">
          <a:xfrm>
            <a:off x="2571736" y="3714752"/>
            <a:ext cx="1707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b="1" dirty="0" smtClean="0"/>
              <a:t>TPD-430ч</a:t>
            </a:r>
            <a:endParaRPr lang="zh-TW" altLang="en-US" b="1" dirty="0"/>
          </a:p>
        </p:txBody>
      </p:sp>
      <p:sp>
        <p:nvSpPr>
          <p:cNvPr id="25" name="Прямоугольник 18"/>
          <p:cNvSpPr>
            <a:spLocks noChangeArrowheads="1"/>
          </p:cNvSpPr>
          <p:nvPr/>
        </p:nvSpPr>
        <p:spPr bwMode="auto">
          <a:xfrm>
            <a:off x="3132138" y="262389"/>
            <a:ext cx="57610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Реализованный проект контроля температуры в помещении</a:t>
            </a:r>
            <a:endParaRPr lang="ru-RU" dirty="0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5" y="836712"/>
            <a:ext cx="4423974" cy="302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圖片 34" descr="H:\WORK\HMIWorks\pictures\Alice give\TouchPAD 應用圖\430-2\page2_參考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4000504"/>
            <a:ext cx="1844698" cy="1049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2771402" y="262391"/>
            <a:ext cx="55153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Реализованный проект управления освещением в помещении</a:t>
            </a:r>
            <a:endParaRPr lang="ru-RU" dirty="0"/>
          </a:p>
        </p:txBody>
      </p:sp>
      <p:pic>
        <p:nvPicPr>
          <p:cNvPr id="13" name="Picture 9" descr="DSC0106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000372"/>
            <a:ext cx="2249687" cy="168840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圖片 33" descr="H:\WORK\HMIWorks\pictures\Alice give\TouchPAD 應用圖\430-2\page4_參考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4000504"/>
            <a:ext cx="1845839" cy="1049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圖片 32" descr="H:\WORK\HMIWorks\pictures\Alice give\TouchPAD 應用圖\430-2\page3_參考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1643050"/>
            <a:ext cx="1844698" cy="1049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556792"/>
            <a:ext cx="3384550" cy="35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2483768" y="332656"/>
            <a:ext cx="6660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HMI </a:t>
            </a:r>
            <a:r>
              <a:rPr lang="ru-RU" sz="2000" b="1" dirty="0"/>
              <a:t>панель </a:t>
            </a:r>
            <a:r>
              <a:rPr lang="en-US" sz="2000" b="1" dirty="0"/>
              <a:t>VPD-130</a:t>
            </a:r>
            <a:r>
              <a:rPr lang="ru-RU" sz="2000" b="1" dirty="0"/>
              <a:t> для промышленной </a:t>
            </a:r>
            <a:r>
              <a:rPr lang="ru-RU" sz="2000" b="1" dirty="0" smtClean="0"/>
              <a:t>автоматизации</a:t>
            </a:r>
            <a:endParaRPr lang="ru-RU" sz="2000" b="1" dirty="0"/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357158" y="1071546"/>
            <a:ext cx="4716016" cy="461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/>
              <a:t>3.5” TFT</a:t>
            </a:r>
            <a:r>
              <a:rPr lang="ru-RU" dirty="0"/>
              <a:t>  цветной </a:t>
            </a:r>
            <a:r>
              <a:rPr lang="ru-RU" dirty="0" smtClean="0"/>
              <a:t>дисплей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   с сенсорным экраном </a:t>
            </a:r>
            <a:endParaRPr lang="ru-RU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/>
              <a:t>5 </a:t>
            </a:r>
            <a:r>
              <a:rPr lang="ru-RU" dirty="0"/>
              <a:t>программируемых кнопок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/>
              <a:t>Программирование </a:t>
            </a:r>
            <a:r>
              <a:rPr lang="ru-RU" dirty="0"/>
              <a:t>на СИ или 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    с </a:t>
            </a:r>
            <a:r>
              <a:rPr lang="ru-RU" dirty="0"/>
              <a:t>помощью </a:t>
            </a:r>
            <a:r>
              <a:rPr lang="ru-RU" dirty="0" smtClean="0"/>
              <a:t>   языка </a:t>
            </a:r>
            <a:r>
              <a:rPr lang="ru-RU" dirty="0"/>
              <a:t>релейной логики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/>
              <a:t>Поддержка протоколов: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	</a:t>
            </a:r>
            <a:r>
              <a:rPr lang="en-US" dirty="0" smtClean="0"/>
              <a:t>DCON</a:t>
            </a:r>
            <a:r>
              <a:rPr lang="en-US" dirty="0"/>
              <a:t>, </a:t>
            </a:r>
            <a:r>
              <a:rPr lang="en-US" dirty="0" err="1"/>
              <a:t>Modbus</a:t>
            </a:r>
            <a:r>
              <a:rPr lang="ru-RU" dirty="0"/>
              <a:t> </a:t>
            </a:r>
            <a:r>
              <a:rPr lang="en-US" dirty="0" smtClean="0"/>
              <a:t>RTU</a:t>
            </a:r>
            <a:endParaRPr lang="ru-RU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/>
              <a:t>Защита </a:t>
            </a:r>
            <a:r>
              <a:rPr lang="en-US" dirty="0"/>
              <a:t>IP65 </a:t>
            </a:r>
            <a:r>
              <a:rPr lang="ru-RU" dirty="0"/>
              <a:t>по передней </a:t>
            </a:r>
            <a:r>
              <a:rPr lang="ru-RU" dirty="0" smtClean="0"/>
              <a:t>панели</a:t>
            </a:r>
            <a:endParaRPr lang="ru-RU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/>
              <a:t>Крепление в панель или на </a:t>
            </a:r>
            <a:r>
              <a:rPr lang="en-US" dirty="0"/>
              <a:t>DIN</a:t>
            </a:r>
            <a:r>
              <a:rPr lang="ru-RU" dirty="0"/>
              <a:t> </a:t>
            </a:r>
            <a:r>
              <a:rPr lang="ru-RU" dirty="0" smtClean="0"/>
              <a:t>рейку</a:t>
            </a:r>
            <a:endParaRPr lang="ru-RU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/>
              <a:t>Температурный диапазон: </a:t>
            </a:r>
            <a:r>
              <a:rPr lang="ru-RU" dirty="0" smtClean="0"/>
              <a:t> -20</a:t>
            </a:r>
            <a:r>
              <a:rPr lang="ru-RU" dirty="0"/>
              <a:t>…+70 </a:t>
            </a:r>
            <a:r>
              <a:rPr lang="ru-RU" dirty="0" smtClean="0"/>
              <a:t>С</a:t>
            </a:r>
            <a:r>
              <a:rPr lang="ru-RU" baseline="30000" dirty="0" smtClean="0"/>
              <a:t>0</a:t>
            </a:r>
            <a:endParaRPr lang="ru-RU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/>
              <a:t>Малые </a:t>
            </a:r>
            <a:r>
              <a:rPr lang="ru-RU" dirty="0" smtClean="0"/>
              <a:t>размеры: 103</a:t>
            </a:r>
            <a:r>
              <a:rPr lang="en-US" dirty="0"/>
              <a:t>x</a:t>
            </a:r>
            <a:r>
              <a:rPr lang="ru-RU" dirty="0"/>
              <a:t>103</a:t>
            </a:r>
            <a:r>
              <a:rPr lang="en-US" dirty="0"/>
              <a:t>x</a:t>
            </a:r>
            <a:r>
              <a:rPr lang="ru-RU" dirty="0"/>
              <a:t>53 мм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2699792" y="332656"/>
            <a:ext cx="58687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Компактные модули ввода-вывода серии </a:t>
            </a:r>
            <a:r>
              <a:rPr lang="en-US" sz="2000" b="1" dirty="0" err="1"/>
              <a:t>tM</a:t>
            </a:r>
            <a:endParaRPr lang="ru-RU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556792"/>
            <a:ext cx="2874962" cy="40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4357686" y="1071546"/>
            <a:ext cx="424815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 smtClean="0"/>
              <a:t>Аналоговый и дискретный </a:t>
            </a:r>
          </a:p>
          <a:p>
            <a:pPr algn="ctr"/>
            <a:r>
              <a:rPr lang="ru-RU" sz="2000" dirty="0" smtClean="0"/>
              <a:t>ввод-вывод</a:t>
            </a:r>
          </a:p>
          <a:p>
            <a:pPr algn="ctr"/>
            <a:r>
              <a:rPr lang="ru-RU" sz="2000" dirty="0" err="1" smtClean="0"/>
              <a:t>Реленый</a:t>
            </a:r>
            <a:r>
              <a:rPr lang="ru-RU" sz="2000" dirty="0" smtClean="0"/>
              <a:t> выход</a:t>
            </a:r>
            <a:endParaRPr lang="ru-RU" sz="2000" dirty="0"/>
          </a:p>
          <a:p>
            <a:pPr algn="ctr"/>
            <a:endParaRPr lang="ru-RU" sz="2000" dirty="0"/>
          </a:p>
          <a:p>
            <a:pPr algn="ctr"/>
            <a:r>
              <a:rPr lang="ru-RU" sz="2000" dirty="0" smtClean="0"/>
              <a:t>Поддержка </a:t>
            </a:r>
            <a:r>
              <a:rPr lang="ru-RU" sz="2000" dirty="0"/>
              <a:t>протоколов:</a:t>
            </a:r>
          </a:p>
          <a:p>
            <a:pPr algn="ctr"/>
            <a:r>
              <a:rPr lang="en-US" sz="2000" dirty="0"/>
              <a:t>DCON, </a:t>
            </a:r>
            <a:r>
              <a:rPr lang="en-US" sz="2000" dirty="0" err="1"/>
              <a:t>Modbus</a:t>
            </a:r>
            <a:r>
              <a:rPr lang="ru-RU" sz="2000" dirty="0"/>
              <a:t> </a:t>
            </a:r>
            <a:r>
              <a:rPr lang="en-US" sz="2000" dirty="0"/>
              <a:t>RTU, </a:t>
            </a:r>
            <a:r>
              <a:rPr lang="en-US" sz="2000" dirty="0" err="1"/>
              <a:t>Modbus</a:t>
            </a:r>
            <a:r>
              <a:rPr lang="ru-RU" sz="2000" dirty="0"/>
              <a:t> </a:t>
            </a:r>
            <a:r>
              <a:rPr lang="en-US" sz="2000" dirty="0" smtClean="0"/>
              <a:t>ASCII</a:t>
            </a:r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r>
              <a:rPr lang="ru-RU" sz="2000" dirty="0" smtClean="0"/>
              <a:t>Малые размеры:</a:t>
            </a:r>
          </a:p>
          <a:p>
            <a:pPr algn="ctr"/>
            <a:r>
              <a:rPr lang="en-US" sz="2000" dirty="0" smtClean="0"/>
              <a:t>52x98x</a:t>
            </a:r>
            <a:r>
              <a:rPr lang="ru-RU" sz="2000" dirty="0" smtClean="0"/>
              <a:t>2</a:t>
            </a:r>
            <a:r>
              <a:rPr lang="en-US" sz="2000" dirty="0" smtClean="0"/>
              <a:t>7</a:t>
            </a:r>
            <a:r>
              <a:rPr lang="ru-RU" sz="2000" dirty="0" smtClean="0"/>
              <a:t> мм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Температурный диапазон: </a:t>
            </a:r>
          </a:p>
          <a:p>
            <a:pPr algn="ctr"/>
            <a:r>
              <a:rPr lang="ru-RU" sz="2000" dirty="0"/>
              <a:t>-25…+75 С</a:t>
            </a:r>
            <a:r>
              <a:rPr lang="ru-RU" sz="2000" baseline="30000" dirty="0"/>
              <a:t>0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Низкая стоимость при высокой надежности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2266950" y="332656"/>
            <a:ext cx="68770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/>
              <a:t>Компактный модуль управления освещением </a:t>
            </a:r>
            <a:r>
              <a:rPr lang="en-US" sz="2000" b="1" dirty="0" smtClean="0"/>
              <a:t>LC-103</a:t>
            </a:r>
            <a:endParaRPr lang="ru-RU" sz="20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071678"/>
            <a:ext cx="2778820" cy="318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4247456" y="1124744"/>
            <a:ext cx="4896544" cy="522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1 </a:t>
            </a:r>
            <a:r>
              <a:rPr lang="ru-RU" sz="2000" dirty="0" smtClean="0"/>
              <a:t>аналоговый ввод  до </a:t>
            </a:r>
            <a:r>
              <a:rPr lang="en-US" sz="2000" dirty="0" smtClean="0"/>
              <a:t>240 </a:t>
            </a:r>
            <a:r>
              <a:rPr lang="ru-RU" sz="2000" dirty="0" smtClean="0"/>
              <a:t>В </a:t>
            </a:r>
            <a:r>
              <a:rPr lang="en-US" sz="2000" dirty="0" smtClean="0"/>
              <a:t>AC</a:t>
            </a:r>
            <a:r>
              <a:rPr lang="ru-RU" sz="2000" dirty="0" smtClean="0"/>
              <a:t> с изоляцией</a:t>
            </a:r>
          </a:p>
          <a:p>
            <a:pPr algn="ctr"/>
            <a:endParaRPr lang="en-US" sz="2000" dirty="0" smtClean="0"/>
          </a:p>
          <a:p>
            <a:pPr algn="ctr"/>
            <a:r>
              <a:rPr lang="ru-RU" sz="2000" dirty="0" smtClean="0"/>
              <a:t>3 релейных вывода до </a:t>
            </a:r>
            <a:r>
              <a:rPr lang="en-US" sz="2000" dirty="0" smtClean="0"/>
              <a:t>250 </a:t>
            </a:r>
            <a:r>
              <a:rPr lang="ru-RU" sz="2000" dirty="0" smtClean="0"/>
              <a:t>В </a:t>
            </a:r>
            <a:r>
              <a:rPr lang="en-US" sz="2000" dirty="0" smtClean="0"/>
              <a:t>AC</a:t>
            </a:r>
            <a:r>
              <a:rPr lang="ru-RU" sz="2000" dirty="0" smtClean="0"/>
              <a:t>, 5 А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 smtClean="0"/>
              <a:t>Поддержка </a:t>
            </a:r>
            <a:r>
              <a:rPr lang="ru-RU" sz="2000" dirty="0"/>
              <a:t>протоколов:</a:t>
            </a:r>
          </a:p>
          <a:p>
            <a:pPr algn="ctr"/>
            <a:r>
              <a:rPr lang="en-US" sz="2000" dirty="0"/>
              <a:t>DCON, </a:t>
            </a:r>
            <a:r>
              <a:rPr lang="en-US" sz="2000" dirty="0" err="1"/>
              <a:t>Modbus</a:t>
            </a:r>
            <a:r>
              <a:rPr lang="ru-RU" sz="2000" dirty="0"/>
              <a:t> </a:t>
            </a:r>
            <a:r>
              <a:rPr lang="en-US" sz="2000" dirty="0" smtClean="0"/>
              <a:t>RTU</a:t>
            </a:r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r>
              <a:rPr lang="ru-RU" sz="2000" dirty="0" smtClean="0"/>
              <a:t>Малые размеры:</a:t>
            </a:r>
          </a:p>
          <a:p>
            <a:pPr algn="ctr"/>
            <a:r>
              <a:rPr lang="en-US" sz="2000" dirty="0" smtClean="0"/>
              <a:t>52x98x</a:t>
            </a:r>
            <a:r>
              <a:rPr lang="ru-RU" sz="2000" dirty="0" smtClean="0"/>
              <a:t>2</a:t>
            </a:r>
            <a:r>
              <a:rPr lang="en-US" sz="2000" dirty="0" smtClean="0"/>
              <a:t>7</a:t>
            </a:r>
            <a:r>
              <a:rPr lang="ru-RU" sz="2000" dirty="0" smtClean="0"/>
              <a:t> мм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Температурный диапазон: </a:t>
            </a:r>
          </a:p>
          <a:p>
            <a:pPr algn="ctr"/>
            <a:r>
              <a:rPr lang="ru-RU" sz="2000" dirty="0"/>
              <a:t>-25…+75 </a:t>
            </a:r>
            <a:r>
              <a:rPr lang="ru-RU" sz="2000" dirty="0" smtClean="0"/>
              <a:t>С</a:t>
            </a:r>
            <a:r>
              <a:rPr lang="ru-RU" sz="2000" baseline="30000" dirty="0" smtClean="0"/>
              <a:t>0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Материал: негорючий пластик</a:t>
            </a:r>
          </a:p>
          <a:p>
            <a:pPr algn="ctr"/>
            <a:endParaRPr lang="ru-RU" sz="2000" dirty="0" smtClean="0"/>
          </a:p>
          <a:p>
            <a:pPr algn="ctr"/>
            <a:endParaRPr lang="ru-RU" sz="2000" baseline="30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268760"/>
            <a:ext cx="2160240" cy="262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419872" y="2420888"/>
            <a:ext cx="422994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Конверторы интерфейсов</a:t>
            </a:r>
          </a:p>
          <a:p>
            <a:pPr algn="ctr"/>
            <a:r>
              <a:rPr lang="ru-RU" sz="2800" b="1" dirty="0" smtClean="0"/>
              <a:t>и шлюзы протоколов. </a:t>
            </a:r>
          </a:p>
          <a:p>
            <a:pPr algn="ctr"/>
            <a:r>
              <a:rPr lang="ru-RU" sz="2800" b="1" dirty="0" smtClean="0"/>
              <a:t>Часть 5</a:t>
            </a:r>
            <a:endParaRPr lang="ru-RU" sz="44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786058"/>
            <a:ext cx="3050638" cy="260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http://www.icpdas.com/products/Industrial/pds/pictures/tDS-7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70" y="928670"/>
            <a:ext cx="1512168" cy="200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icpdas.com/products/Industrial/pds/pictures/tDS-7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3786190"/>
            <a:ext cx="1383888" cy="187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9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10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3" name="Picture 2" descr="C:\Users\Developer\Desktop\Новая папка\Bacn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38" y="857232"/>
            <a:ext cx="7072362" cy="4761590"/>
          </a:xfrm>
          <a:prstGeom prst="rect">
            <a:avLst/>
          </a:prstGeom>
          <a:noFill/>
        </p:spPr>
      </p:pic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2483768" y="332656"/>
            <a:ext cx="62654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Шлюзы </a:t>
            </a:r>
            <a:r>
              <a:rPr lang="en-US" sz="2000" b="1" dirty="0" err="1" smtClean="0"/>
              <a:t>BACnet</a:t>
            </a:r>
            <a:r>
              <a:rPr lang="en-US" sz="2000" b="1" dirty="0" smtClean="0"/>
              <a:t>/IP </a:t>
            </a:r>
            <a:r>
              <a:rPr lang="ru-RU" sz="2000" b="1" dirty="0" smtClean="0"/>
              <a:t>в </a:t>
            </a:r>
            <a:r>
              <a:rPr lang="en-US" sz="2000" b="1" dirty="0" err="1" smtClean="0"/>
              <a:t>Modbus</a:t>
            </a:r>
            <a:r>
              <a:rPr lang="ru-RU" sz="2000" b="1" dirty="0" smtClean="0"/>
              <a:t> </a:t>
            </a:r>
            <a:r>
              <a:rPr lang="en-US" sz="2000" b="1" dirty="0" smtClean="0"/>
              <a:t>TCP </a:t>
            </a:r>
            <a:r>
              <a:rPr lang="ru-RU" sz="2000" b="1" dirty="0" smtClean="0"/>
              <a:t>/ </a:t>
            </a:r>
            <a:r>
              <a:rPr lang="en-US" sz="2000" b="1" dirty="0" smtClean="0"/>
              <a:t>RTU</a:t>
            </a:r>
            <a:endParaRPr lang="ru-RU" sz="2000" b="1" dirty="0"/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857224" y="4357694"/>
            <a:ext cx="626549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/>
              <a:t>Интеграция </a:t>
            </a:r>
            <a:r>
              <a:rPr lang="en-US" sz="1600" dirty="0" err="1" smtClean="0"/>
              <a:t>Modbus</a:t>
            </a:r>
            <a:r>
              <a:rPr lang="ru-RU" sz="1600" dirty="0" smtClean="0"/>
              <a:t> устройств в сеть </a:t>
            </a:r>
            <a:r>
              <a:rPr lang="en-US" sz="1600" dirty="0" err="1" smtClean="0"/>
              <a:t>BACnet</a:t>
            </a:r>
            <a:r>
              <a:rPr lang="en-US" sz="1600" dirty="0" smtClean="0"/>
              <a:t>/IP</a:t>
            </a:r>
            <a:endParaRPr lang="ru-RU" sz="1600" dirty="0" smtClean="0"/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Настройка через </a:t>
            </a:r>
            <a:r>
              <a:rPr lang="en-US" sz="1600" dirty="0" smtClean="0"/>
              <a:t>WEB-</a:t>
            </a:r>
            <a:r>
              <a:rPr lang="ru-RU" sz="1600" dirty="0" smtClean="0"/>
              <a:t>интерфейс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Полная совместимость с </a:t>
            </a:r>
            <a:r>
              <a:rPr lang="en-US" sz="1600" dirty="0" err="1" smtClean="0"/>
              <a:t>BACnet</a:t>
            </a:r>
            <a:r>
              <a:rPr lang="en-US" sz="1600" dirty="0" smtClean="0"/>
              <a:t>/IP Server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Поддержка </a:t>
            </a:r>
            <a:r>
              <a:rPr lang="en-US" sz="1600" dirty="0" err="1" smtClean="0"/>
              <a:t>BACnet</a:t>
            </a:r>
            <a:r>
              <a:rPr lang="en-US" sz="1600" dirty="0" smtClean="0"/>
              <a:t> </a:t>
            </a:r>
            <a:r>
              <a:rPr lang="ru-RU" sz="1600" dirty="0" smtClean="0"/>
              <a:t>объектов: </a:t>
            </a:r>
            <a:r>
              <a:rPr lang="en-US" sz="1600" dirty="0" smtClean="0"/>
              <a:t>AI, AO, AV, BI, BO, BV, MSI, MSO, </a:t>
            </a:r>
            <a:r>
              <a:rPr lang="ru-RU" sz="1600" dirty="0" smtClean="0"/>
              <a:t>	</a:t>
            </a:r>
            <a:r>
              <a:rPr lang="en-US" sz="1600" dirty="0" smtClean="0"/>
              <a:t>MSV (</a:t>
            </a:r>
            <a:r>
              <a:rPr lang="ru-RU" sz="1600" dirty="0" smtClean="0"/>
              <a:t>до 200 каждого типа)</a:t>
            </a:r>
            <a:endParaRPr lang="ru-RU" sz="1600" dirty="0"/>
          </a:p>
        </p:txBody>
      </p:sp>
      <p:pic>
        <p:nvPicPr>
          <p:cNvPr id="15" name="Picture 3" descr="C:\Users\Developer\Desktop\Новая папка\GW-5492_la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80728"/>
            <a:ext cx="2475305" cy="2720116"/>
          </a:xfrm>
          <a:prstGeom prst="rect">
            <a:avLst/>
          </a:prstGeom>
          <a:noFill/>
        </p:spPr>
      </p:pic>
      <p:pic>
        <p:nvPicPr>
          <p:cNvPr id="16" name="Picture 4" descr="C:\Users\Developer\Desktop\Новая папка\GW-5493_la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1124744"/>
            <a:ext cx="2024412" cy="2657871"/>
          </a:xfrm>
          <a:prstGeom prst="rect">
            <a:avLst/>
          </a:prstGeom>
          <a:noFill/>
        </p:spPr>
      </p:pic>
      <p:sp>
        <p:nvSpPr>
          <p:cNvPr id="17" name="Прямоугольник 1"/>
          <p:cNvSpPr>
            <a:spLocks noChangeArrowheads="1"/>
          </p:cNvSpPr>
          <p:nvPr/>
        </p:nvSpPr>
        <p:spPr bwMode="auto">
          <a:xfrm>
            <a:off x="1785918" y="3786190"/>
            <a:ext cx="62654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GW-5492 </a:t>
            </a:r>
            <a:r>
              <a:rPr lang="ru-RU" dirty="0" smtClean="0"/>
              <a:t>Шлюз </a:t>
            </a:r>
            <a:r>
              <a:rPr lang="en-US" dirty="0" err="1" smtClean="0"/>
              <a:t>BACnet</a:t>
            </a:r>
            <a:r>
              <a:rPr lang="en-US" dirty="0" smtClean="0"/>
              <a:t>/IP </a:t>
            </a:r>
            <a:r>
              <a:rPr lang="ru-RU" dirty="0" smtClean="0"/>
              <a:t>в </a:t>
            </a:r>
            <a:r>
              <a:rPr lang="en-US" dirty="0" err="1" smtClean="0"/>
              <a:t>Modbus</a:t>
            </a:r>
            <a:r>
              <a:rPr lang="en-US" dirty="0" smtClean="0"/>
              <a:t> RTU </a:t>
            </a:r>
          </a:p>
          <a:p>
            <a:pPr algn="ctr"/>
            <a:r>
              <a:rPr lang="en-US" dirty="0" smtClean="0"/>
              <a:t>GW-5493 </a:t>
            </a:r>
            <a:r>
              <a:rPr lang="ru-RU" dirty="0" smtClean="0"/>
              <a:t>Шлюз </a:t>
            </a:r>
            <a:r>
              <a:rPr lang="en-US" dirty="0" err="1" smtClean="0"/>
              <a:t>BACnet</a:t>
            </a:r>
            <a:r>
              <a:rPr lang="en-US" dirty="0" smtClean="0"/>
              <a:t>/IP </a:t>
            </a:r>
            <a:r>
              <a:rPr lang="ru-RU" dirty="0" smtClean="0"/>
              <a:t>в </a:t>
            </a:r>
            <a:r>
              <a:rPr lang="en-US" dirty="0" err="1" smtClean="0"/>
              <a:t>Modbus</a:t>
            </a:r>
            <a:r>
              <a:rPr lang="en-US" dirty="0" smtClean="0"/>
              <a:t> TCP</a:t>
            </a:r>
          </a:p>
        </p:txBody>
      </p:sp>
      <p:sp>
        <p:nvSpPr>
          <p:cNvPr id="18" name="Прямоугольник 1"/>
          <p:cNvSpPr>
            <a:spLocks noChangeArrowheads="1"/>
          </p:cNvSpPr>
          <p:nvPr/>
        </p:nvSpPr>
        <p:spPr bwMode="auto">
          <a:xfrm>
            <a:off x="2483768" y="332656"/>
            <a:ext cx="62654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Шлюзы </a:t>
            </a:r>
            <a:r>
              <a:rPr lang="en-US" sz="2000" b="1" dirty="0" err="1" smtClean="0"/>
              <a:t>BACnet</a:t>
            </a:r>
            <a:r>
              <a:rPr lang="en-US" sz="2000" b="1" dirty="0" smtClean="0"/>
              <a:t>/IP </a:t>
            </a:r>
            <a:r>
              <a:rPr lang="ru-RU" sz="2000" b="1" dirty="0" smtClean="0"/>
              <a:t>в </a:t>
            </a:r>
            <a:r>
              <a:rPr lang="en-US" sz="2000" b="1" dirty="0" err="1" smtClean="0"/>
              <a:t>Modbus</a:t>
            </a:r>
            <a:r>
              <a:rPr lang="en-US" sz="2000" b="1" dirty="0" smtClean="0"/>
              <a:t> GW-5492 </a:t>
            </a:r>
            <a:r>
              <a:rPr lang="ru-RU" sz="2000" b="1" dirty="0" smtClean="0"/>
              <a:t>и</a:t>
            </a:r>
            <a:r>
              <a:rPr lang="en-US" sz="2000" b="1" dirty="0" smtClean="0"/>
              <a:t> GW-5493</a:t>
            </a:r>
            <a:endParaRPr lang="ru-RU" sz="20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7460" y="908720"/>
            <a:ext cx="1306540" cy="97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000108"/>
            <a:ext cx="6858016" cy="467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2214546" y="2214554"/>
            <a:ext cx="2516632" cy="47548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buFont typeface="Wingdings" pitchFamily="2" charset="2"/>
              <a:buNone/>
            </a:pPr>
            <a:r>
              <a:rPr lang="en-US" altLang="zh-TW" dirty="0"/>
              <a:t>Virtual COM for I/O</a:t>
            </a: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4747365" y="2806191"/>
            <a:ext cx="2993644" cy="475489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buFont typeface="Wingdings" pitchFamily="2" charset="2"/>
              <a:buNone/>
            </a:pPr>
            <a:r>
              <a:rPr lang="en-US" altLang="zh-TW" dirty="0"/>
              <a:t>Virtual COM for Serial Ports</a:t>
            </a:r>
          </a:p>
        </p:txBody>
      </p:sp>
      <p:cxnSp>
        <p:nvCxnSpPr>
          <p:cNvPr id="13" name="直線單箭頭接點 7"/>
          <p:cNvCxnSpPr/>
          <p:nvPr/>
        </p:nvCxnSpPr>
        <p:spPr>
          <a:xfrm flipV="1">
            <a:off x="4603026" y="1663663"/>
            <a:ext cx="792411" cy="50475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8"/>
          <p:cNvCxnSpPr/>
          <p:nvPr/>
        </p:nvCxnSpPr>
        <p:spPr>
          <a:xfrm rot="16200000" flipV="1">
            <a:off x="5468035" y="2311144"/>
            <a:ext cx="754742" cy="179858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"/>
          <p:cNvSpPr>
            <a:spLocks noChangeArrowheads="1"/>
          </p:cNvSpPr>
          <p:nvPr/>
        </p:nvSpPr>
        <p:spPr bwMode="auto">
          <a:xfrm>
            <a:off x="2627784" y="332656"/>
            <a:ext cx="63008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Технология </a:t>
            </a:r>
            <a:r>
              <a:rPr lang="en-US" sz="2000" b="1" dirty="0" err="1" smtClean="0"/>
              <a:t>VxComm</a:t>
            </a:r>
            <a:r>
              <a:rPr lang="ru-RU" sz="2000" b="1" dirty="0" smtClean="0"/>
              <a:t> (</a:t>
            </a:r>
            <a:r>
              <a:rPr lang="ru-RU" sz="2000" dirty="0" smtClean="0"/>
              <a:t>Виртуальный </a:t>
            </a:r>
            <a:r>
              <a:rPr lang="en-US" sz="2000" dirty="0" smtClean="0"/>
              <a:t>COM</a:t>
            </a:r>
            <a:r>
              <a:rPr lang="ru-RU" sz="2000" dirty="0" smtClean="0"/>
              <a:t> порт)</a:t>
            </a:r>
            <a:endParaRPr lang="ru-RU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4" y="0"/>
            <a:ext cx="9140826" cy="1046162"/>
          </a:xfrm>
          <a:prstGeom prst="rect">
            <a:avLst/>
          </a:prstGeom>
          <a:noFill/>
        </p:spPr>
      </p:pic>
      <p:pic>
        <p:nvPicPr>
          <p:cNvPr id="5" name="Picture 3" descr="C:\Users\User\Desktop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02288"/>
            <a:ext cx="9140826" cy="1255712"/>
          </a:xfrm>
          <a:prstGeom prst="rect">
            <a:avLst/>
          </a:prstGeom>
          <a:noFill/>
        </p:spPr>
      </p:pic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179512" y="1340769"/>
            <a:ext cx="8784976" cy="439248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2">
            <a:normAutofit/>
          </a:bodyPr>
          <a:lstStyle/>
          <a:p>
            <a:pPr>
              <a:defRPr/>
            </a:pPr>
            <a:r>
              <a:rPr lang="en-US" altLang="zh-TW" sz="2400" dirty="0" smtClean="0"/>
              <a:t>OS</a:t>
            </a:r>
            <a:r>
              <a:rPr lang="ru-RU" altLang="zh-TW" sz="2400" dirty="0" smtClean="0"/>
              <a:t> - реального времени</a:t>
            </a:r>
            <a:endParaRPr lang="zh-TW" altLang="zh-TW" sz="2400" dirty="0"/>
          </a:p>
          <a:p>
            <a:pPr>
              <a:defRPr/>
            </a:pPr>
            <a:r>
              <a:rPr lang="ru-RU" altLang="zh-TW" sz="2400" dirty="0" smtClean="0"/>
              <a:t>Базы данных на </a:t>
            </a:r>
            <a:r>
              <a:rPr lang="en-US" altLang="zh-TW" sz="2400" dirty="0" smtClean="0"/>
              <a:t>PAC</a:t>
            </a:r>
          </a:p>
          <a:p>
            <a:pPr>
              <a:defRPr/>
            </a:pPr>
            <a:r>
              <a:rPr lang="ru-RU" altLang="zh-TW" sz="2400" dirty="0" smtClean="0"/>
              <a:t>Широкий выбор коммуникаций</a:t>
            </a:r>
            <a:endParaRPr lang="zh-TW" altLang="zh-TW" sz="2400" dirty="0"/>
          </a:p>
          <a:p>
            <a:pPr>
              <a:defRPr/>
            </a:pPr>
            <a:r>
              <a:rPr lang="ru-RU" altLang="zh-TW" sz="2400" dirty="0" smtClean="0"/>
              <a:t>Современные методы защиты</a:t>
            </a:r>
            <a:endParaRPr lang="zh-TW" altLang="zh-TW" sz="2400" dirty="0"/>
          </a:p>
          <a:p>
            <a:pPr>
              <a:defRPr/>
            </a:pPr>
            <a:r>
              <a:rPr lang="ru-RU" altLang="zh-TW" sz="2400" dirty="0" smtClean="0"/>
              <a:t>Многозадачность</a:t>
            </a:r>
            <a:endParaRPr lang="zh-TW" altLang="zh-TW" sz="2400" dirty="0"/>
          </a:p>
          <a:p>
            <a:pPr>
              <a:defRPr/>
            </a:pPr>
            <a:r>
              <a:rPr lang="ru-RU" altLang="zh-TW" sz="2400" dirty="0" smtClean="0"/>
              <a:t>Высокоскоростной</a:t>
            </a:r>
            <a:r>
              <a:rPr lang="en-US" altLang="zh-TW" sz="2400" dirty="0" smtClean="0"/>
              <a:t> </a:t>
            </a:r>
            <a:r>
              <a:rPr lang="ru-RU" altLang="zh-TW" sz="2400" dirty="0" smtClean="0"/>
              <a:t>ввод-вывод</a:t>
            </a:r>
            <a:endParaRPr lang="zh-TW" altLang="zh-TW" sz="2400" dirty="0"/>
          </a:p>
          <a:p>
            <a:pPr>
              <a:defRPr/>
            </a:pPr>
            <a:r>
              <a:rPr lang="ru-RU" altLang="zh-TW" sz="2400" dirty="0" smtClean="0"/>
              <a:t>Встроенный </a:t>
            </a:r>
            <a:r>
              <a:rPr lang="en-US" altLang="zh-TW" sz="2400" dirty="0" smtClean="0"/>
              <a:t>HMI</a:t>
            </a:r>
            <a:endParaRPr lang="zh-TW" altLang="zh-TW" sz="2400" dirty="0"/>
          </a:p>
          <a:p>
            <a:pPr>
              <a:defRPr/>
            </a:pPr>
            <a:r>
              <a:rPr lang="ru-RU" altLang="zh-TW" sz="2400" dirty="0"/>
              <a:t>Сложные вычисления</a:t>
            </a:r>
            <a:endParaRPr lang="zh-TW" altLang="zh-TW" sz="2400" dirty="0"/>
          </a:p>
          <a:p>
            <a:pPr>
              <a:defRPr/>
            </a:pPr>
            <a:r>
              <a:rPr lang="ru-RU" altLang="zh-TW" sz="2400" dirty="0" smtClean="0"/>
              <a:t>Масштабируемость</a:t>
            </a:r>
            <a:endParaRPr lang="zh-TW" altLang="zh-TW" sz="2400" dirty="0"/>
          </a:p>
          <a:p>
            <a:pPr>
              <a:defRPr/>
            </a:pPr>
            <a:r>
              <a:rPr lang="ru-RU" altLang="zh-TW" sz="2400" dirty="0"/>
              <a:t>Поддержка МЭК</a:t>
            </a:r>
            <a:r>
              <a:rPr lang="en-US" altLang="zh-TW" sz="2400" dirty="0"/>
              <a:t> </a:t>
            </a:r>
            <a:r>
              <a:rPr lang="en-US" altLang="zh-TW" sz="2400" dirty="0" smtClean="0"/>
              <a:t>61131-3</a:t>
            </a:r>
            <a:endParaRPr lang="zh-TW" altLang="zh-TW" sz="2400" dirty="0"/>
          </a:p>
          <a:p>
            <a:pPr>
              <a:defRPr/>
            </a:pPr>
            <a:r>
              <a:rPr lang="ru-RU" altLang="zh-TW" sz="2400" dirty="0"/>
              <a:t>Поддержка </a:t>
            </a:r>
            <a:r>
              <a:rPr lang="en-US" altLang="zh-TW" sz="2400" dirty="0" smtClean="0"/>
              <a:t>Web/FTP </a:t>
            </a:r>
            <a:endParaRPr lang="ru-RU" altLang="zh-TW" sz="2400" dirty="0" smtClean="0"/>
          </a:p>
          <a:p>
            <a:pPr>
              <a:defRPr/>
            </a:pPr>
            <a:r>
              <a:rPr lang="ru-RU" altLang="zh-TW" sz="2400" dirty="0" smtClean="0"/>
              <a:t>Широкий выбор интерфейсов</a:t>
            </a:r>
            <a:r>
              <a:rPr lang="en-US" altLang="zh-TW" sz="2400" dirty="0" smtClean="0"/>
              <a:t> </a:t>
            </a:r>
            <a:r>
              <a:rPr lang="ru-RU" altLang="zh-TW" sz="2400" dirty="0" smtClean="0"/>
              <a:t>и шин</a:t>
            </a:r>
            <a:endParaRPr lang="en-US" altLang="zh-TW" sz="2400" dirty="0"/>
          </a:p>
          <a:p>
            <a:pPr lvl="1">
              <a:defRPr/>
            </a:pPr>
            <a:r>
              <a:rPr lang="en-US" altLang="zh-TW" sz="2400" dirty="0" smtClean="0"/>
              <a:t>Ethernet</a:t>
            </a:r>
            <a:r>
              <a:rPr lang="ru-RU" altLang="zh-TW" sz="2400" dirty="0" smtClean="0"/>
              <a:t>, </a:t>
            </a:r>
            <a:r>
              <a:rPr lang="en-US" altLang="zh-TW" sz="2400" dirty="0" smtClean="0"/>
              <a:t>COM port</a:t>
            </a:r>
            <a:r>
              <a:rPr lang="ru-RU" altLang="zh-TW" sz="2400" dirty="0" smtClean="0"/>
              <a:t>, </a:t>
            </a:r>
            <a:r>
              <a:rPr lang="en-US" altLang="zh-TW" sz="2400" dirty="0" smtClean="0"/>
              <a:t>USB</a:t>
            </a:r>
            <a:r>
              <a:rPr lang="ru-RU" altLang="zh-TW" sz="2400" dirty="0" smtClean="0"/>
              <a:t>, </a:t>
            </a:r>
            <a:r>
              <a:rPr lang="en-US" altLang="zh-TW" sz="2400" dirty="0" smtClean="0"/>
              <a:t>VGA</a:t>
            </a:r>
            <a:r>
              <a:rPr lang="ru-RU" altLang="zh-TW" sz="2400" dirty="0" smtClean="0"/>
              <a:t>, </a:t>
            </a:r>
            <a:r>
              <a:rPr lang="en-US" altLang="zh-TW" sz="2400" dirty="0" smtClean="0"/>
              <a:t>Audio In/Out …etc</a:t>
            </a:r>
            <a:r>
              <a:rPr lang="en-US" altLang="zh-TW" sz="2400" dirty="0"/>
              <a:t>.</a:t>
            </a:r>
          </a:p>
          <a:p>
            <a:pPr lvl="1">
              <a:defRPr/>
            </a:pPr>
            <a:r>
              <a:rPr lang="en-US" altLang="zh-TW" sz="2400" dirty="0" err="1" smtClean="0"/>
              <a:t>MicroSD</a:t>
            </a:r>
            <a:r>
              <a:rPr lang="en-US" altLang="zh-TW" sz="2400" dirty="0" smtClean="0"/>
              <a:t>, CompactFlash</a:t>
            </a:r>
            <a:endParaRPr lang="en-US" altLang="zh-TW" sz="2400" dirty="0"/>
          </a:p>
          <a:p>
            <a:pPr>
              <a:buFont typeface="Arial" pitchFamily="34" charset="0"/>
              <a:buNone/>
              <a:defRPr/>
            </a:pPr>
            <a:endParaRPr lang="zh-TW" alt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3786182" y="285728"/>
            <a:ext cx="4000528" cy="500066"/>
          </a:xfrm>
          <a:prstGeom prst="rect">
            <a:avLst/>
          </a:prstGeom>
          <a:solidFill>
            <a:srgbClr val="F58A18"/>
          </a:solidFill>
          <a:ln>
            <a:solidFill>
              <a:srgbClr val="F58A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928926" y="285728"/>
            <a:ext cx="4889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/>
              <a:t>Основные особенности </a:t>
            </a:r>
            <a:r>
              <a:rPr lang="en-US" sz="2000" b="1" dirty="0" smtClean="0"/>
              <a:t>PAC </a:t>
            </a:r>
            <a:r>
              <a:rPr lang="ru-RU" sz="2000" b="1" dirty="0" smtClean="0"/>
              <a:t>контроллеров</a:t>
            </a:r>
            <a:endParaRPr lang="ru-RU" sz="2000" b="1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4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5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6" name="Rectangle 5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857232"/>
            <a:ext cx="6215106" cy="46636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2483768" y="332656"/>
            <a:ext cx="62654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Компактные серверы устройств серии </a:t>
            </a:r>
            <a:r>
              <a:rPr lang="en-US" sz="2000" b="1" dirty="0"/>
              <a:t>tDS-700</a:t>
            </a:r>
            <a:endParaRPr lang="ru-RU" sz="2000" dirty="0"/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1857356" y="5214950"/>
            <a:ext cx="68770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Подключение устройств </a:t>
            </a:r>
            <a:r>
              <a:rPr lang="en-US" dirty="0" smtClean="0"/>
              <a:t>RS232/</a:t>
            </a:r>
            <a:r>
              <a:rPr lang="ru-RU" dirty="0" smtClean="0"/>
              <a:t>422/</a:t>
            </a:r>
            <a:r>
              <a:rPr lang="en-US" dirty="0" smtClean="0"/>
              <a:t>485 </a:t>
            </a:r>
            <a:r>
              <a:rPr lang="ru-RU" dirty="0"/>
              <a:t>к компьютеру по </a:t>
            </a:r>
            <a:r>
              <a:rPr lang="en-US" dirty="0" err="1"/>
              <a:t>ethernet</a:t>
            </a:r>
            <a:r>
              <a:rPr lang="ru-RU" dirty="0"/>
              <a:t> (технология </a:t>
            </a:r>
            <a:r>
              <a:rPr lang="en-US" dirty="0" err="1"/>
              <a:t>VxCOM</a:t>
            </a:r>
            <a:r>
              <a:rPr lang="ru-RU" dirty="0"/>
              <a:t>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" name="內容版面配置區 3"/>
          <p:cNvSpPr>
            <a:spLocks noGrp="1"/>
          </p:cNvSpPr>
          <p:nvPr>
            <p:ph idx="1"/>
          </p:nvPr>
        </p:nvSpPr>
        <p:spPr>
          <a:xfrm>
            <a:off x="2643174" y="1071546"/>
            <a:ext cx="6059016" cy="4525963"/>
          </a:xfrm>
        </p:spPr>
        <p:txBody>
          <a:bodyPr/>
          <a:lstStyle/>
          <a:p>
            <a:r>
              <a:rPr lang="ru-RU" altLang="zh-TW" sz="2400" dirty="0" smtClean="0"/>
              <a:t>До 3-х </a:t>
            </a:r>
            <a:r>
              <a:rPr lang="en-US" altLang="zh-TW" sz="2400" dirty="0" smtClean="0"/>
              <a:t>COM </a:t>
            </a:r>
            <a:r>
              <a:rPr lang="ru-RU" altLang="zh-TW" sz="2400" dirty="0" smtClean="0"/>
              <a:t>портов </a:t>
            </a:r>
            <a:r>
              <a:rPr lang="en-US" altLang="zh-TW" sz="2400" dirty="0" smtClean="0"/>
              <a:t>RS-232, RS-422, RS-485</a:t>
            </a:r>
            <a:endParaRPr lang="ru-RU" altLang="zh-TW" sz="2400" dirty="0" smtClean="0"/>
          </a:p>
          <a:p>
            <a:r>
              <a:rPr lang="ru-RU" altLang="zh-TW" sz="2400" dirty="0" smtClean="0"/>
              <a:t>Поддержка </a:t>
            </a:r>
            <a:r>
              <a:rPr lang="en-US" altLang="zh-TW" sz="2400" dirty="0" err="1" smtClean="0"/>
              <a:t>PoE</a:t>
            </a:r>
            <a:endParaRPr lang="en-US" altLang="zh-TW" sz="2400" dirty="0"/>
          </a:p>
          <a:p>
            <a:r>
              <a:rPr lang="ru-RU" altLang="zh-TW" sz="2400" dirty="0" smtClean="0"/>
              <a:t>Поддержка протоколов</a:t>
            </a:r>
            <a:r>
              <a:rPr lang="en-US" altLang="zh-TW" sz="2400" dirty="0" smtClean="0"/>
              <a:t> </a:t>
            </a:r>
            <a:r>
              <a:rPr lang="en-US" altLang="zh-TW" sz="2400" dirty="0"/>
              <a:t>TCP, UDP, HTTP, DHCP, BOOTP </a:t>
            </a:r>
            <a:r>
              <a:rPr lang="ru-RU" altLang="zh-TW" sz="2400" dirty="0" smtClean="0"/>
              <a:t>и</a:t>
            </a:r>
            <a:r>
              <a:rPr lang="en-US" altLang="zh-TW" sz="2400" dirty="0" smtClean="0"/>
              <a:t> TFTP</a:t>
            </a:r>
          </a:p>
          <a:p>
            <a:r>
              <a:rPr lang="ru-RU" altLang="zh-TW" sz="2400" dirty="0" smtClean="0"/>
              <a:t>Функция </a:t>
            </a:r>
            <a:r>
              <a:rPr lang="en-US" altLang="zh-TW" sz="2400" dirty="0" smtClean="0"/>
              <a:t>Pair-connection </a:t>
            </a:r>
            <a:r>
              <a:rPr lang="en-US" altLang="zh-TW" sz="2400" dirty="0"/>
              <a:t>(serial-bridge, serial-tunnel</a:t>
            </a:r>
            <a:r>
              <a:rPr lang="en-US" altLang="zh-TW" sz="2400" dirty="0" smtClean="0"/>
              <a:t>)</a:t>
            </a:r>
          </a:p>
          <a:p>
            <a:r>
              <a:rPr lang="ru-RU" altLang="zh-TW" sz="2400" dirty="0" smtClean="0"/>
              <a:t>Встроенный </a:t>
            </a:r>
            <a:r>
              <a:rPr lang="en-US" altLang="zh-TW" sz="2400" dirty="0" smtClean="0"/>
              <a:t>WEB</a:t>
            </a:r>
            <a:r>
              <a:rPr lang="ru-RU" altLang="zh-TW" sz="2400" dirty="0" smtClean="0"/>
              <a:t>-сервер для конфигурирования</a:t>
            </a:r>
          </a:p>
          <a:p>
            <a:r>
              <a:rPr lang="ru-RU" altLang="zh-TW" sz="2400" dirty="0" smtClean="0"/>
              <a:t>Компактный размер</a:t>
            </a:r>
            <a:endParaRPr lang="en-US" altLang="zh-TW" sz="2400" dirty="0" smtClean="0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3500438"/>
            <a:ext cx="1277634" cy="169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1357298"/>
            <a:ext cx="1201695" cy="16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"/>
          <p:cNvSpPr>
            <a:spLocks noChangeArrowheads="1"/>
          </p:cNvSpPr>
          <p:nvPr/>
        </p:nvSpPr>
        <p:spPr bwMode="auto">
          <a:xfrm>
            <a:off x="3275856" y="332656"/>
            <a:ext cx="48606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Особенности серии </a:t>
            </a:r>
            <a:r>
              <a:rPr lang="en-US" sz="2000" b="1" dirty="0"/>
              <a:t>tDS-700</a:t>
            </a:r>
            <a:endParaRPr lang="ru-RU" sz="20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1763688" y="332656"/>
            <a:ext cx="68770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Компактные шлюзы серии </a:t>
            </a:r>
            <a:r>
              <a:rPr lang="en-US" sz="2000" b="1" dirty="0" smtClean="0"/>
              <a:t>tGW-700</a:t>
            </a:r>
            <a:endParaRPr lang="ru-RU" sz="2000" b="1" dirty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Шлюз протоколов </a:t>
            </a:r>
            <a:r>
              <a:rPr lang="en-US" sz="2000" dirty="0" err="1" smtClean="0"/>
              <a:t>Modbus</a:t>
            </a:r>
            <a:r>
              <a:rPr lang="en-US" sz="2000" dirty="0" smtClean="0"/>
              <a:t> TCP </a:t>
            </a:r>
            <a:r>
              <a:rPr lang="ru-RU" sz="2000" dirty="0" smtClean="0"/>
              <a:t>в </a:t>
            </a:r>
            <a:r>
              <a:rPr lang="en-US" sz="2000" dirty="0" err="1" smtClean="0"/>
              <a:t>Modbus</a:t>
            </a:r>
            <a:r>
              <a:rPr lang="ru-RU" sz="2000" dirty="0" smtClean="0"/>
              <a:t> </a:t>
            </a:r>
            <a:r>
              <a:rPr lang="en-US" sz="2000" dirty="0" smtClean="0"/>
              <a:t>RTU</a:t>
            </a:r>
            <a:endParaRPr lang="ru-RU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7203"/>
            <a:ext cx="9158288" cy="36020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aphicFrame>
        <p:nvGraphicFramePr>
          <p:cNvPr id="10" name="Таблица 4"/>
          <p:cNvGraphicFramePr>
            <a:graphicFrameLocks noGrp="1"/>
          </p:cNvGraphicFramePr>
          <p:nvPr/>
        </p:nvGraphicFramePr>
        <p:xfrm>
          <a:off x="642910" y="1000108"/>
          <a:ext cx="7984776" cy="4539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796"/>
                <a:gridCol w="1330796"/>
                <a:gridCol w="1330796"/>
                <a:gridCol w="1330796"/>
                <a:gridCol w="1330796"/>
                <a:gridCol w="1330796"/>
              </a:tblGrid>
              <a:tr h="3399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Название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PPDS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PDS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DS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tDS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tGW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</a:tr>
              <a:tr h="5867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Virtual COM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Да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Да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Да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Да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</a:tr>
              <a:tr h="82106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Поддержка программирования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Да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Да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</a:tr>
              <a:tr h="57474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PoE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Да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Да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Да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marL="82106" marR="82106" marT="41053" marB="41053"/>
                </a:tc>
              </a:tr>
              <a:tr h="57474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Шлюз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en-US" sz="1600" baseline="0" dirty="0" err="1" smtClean="0"/>
                        <a:t>Modbus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Да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Да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marL="82106" marR="82106" marT="41053" marB="41053"/>
                </a:tc>
              </a:tr>
              <a:tr h="57474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Multi-client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Да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Да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Да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</a:tr>
              <a:tr h="106738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Особенности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Мощный</a:t>
                      </a:r>
                      <a:r>
                        <a:rPr lang="ru-RU" sz="1600" baseline="0" dirty="0" smtClean="0"/>
                        <a:t> функционал,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до</a:t>
                      </a:r>
                      <a:r>
                        <a:rPr lang="ru-RU" sz="1600" baseline="0" dirty="0" smtClean="0"/>
                        <a:t> 8 </a:t>
                      </a:r>
                      <a:r>
                        <a:rPr lang="en-US" sz="1600" baseline="0" dirty="0" smtClean="0"/>
                        <a:t>COM</a:t>
                      </a:r>
                      <a:r>
                        <a:rPr lang="ru-RU" sz="1600" baseline="0" dirty="0" smtClean="0"/>
                        <a:t> портов</a:t>
                      </a:r>
                      <a:endParaRPr lang="ru-RU" sz="1600" dirty="0" smtClean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До</a:t>
                      </a:r>
                      <a:r>
                        <a:rPr lang="ru-RU" sz="1600" baseline="0" dirty="0" smtClean="0"/>
                        <a:t> 8 </a:t>
                      </a:r>
                      <a:r>
                        <a:rPr lang="en-US" sz="1600" baseline="0" dirty="0" smtClean="0"/>
                        <a:t>COM</a:t>
                      </a:r>
                      <a:r>
                        <a:rPr lang="ru-RU" sz="1600" baseline="0" dirty="0" smtClean="0"/>
                        <a:t> портов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</a:t>
                      </a:r>
                      <a:r>
                        <a:rPr lang="en-US" sz="1600" baseline="0" dirty="0" smtClean="0"/>
                        <a:t>COM</a:t>
                      </a:r>
                      <a:r>
                        <a:rPr lang="ru-RU" sz="1600" baseline="0" dirty="0" smtClean="0"/>
                        <a:t> порт</a:t>
                      </a:r>
                      <a:endParaRPr lang="ru-RU" sz="1600" dirty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До 3 </a:t>
                      </a:r>
                      <a:r>
                        <a:rPr lang="en-US" sz="1600" baseline="0" dirty="0" smtClean="0"/>
                        <a:t>COM</a:t>
                      </a:r>
                      <a:r>
                        <a:rPr lang="ru-RU" sz="1600" baseline="0" dirty="0" smtClean="0"/>
                        <a:t> портов, компактный</a:t>
                      </a:r>
                      <a:endParaRPr lang="ru-RU" sz="1600" dirty="0" smtClean="0"/>
                    </a:p>
                  </a:txBody>
                  <a:tcPr marL="82106" marR="82106" marT="41053" marB="4105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До 3 </a:t>
                      </a:r>
                      <a:r>
                        <a:rPr lang="en-US" sz="1600" baseline="0" dirty="0" smtClean="0"/>
                        <a:t>COM</a:t>
                      </a:r>
                      <a:r>
                        <a:rPr lang="ru-RU" sz="1600" baseline="0" dirty="0" smtClean="0"/>
                        <a:t> портов, компактный</a:t>
                      </a:r>
                      <a:endParaRPr lang="ru-RU" sz="1600" dirty="0" smtClean="0"/>
                    </a:p>
                  </a:txBody>
                  <a:tcPr marL="82106" marR="82106" marT="41053" marB="41053"/>
                </a:tc>
              </a:tr>
            </a:tbl>
          </a:graphicData>
        </a:graphic>
      </p:graphicFrame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3059832" y="332656"/>
            <a:ext cx="53648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Сравнительная таблица серверов устройств</a:t>
            </a:r>
            <a:endParaRPr lang="ru-RU" sz="20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圓角矩形 106"/>
          <p:cNvSpPr/>
          <p:nvPr/>
        </p:nvSpPr>
        <p:spPr>
          <a:xfrm>
            <a:off x="142844" y="3714752"/>
            <a:ext cx="3514725" cy="1871663"/>
          </a:xfrm>
          <a:prstGeom prst="roundRect">
            <a:avLst/>
          </a:prstGeom>
          <a:ln w="53975" cmpd="thickThin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306" tIns="32653" rIns="65306" bIns="32653" anchor="ctr"/>
          <a:lstStyle/>
          <a:p>
            <a:pPr algn="ctr"/>
            <a:endParaRPr lang="zh-TW" altLang="en-US" sz="800">
              <a:solidFill>
                <a:srgbClr val="000000"/>
              </a:solidFill>
            </a:endParaRPr>
          </a:p>
        </p:txBody>
      </p:sp>
      <p:sp>
        <p:nvSpPr>
          <p:cNvPr id="10" name="圓角矩形 115"/>
          <p:cNvSpPr/>
          <p:nvPr/>
        </p:nvSpPr>
        <p:spPr>
          <a:xfrm>
            <a:off x="4247133" y="1336129"/>
            <a:ext cx="4789363" cy="3549650"/>
          </a:xfrm>
          <a:prstGeom prst="roundRect">
            <a:avLst/>
          </a:prstGeom>
          <a:ln w="53975" cmpd="thickThin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306" tIns="32653" rIns="65306" bIns="32653" anchor="ctr"/>
          <a:lstStyle/>
          <a:p>
            <a:pPr algn="ctr"/>
            <a:endParaRPr lang="zh-TW" altLang="en-US" sz="800">
              <a:solidFill>
                <a:srgbClr val="000000"/>
              </a:solidFill>
            </a:endParaRPr>
          </a:p>
        </p:txBody>
      </p:sp>
      <p:sp>
        <p:nvSpPr>
          <p:cNvPr id="11" name="圓角矩形 116"/>
          <p:cNvSpPr/>
          <p:nvPr/>
        </p:nvSpPr>
        <p:spPr>
          <a:xfrm>
            <a:off x="4481513" y="2442617"/>
            <a:ext cx="4356100" cy="69850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endParaRPr lang="zh-TW" altLang="en-US" sz="2000">
              <a:solidFill>
                <a:srgbClr val="000000"/>
              </a:solidFill>
            </a:endParaRPr>
          </a:p>
        </p:txBody>
      </p:sp>
      <p:sp>
        <p:nvSpPr>
          <p:cNvPr id="12" name="圓角矩形 138"/>
          <p:cNvSpPr/>
          <p:nvPr/>
        </p:nvSpPr>
        <p:spPr>
          <a:xfrm>
            <a:off x="4446588" y="3257004"/>
            <a:ext cx="4391025" cy="146685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endParaRPr lang="zh-TW" altLang="en-US" sz="2000">
              <a:solidFill>
                <a:srgbClr val="000000"/>
              </a:solidFill>
            </a:endParaRPr>
          </a:p>
        </p:txBody>
      </p:sp>
      <p:sp>
        <p:nvSpPr>
          <p:cNvPr id="13" name="圓角矩形 126"/>
          <p:cNvSpPr/>
          <p:nvPr/>
        </p:nvSpPr>
        <p:spPr>
          <a:xfrm>
            <a:off x="4481513" y="1496467"/>
            <a:ext cx="4356100" cy="893762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45715" rIns="91429" bIns="45715" anchor="ctr"/>
          <a:lstStyle/>
          <a:p>
            <a:endParaRPr lang="zh-TW" altLang="en-US" sz="2000">
              <a:solidFill>
                <a:srgbClr val="000000"/>
              </a:solidFill>
            </a:endParaRPr>
          </a:p>
        </p:txBody>
      </p:sp>
      <p:sp>
        <p:nvSpPr>
          <p:cNvPr id="14" name="橢圓 189"/>
          <p:cNvSpPr/>
          <p:nvPr/>
        </p:nvSpPr>
        <p:spPr>
          <a:xfrm>
            <a:off x="773485" y="1628254"/>
            <a:ext cx="1858963" cy="1498600"/>
          </a:xfrm>
          <a:prstGeom prst="ellipse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/>
            <a:r>
              <a:rPr lang="en-US" altLang="zh-TW" sz="2600">
                <a:solidFill>
                  <a:srgbClr val="FFFFFF"/>
                </a:solidFill>
              </a:rPr>
              <a:t>PAC</a:t>
            </a:r>
            <a:endParaRPr lang="zh-TW" altLang="en-US" sz="2600">
              <a:solidFill>
                <a:srgbClr val="FFFFFF"/>
              </a:solidFill>
            </a:endParaRPr>
          </a:p>
        </p:txBody>
      </p:sp>
      <p:grpSp>
        <p:nvGrpSpPr>
          <p:cNvPr id="15" name="群組 65"/>
          <p:cNvGrpSpPr>
            <a:grpSpLocks/>
          </p:cNvGrpSpPr>
          <p:nvPr/>
        </p:nvGrpSpPr>
        <p:grpSpPr bwMode="auto">
          <a:xfrm>
            <a:off x="286805" y="196163"/>
            <a:ext cx="8283785" cy="5355660"/>
            <a:chOff x="-10949" y="174643"/>
            <a:chExt cx="11596324" cy="7497646"/>
          </a:xfrm>
        </p:grpSpPr>
        <p:grpSp>
          <p:nvGrpSpPr>
            <p:cNvPr id="16" name="群組 3"/>
            <p:cNvGrpSpPr>
              <a:grpSpLocks/>
            </p:cNvGrpSpPr>
            <p:nvPr/>
          </p:nvGrpSpPr>
          <p:grpSpPr bwMode="auto">
            <a:xfrm>
              <a:off x="6582940" y="174643"/>
              <a:ext cx="4602408" cy="364187"/>
              <a:chOff x="6734484" y="4154005"/>
              <a:chExt cx="3219851" cy="364187"/>
            </a:xfrm>
          </p:grpSpPr>
          <p:cxnSp>
            <p:nvCxnSpPr>
              <p:cNvPr id="57" name="直線接點 117"/>
              <p:cNvCxnSpPr/>
              <p:nvPr/>
            </p:nvCxnSpPr>
            <p:spPr>
              <a:xfrm>
                <a:off x="7224225" y="4354245"/>
                <a:ext cx="357588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接點 118"/>
              <p:cNvCxnSpPr/>
              <p:nvPr/>
            </p:nvCxnSpPr>
            <p:spPr>
              <a:xfrm>
                <a:off x="7790148" y="4346736"/>
                <a:ext cx="1806599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圓角矩形 119"/>
              <p:cNvSpPr/>
              <p:nvPr/>
            </p:nvSpPr>
            <p:spPr>
              <a:xfrm>
                <a:off x="7351713" y="4180287"/>
                <a:ext cx="544156" cy="322887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I/O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圓角矩形 121"/>
              <p:cNvSpPr/>
              <p:nvPr/>
            </p:nvSpPr>
            <p:spPr>
              <a:xfrm>
                <a:off x="6734484" y="4180287"/>
                <a:ext cx="544156" cy="322887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I/O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圓角矩形 122"/>
              <p:cNvSpPr/>
              <p:nvPr/>
            </p:nvSpPr>
            <p:spPr>
              <a:xfrm>
                <a:off x="9410179" y="4175281"/>
                <a:ext cx="544156" cy="34291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I/O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圓角矩形 123"/>
              <p:cNvSpPr/>
              <p:nvPr/>
            </p:nvSpPr>
            <p:spPr>
              <a:xfrm>
                <a:off x="8199042" y="4154005"/>
                <a:ext cx="991919" cy="34291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600">
                    <a:solidFill>
                      <a:srgbClr val="FFFFFF"/>
                    </a:solidFill>
                  </a:rPr>
                  <a:t>Repeater</a:t>
                </a:r>
                <a:endParaRPr lang="zh-TW" altLang="en-US" sz="16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17" name="直線接點 167"/>
            <p:cNvCxnSpPr/>
            <p:nvPr/>
          </p:nvCxnSpPr>
          <p:spPr>
            <a:xfrm flipH="1">
              <a:off x="1871645" y="6322048"/>
              <a:ext cx="176007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圓角矩形 171"/>
            <p:cNvSpPr/>
            <p:nvPr/>
          </p:nvSpPr>
          <p:spPr>
            <a:xfrm rot="21584220">
              <a:off x="40459" y="5975351"/>
              <a:ext cx="1831186" cy="631167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700">
                  <a:solidFill>
                    <a:srgbClr val="FFFFFF"/>
                  </a:solidFill>
                </a:rPr>
                <a:t>Hub /Swish</a:t>
              </a:r>
              <a:endParaRPr lang="zh-TW" altLang="en-US" sz="1700">
                <a:solidFill>
                  <a:srgbClr val="FFFFFF"/>
                </a:solidFill>
              </a:endParaRPr>
            </a:p>
          </p:txBody>
        </p:sp>
        <p:grpSp>
          <p:nvGrpSpPr>
            <p:cNvPr id="19" name="群組 67"/>
            <p:cNvGrpSpPr>
              <a:grpSpLocks/>
            </p:cNvGrpSpPr>
            <p:nvPr/>
          </p:nvGrpSpPr>
          <p:grpSpPr bwMode="auto">
            <a:xfrm>
              <a:off x="6514060" y="2078288"/>
              <a:ext cx="4580187" cy="922106"/>
              <a:chOff x="9489471" y="7341030"/>
              <a:chExt cx="4424975" cy="1235564"/>
            </a:xfrm>
          </p:grpSpPr>
          <p:cxnSp>
            <p:nvCxnSpPr>
              <p:cNvPr id="47" name="直線接點 68"/>
              <p:cNvCxnSpPr>
                <a:stCxn id="49" idx="3"/>
                <a:endCxn id="50" idx="3"/>
              </p:cNvCxnSpPr>
              <p:nvPr/>
            </p:nvCxnSpPr>
            <p:spPr>
              <a:xfrm>
                <a:off x="10960168" y="8305664"/>
                <a:ext cx="2954278" cy="2976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圓角矩形 69"/>
              <p:cNvSpPr/>
              <p:nvPr/>
            </p:nvSpPr>
            <p:spPr>
              <a:xfrm>
                <a:off x="12119550" y="8043665"/>
                <a:ext cx="787951" cy="52995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I/O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圓角矩形 70"/>
              <p:cNvSpPr/>
              <p:nvPr/>
            </p:nvSpPr>
            <p:spPr>
              <a:xfrm>
                <a:off x="9523823" y="8040687"/>
                <a:ext cx="1436345" cy="52995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600">
                    <a:solidFill>
                      <a:srgbClr val="FFFFFF"/>
                    </a:solidFill>
                  </a:rPr>
                  <a:t>Converter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圓角矩形 71"/>
              <p:cNvSpPr/>
              <p:nvPr/>
            </p:nvSpPr>
            <p:spPr>
              <a:xfrm>
                <a:off x="13126496" y="8043665"/>
                <a:ext cx="787950" cy="52995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I/O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圓角矩形 72"/>
              <p:cNvSpPr/>
              <p:nvPr/>
            </p:nvSpPr>
            <p:spPr>
              <a:xfrm>
                <a:off x="11088988" y="8046641"/>
                <a:ext cx="787951" cy="52995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I/O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2" name="直線接點 73"/>
              <p:cNvCxnSpPr>
                <a:endCxn id="55" idx="3"/>
              </p:cNvCxnSpPr>
              <p:nvPr/>
            </p:nvCxnSpPr>
            <p:spPr>
              <a:xfrm flipV="1">
                <a:off x="10844230" y="7606006"/>
                <a:ext cx="3070216" cy="47636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圓角矩形 74"/>
              <p:cNvSpPr/>
              <p:nvPr/>
            </p:nvSpPr>
            <p:spPr>
              <a:xfrm>
                <a:off x="12083052" y="7370803"/>
                <a:ext cx="787950" cy="52995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I/O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圓角矩形 75"/>
              <p:cNvSpPr/>
              <p:nvPr/>
            </p:nvSpPr>
            <p:spPr>
              <a:xfrm>
                <a:off x="11093282" y="7341030"/>
                <a:ext cx="787951" cy="52995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I/O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圓角矩形 76"/>
              <p:cNvSpPr/>
              <p:nvPr/>
            </p:nvSpPr>
            <p:spPr>
              <a:xfrm>
                <a:off x="13126496" y="7341030"/>
                <a:ext cx="787950" cy="52995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I/O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圓角矩形 77"/>
              <p:cNvSpPr/>
              <p:nvPr/>
            </p:nvSpPr>
            <p:spPr>
              <a:xfrm>
                <a:off x="9489471" y="7364848"/>
                <a:ext cx="1436345" cy="52995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Gateway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" name="群組 4"/>
            <p:cNvGrpSpPr>
              <a:grpSpLocks/>
            </p:cNvGrpSpPr>
            <p:nvPr/>
          </p:nvGrpSpPr>
          <p:grpSpPr bwMode="auto">
            <a:xfrm>
              <a:off x="6071815" y="4508560"/>
              <a:ext cx="5513560" cy="1804604"/>
              <a:chOff x="12957596" y="3231396"/>
              <a:chExt cx="3997867" cy="1316520"/>
            </a:xfrm>
          </p:grpSpPr>
          <p:sp>
            <p:nvSpPr>
              <p:cNvPr id="28" name="圓角矩形 80"/>
              <p:cNvSpPr/>
              <p:nvPr/>
            </p:nvSpPr>
            <p:spPr>
              <a:xfrm>
                <a:off x="12957596" y="3722659"/>
                <a:ext cx="995841" cy="377769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HUB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9" name="直線接點 81"/>
              <p:cNvCxnSpPr>
                <a:stCxn id="28" idx="3"/>
                <a:endCxn id="35" idx="1"/>
              </p:cNvCxnSpPr>
              <p:nvPr/>
            </p:nvCxnSpPr>
            <p:spPr>
              <a:xfrm flipV="1">
                <a:off x="13953437" y="3435683"/>
                <a:ext cx="365787" cy="476671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82"/>
              <p:cNvCxnSpPr>
                <a:endCxn id="36" idx="1"/>
              </p:cNvCxnSpPr>
              <p:nvPr/>
            </p:nvCxnSpPr>
            <p:spPr>
              <a:xfrm flipV="1">
                <a:off x="13982442" y="3894520"/>
                <a:ext cx="327113" cy="17834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83"/>
              <p:cNvCxnSpPr>
                <a:stCxn id="28" idx="3"/>
                <a:endCxn id="37" idx="1"/>
              </p:cNvCxnSpPr>
              <p:nvPr/>
            </p:nvCxnSpPr>
            <p:spPr>
              <a:xfrm>
                <a:off x="13953437" y="3912355"/>
                <a:ext cx="356118" cy="447487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84"/>
              <p:cNvCxnSpPr>
                <a:stCxn id="35" idx="1"/>
                <a:endCxn id="44" idx="3"/>
              </p:cNvCxnSpPr>
              <p:nvPr/>
            </p:nvCxnSpPr>
            <p:spPr>
              <a:xfrm flipV="1">
                <a:off x="14319224" y="3419470"/>
                <a:ext cx="2028743" cy="16213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85"/>
              <p:cNvCxnSpPr/>
              <p:nvPr/>
            </p:nvCxnSpPr>
            <p:spPr>
              <a:xfrm flipV="1">
                <a:off x="14319224" y="3863715"/>
                <a:ext cx="2028743" cy="16213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 86"/>
              <p:cNvCxnSpPr/>
              <p:nvPr/>
            </p:nvCxnSpPr>
            <p:spPr>
              <a:xfrm flipV="1">
                <a:off x="14328892" y="4325794"/>
                <a:ext cx="2028743" cy="16213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圓角矩形 87"/>
              <p:cNvSpPr/>
              <p:nvPr/>
            </p:nvSpPr>
            <p:spPr>
              <a:xfrm>
                <a:off x="14319224" y="3245988"/>
                <a:ext cx="546262" cy="377769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I/O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圓角矩形 88"/>
              <p:cNvSpPr/>
              <p:nvPr/>
            </p:nvSpPr>
            <p:spPr>
              <a:xfrm>
                <a:off x="14309556" y="3706446"/>
                <a:ext cx="546262" cy="377769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I/O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圓角矩形 89"/>
              <p:cNvSpPr/>
              <p:nvPr/>
            </p:nvSpPr>
            <p:spPr>
              <a:xfrm>
                <a:off x="14309556" y="4170147"/>
                <a:ext cx="546262" cy="377769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I/O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圓角矩形 90"/>
              <p:cNvSpPr/>
              <p:nvPr/>
            </p:nvSpPr>
            <p:spPr>
              <a:xfrm>
                <a:off x="15065298" y="3231396"/>
                <a:ext cx="546263" cy="37777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I/O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圓角矩形 91"/>
              <p:cNvSpPr/>
              <p:nvPr/>
            </p:nvSpPr>
            <p:spPr>
              <a:xfrm>
                <a:off x="15055630" y="3690233"/>
                <a:ext cx="546263" cy="377769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I/O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圓角矩形 92"/>
              <p:cNvSpPr/>
              <p:nvPr/>
            </p:nvSpPr>
            <p:spPr>
              <a:xfrm>
                <a:off x="15055630" y="4155554"/>
                <a:ext cx="546263" cy="37777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I/O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41" name="直線接點 93"/>
              <p:cNvCxnSpPr/>
              <p:nvPr/>
            </p:nvCxnSpPr>
            <p:spPr>
              <a:xfrm flipV="1">
                <a:off x="16230336" y="3435683"/>
                <a:ext cx="725127" cy="8107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 94"/>
              <p:cNvCxnSpPr/>
              <p:nvPr/>
            </p:nvCxnSpPr>
            <p:spPr>
              <a:xfrm flipV="1">
                <a:off x="16228724" y="3868579"/>
                <a:ext cx="726739" cy="8106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95"/>
              <p:cNvCxnSpPr/>
              <p:nvPr/>
            </p:nvCxnSpPr>
            <p:spPr>
              <a:xfrm flipV="1">
                <a:off x="16228724" y="4354978"/>
                <a:ext cx="726739" cy="8106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圓角矩形 96"/>
              <p:cNvSpPr/>
              <p:nvPr/>
            </p:nvSpPr>
            <p:spPr>
              <a:xfrm>
                <a:off x="15801706" y="3231396"/>
                <a:ext cx="546262" cy="37777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I/O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圓角矩形 97"/>
              <p:cNvSpPr/>
              <p:nvPr/>
            </p:nvSpPr>
            <p:spPr>
              <a:xfrm>
                <a:off x="15792037" y="3690233"/>
                <a:ext cx="547874" cy="377769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I/O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圓角矩形 98"/>
              <p:cNvSpPr/>
              <p:nvPr/>
            </p:nvSpPr>
            <p:spPr>
              <a:xfrm>
                <a:off x="15792037" y="4155554"/>
                <a:ext cx="547874" cy="37777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700">
                    <a:solidFill>
                      <a:srgbClr val="FFFFFF"/>
                    </a:solidFill>
                  </a:rPr>
                  <a:t>I/O</a:t>
                </a:r>
                <a:endParaRPr lang="zh-TW" altLang="en-US" sz="17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21" name="直線接點 14"/>
            <p:cNvCxnSpPr>
              <a:stCxn id="18" idx="3"/>
            </p:cNvCxnSpPr>
            <p:nvPr/>
          </p:nvCxnSpPr>
          <p:spPr>
            <a:xfrm flipV="1">
              <a:off x="1871645" y="5899788"/>
              <a:ext cx="820034" cy="386701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圓角矩形 174"/>
            <p:cNvSpPr/>
            <p:nvPr/>
          </p:nvSpPr>
          <p:spPr>
            <a:xfrm>
              <a:off x="2496116" y="5573094"/>
              <a:ext cx="906704" cy="49337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700">
                  <a:solidFill>
                    <a:srgbClr val="FFFFFF"/>
                  </a:solidFill>
                </a:rPr>
                <a:t>I/O</a:t>
              </a:r>
              <a:endParaRPr lang="zh-TW" altLang="en-US" sz="1700">
                <a:solidFill>
                  <a:srgbClr val="FFFFFF"/>
                </a:solidFill>
              </a:endParaRPr>
            </a:p>
          </p:txBody>
        </p:sp>
        <p:sp>
          <p:nvSpPr>
            <p:cNvPr id="23" name="圓角矩形 120"/>
            <p:cNvSpPr/>
            <p:nvPr/>
          </p:nvSpPr>
          <p:spPr>
            <a:xfrm>
              <a:off x="3505046" y="6008688"/>
              <a:ext cx="906704" cy="49337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700" dirty="0">
                  <a:solidFill>
                    <a:srgbClr val="FFFFFF"/>
                  </a:solidFill>
                </a:rPr>
                <a:t>I/O</a:t>
              </a:r>
              <a:endParaRPr lang="zh-TW" altLang="en-US" sz="1700" dirty="0">
                <a:solidFill>
                  <a:srgbClr val="FFFFFF"/>
                </a:solidFill>
              </a:endParaRPr>
            </a:p>
          </p:txBody>
        </p:sp>
        <p:cxnSp>
          <p:nvCxnSpPr>
            <p:cNvPr id="24" name="直線接點 159"/>
            <p:cNvCxnSpPr>
              <a:stCxn id="25" idx="1"/>
              <a:endCxn id="18" idx="3"/>
            </p:cNvCxnSpPr>
            <p:nvPr/>
          </p:nvCxnSpPr>
          <p:spPr>
            <a:xfrm flipH="1" flipV="1">
              <a:off x="1871645" y="6286489"/>
              <a:ext cx="813367" cy="4956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圓角矩形 175"/>
            <p:cNvSpPr/>
            <p:nvPr/>
          </p:nvSpPr>
          <p:spPr>
            <a:xfrm>
              <a:off x="2685012" y="6535400"/>
              <a:ext cx="906704" cy="49337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700" dirty="0">
                  <a:solidFill>
                    <a:srgbClr val="FFFFFF"/>
                  </a:solidFill>
                </a:rPr>
                <a:t>I/O</a:t>
              </a:r>
              <a:endParaRPr lang="zh-TW" altLang="en-US" sz="1700" dirty="0">
                <a:solidFill>
                  <a:srgbClr val="FFFFFF"/>
                </a:solidFill>
              </a:endParaRPr>
            </a:p>
          </p:txBody>
        </p:sp>
        <p:cxnSp>
          <p:nvCxnSpPr>
            <p:cNvPr id="26" name="直線接點 177"/>
            <p:cNvCxnSpPr/>
            <p:nvPr/>
          </p:nvCxnSpPr>
          <p:spPr>
            <a:xfrm flipH="1">
              <a:off x="1878313" y="7528821"/>
              <a:ext cx="1382279" cy="0"/>
            </a:xfrm>
            <a:prstGeom prst="line">
              <a:avLst/>
            </a:prstGeom>
            <a:ln w="508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圓角矩形 169"/>
            <p:cNvSpPr/>
            <p:nvPr/>
          </p:nvSpPr>
          <p:spPr>
            <a:xfrm rot="21584220">
              <a:off x="-10949" y="7005564"/>
              <a:ext cx="2135642" cy="666725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700" dirty="0">
                  <a:solidFill>
                    <a:srgbClr val="FFFFFF"/>
                  </a:solidFill>
                </a:rPr>
                <a:t>Device Server</a:t>
              </a:r>
              <a:endParaRPr lang="zh-TW" altLang="en-US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63" name="向右箭號 181"/>
          <p:cNvSpPr/>
          <p:nvPr/>
        </p:nvSpPr>
        <p:spPr>
          <a:xfrm rot="3465969">
            <a:off x="2113614" y="2973408"/>
            <a:ext cx="849312" cy="736600"/>
          </a:xfrm>
          <a:prstGeom prst="rightArrow">
            <a:avLst/>
          </a:prstGeom>
          <a:ln w="53975" cmpd="thickThin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306" tIns="32653" rIns="65306" bIns="32653" anchor="ctr"/>
          <a:lstStyle/>
          <a:p>
            <a:pPr algn="ctr"/>
            <a:endParaRPr lang="zh-TW" altLang="en-US" sz="800">
              <a:solidFill>
                <a:srgbClr val="000000"/>
              </a:solidFill>
            </a:endParaRPr>
          </a:p>
        </p:txBody>
      </p:sp>
      <p:sp>
        <p:nvSpPr>
          <p:cNvPr id="64" name="向右箭號 183"/>
          <p:cNvSpPr/>
          <p:nvPr/>
        </p:nvSpPr>
        <p:spPr>
          <a:xfrm rot="20992642">
            <a:off x="3084513" y="2171154"/>
            <a:ext cx="849312" cy="736600"/>
          </a:xfrm>
          <a:prstGeom prst="rightArrow">
            <a:avLst/>
          </a:prstGeom>
          <a:ln w="53975" cmpd="thickThin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5306" tIns="32653" rIns="65306" bIns="32653" anchor="ctr"/>
          <a:lstStyle/>
          <a:p>
            <a:pPr algn="ctr"/>
            <a:endParaRPr lang="zh-TW" altLang="en-US" sz="800">
              <a:solidFill>
                <a:srgbClr val="000000"/>
              </a:solidFill>
            </a:endParaRPr>
          </a:p>
        </p:txBody>
      </p:sp>
      <p:sp>
        <p:nvSpPr>
          <p:cNvPr id="65" name="文字方塊 3"/>
          <p:cNvSpPr txBox="1">
            <a:spLocks noChangeArrowheads="1"/>
          </p:cNvSpPr>
          <p:nvPr/>
        </p:nvSpPr>
        <p:spPr bwMode="auto">
          <a:xfrm>
            <a:off x="-1692275" y="18637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TW" altLang="en-US"/>
          </a:p>
        </p:txBody>
      </p:sp>
      <p:sp>
        <p:nvSpPr>
          <p:cNvPr id="66" name="Прямоугольник 1"/>
          <p:cNvSpPr>
            <a:spLocks noChangeArrowheads="1"/>
          </p:cNvSpPr>
          <p:nvPr/>
        </p:nvSpPr>
        <p:spPr bwMode="auto">
          <a:xfrm>
            <a:off x="2411760" y="332656"/>
            <a:ext cx="6732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Конверторы, шлюзы, </a:t>
            </a:r>
            <a:r>
              <a:rPr lang="ru-RU" sz="2000" b="1" dirty="0" err="1" smtClean="0"/>
              <a:t>разветвители</a:t>
            </a:r>
            <a:r>
              <a:rPr lang="ru-RU" sz="2000" b="1" dirty="0"/>
              <a:t> </a:t>
            </a:r>
            <a:r>
              <a:rPr lang="ru-RU" sz="2000" b="1" dirty="0" smtClean="0"/>
              <a:t>и повторители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9" name="群組 5"/>
          <p:cNvGrpSpPr>
            <a:grpSpLocks/>
          </p:cNvGrpSpPr>
          <p:nvPr/>
        </p:nvGrpSpPr>
        <p:grpSpPr bwMode="auto">
          <a:xfrm>
            <a:off x="4946650" y="4141951"/>
            <a:ext cx="3906838" cy="1458913"/>
            <a:chOff x="1405017" y="2376342"/>
            <a:chExt cx="6159025" cy="1728193"/>
          </a:xfrm>
        </p:grpSpPr>
        <p:grpSp>
          <p:nvGrpSpPr>
            <p:cNvPr id="10" name="群組 31"/>
            <p:cNvGrpSpPr>
              <a:grpSpLocks/>
            </p:cNvGrpSpPr>
            <p:nvPr/>
          </p:nvGrpSpPr>
          <p:grpSpPr bwMode="auto">
            <a:xfrm>
              <a:off x="1405017" y="2376342"/>
              <a:ext cx="6159025" cy="1728193"/>
              <a:chOff x="2157391" y="2996951"/>
              <a:chExt cx="6159025" cy="1728193"/>
            </a:xfrm>
          </p:grpSpPr>
          <p:sp>
            <p:nvSpPr>
              <p:cNvPr id="13" name="圓角矩形 34"/>
              <p:cNvSpPr/>
              <p:nvPr/>
            </p:nvSpPr>
            <p:spPr>
              <a:xfrm>
                <a:off x="2157391" y="2996951"/>
                <a:ext cx="6159025" cy="172819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zh-TW" altLang="en-US" sz="11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4" name="群組 35"/>
              <p:cNvGrpSpPr>
                <a:grpSpLocks/>
              </p:cNvGrpSpPr>
              <p:nvPr/>
            </p:nvGrpSpPr>
            <p:grpSpPr bwMode="auto">
              <a:xfrm>
                <a:off x="3333637" y="3164318"/>
                <a:ext cx="4802588" cy="1235497"/>
                <a:chOff x="9112702" y="7340598"/>
                <a:chExt cx="4802588" cy="1235497"/>
              </a:xfrm>
            </p:grpSpPr>
            <p:cxnSp>
              <p:nvCxnSpPr>
                <p:cNvPr id="15" name="直線接點 36"/>
                <p:cNvCxnSpPr>
                  <a:endCxn id="18" idx="3"/>
                </p:cNvCxnSpPr>
                <p:nvPr/>
              </p:nvCxnSpPr>
              <p:spPr>
                <a:xfrm flipV="1">
                  <a:off x="9112702" y="8307182"/>
                  <a:ext cx="4802588" cy="9402"/>
                </a:xfrm>
                <a:prstGeom prst="line">
                  <a:avLst/>
                </a:prstGeom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圓角矩形 37"/>
                <p:cNvSpPr/>
                <p:nvPr/>
              </p:nvSpPr>
              <p:spPr>
                <a:xfrm>
                  <a:off x="12120888" y="8043910"/>
                  <a:ext cx="788336" cy="528424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en-US" altLang="zh-TW" sz="1100">
                      <a:solidFill>
                        <a:srgbClr val="FFFFFF"/>
                      </a:solidFill>
                    </a:rPr>
                    <a:t>I/O</a:t>
                  </a:r>
                  <a:endParaRPr lang="zh-TW" altLang="en-US" sz="11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" name="圓角矩形 38"/>
                <p:cNvSpPr/>
                <p:nvPr/>
              </p:nvSpPr>
              <p:spPr>
                <a:xfrm>
                  <a:off x="9525640" y="8040149"/>
                  <a:ext cx="1436522" cy="528424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en-US" altLang="zh-TW" sz="1100">
                      <a:solidFill>
                        <a:srgbClr val="FFFFFF"/>
                      </a:solidFill>
                    </a:rPr>
                    <a:t>Converter</a:t>
                  </a:r>
                  <a:endParaRPr lang="zh-TW" altLang="en-US" sz="11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" name="圓角矩形 39"/>
                <p:cNvSpPr/>
                <p:nvPr/>
              </p:nvSpPr>
              <p:spPr>
                <a:xfrm>
                  <a:off x="13126954" y="8043910"/>
                  <a:ext cx="788336" cy="528424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en-US" altLang="zh-TW" sz="1100">
                      <a:solidFill>
                        <a:srgbClr val="FFFFFF"/>
                      </a:solidFill>
                    </a:rPr>
                    <a:t>I/O</a:t>
                  </a:r>
                  <a:endParaRPr lang="zh-TW" altLang="en-US" sz="11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圓角矩形 40"/>
                <p:cNvSpPr/>
                <p:nvPr/>
              </p:nvSpPr>
              <p:spPr>
                <a:xfrm>
                  <a:off x="11089796" y="8045790"/>
                  <a:ext cx="788336" cy="530305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en-US" altLang="zh-TW" sz="1100">
                      <a:solidFill>
                        <a:srgbClr val="FFFFFF"/>
                      </a:solidFill>
                    </a:rPr>
                    <a:t>I/O</a:t>
                  </a:r>
                  <a:endParaRPr lang="zh-TW" altLang="en-US" sz="110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20" name="直線接點 41"/>
                <p:cNvCxnSpPr>
                  <a:stCxn id="11" idx="3"/>
                  <a:endCxn id="23" idx="3"/>
                </p:cNvCxnSpPr>
                <p:nvPr/>
              </p:nvCxnSpPr>
              <p:spPr>
                <a:xfrm flipV="1">
                  <a:off x="9122712" y="7605750"/>
                  <a:ext cx="4792578" cy="48893"/>
                </a:xfrm>
                <a:prstGeom prst="line">
                  <a:avLst/>
                </a:prstGeom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圓角矩形 42"/>
                <p:cNvSpPr/>
                <p:nvPr/>
              </p:nvSpPr>
              <p:spPr>
                <a:xfrm>
                  <a:off x="12083349" y="7370686"/>
                  <a:ext cx="788334" cy="530305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en-US" altLang="zh-TW" sz="1100">
                      <a:solidFill>
                        <a:srgbClr val="FFFFFF"/>
                      </a:solidFill>
                    </a:rPr>
                    <a:t>I/O</a:t>
                  </a:r>
                  <a:endParaRPr lang="zh-TW" altLang="en-US" sz="11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" name="圓角矩形 43"/>
                <p:cNvSpPr/>
                <p:nvPr/>
              </p:nvSpPr>
              <p:spPr>
                <a:xfrm>
                  <a:off x="11094801" y="7340598"/>
                  <a:ext cx="788336" cy="530305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en-US" altLang="zh-TW" sz="1100">
                      <a:solidFill>
                        <a:srgbClr val="FFFFFF"/>
                      </a:solidFill>
                    </a:rPr>
                    <a:t>I/O</a:t>
                  </a:r>
                  <a:endParaRPr lang="zh-TW" altLang="en-US" sz="11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" name="圓角矩形 44"/>
                <p:cNvSpPr/>
                <p:nvPr/>
              </p:nvSpPr>
              <p:spPr>
                <a:xfrm>
                  <a:off x="13126954" y="7340598"/>
                  <a:ext cx="788336" cy="530305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en-US" altLang="zh-TW" sz="1100">
                      <a:solidFill>
                        <a:srgbClr val="FFFFFF"/>
                      </a:solidFill>
                    </a:rPr>
                    <a:t>I/O</a:t>
                  </a:r>
                  <a:endParaRPr lang="zh-TW" altLang="en-US" sz="11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" name="圓角矩形 45"/>
                <p:cNvSpPr/>
                <p:nvPr/>
              </p:nvSpPr>
              <p:spPr>
                <a:xfrm>
                  <a:off x="9490603" y="7365044"/>
                  <a:ext cx="1436522" cy="528425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en-US" altLang="zh-TW" sz="1100">
                      <a:solidFill>
                        <a:srgbClr val="FFFFFF"/>
                      </a:solidFill>
                    </a:rPr>
                    <a:t>Gateway</a:t>
                  </a:r>
                  <a:endParaRPr lang="zh-TW" altLang="en-US" sz="11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1" name="圓角矩形 32"/>
            <p:cNvSpPr/>
            <p:nvPr/>
          </p:nvSpPr>
          <p:spPr>
            <a:xfrm>
              <a:off x="1547669" y="2605765"/>
              <a:ext cx="1043605" cy="50585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Control</a:t>
              </a:r>
            </a:p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Center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12" name="圓角矩形 33"/>
            <p:cNvSpPr/>
            <p:nvPr/>
          </p:nvSpPr>
          <p:spPr>
            <a:xfrm>
              <a:off x="1547669" y="3254543"/>
              <a:ext cx="1043605" cy="50397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Control</a:t>
              </a:r>
            </a:p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Center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群組 7"/>
          <p:cNvGrpSpPr>
            <a:grpSpLocks/>
          </p:cNvGrpSpPr>
          <p:nvPr/>
        </p:nvGrpSpPr>
        <p:grpSpPr bwMode="auto">
          <a:xfrm>
            <a:off x="538163" y="4167351"/>
            <a:ext cx="4048125" cy="1393825"/>
            <a:chOff x="323528" y="5009465"/>
            <a:chExt cx="4537464" cy="1269908"/>
          </a:xfrm>
        </p:grpSpPr>
        <p:grpSp>
          <p:nvGrpSpPr>
            <p:cNvPr id="26" name="群組 13"/>
            <p:cNvGrpSpPr>
              <a:grpSpLocks/>
            </p:cNvGrpSpPr>
            <p:nvPr/>
          </p:nvGrpSpPr>
          <p:grpSpPr bwMode="auto">
            <a:xfrm>
              <a:off x="323528" y="5009464"/>
              <a:ext cx="4537464" cy="1269906"/>
              <a:chOff x="-1772453" y="2944147"/>
              <a:chExt cx="16391279" cy="3645824"/>
            </a:xfrm>
          </p:grpSpPr>
          <p:sp>
            <p:nvSpPr>
              <p:cNvPr id="42" name="文字方塊 29"/>
              <p:cNvSpPr txBox="1"/>
              <p:nvPr/>
            </p:nvSpPr>
            <p:spPr>
              <a:xfrm>
                <a:off x="3324911" y="4488847"/>
                <a:ext cx="745642" cy="72252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endParaRPr lang="zh-TW" altLang="en-US" sz="1200">
                  <a:latin typeface="Calibri" pitchFamily="34" charset="0"/>
                </a:endParaRPr>
              </a:p>
            </p:txBody>
          </p:sp>
          <p:sp>
            <p:nvSpPr>
              <p:cNvPr id="43" name="圓角矩形 30"/>
              <p:cNvSpPr/>
              <p:nvPr/>
            </p:nvSpPr>
            <p:spPr>
              <a:xfrm>
                <a:off x="-1772453" y="2944147"/>
                <a:ext cx="16391279" cy="3645824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zh-TW" altLang="en-US" sz="120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27" name="直線接點 14"/>
            <p:cNvCxnSpPr/>
            <p:nvPr/>
          </p:nvCxnSpPr>
          <p:spPr>
            <a:xfrm flipH="1" flipV="1">
              <a:off x="538835" y="5408662"/>
              <a:ext cx="1523164" cy="5785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矩形 15"/>
            <p:cNvSpPr/>
            <p:nvPr/>
          </p:nvSpPr>
          <p:spPr>
            <a:xfrm>
              <a:off x="400042" y="5164226"/>
              <a:ext cx="1857691" cy="25311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TW" sz="1200" i="1" dirty="0">
                  <a:latin typeface="+mj-lt"/>
                  <a:ea typeface="新細明體" charset="-120"/>
                </a:rPr>
                <a:t>Modbus  RTU</a:t>
              </a:r>
            </a:p>
          </p:txBody>
        </p:sp>
        <p:sp>
          <p:nvSpPr>
            <p:cNvPr id="29" name="矩形 16"/>
            <p:cNvSpPr/>
            <p:nvPr/>
          </p:nvSpPr>
          <p:spPr>
            <a:xfrm>
              <a:off x="401821" y="5846910"/>
              <a:ext cx="1859470" cy="25166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TW" sz="1200" i="1" dirty="0">
                  <a:latin typeface="+mj-lt"/>
                  <a:ea typeface="新細明體" charset="-120"/>
                </a:rPr>
                <a:t>DCON</a:t>
              </a:r>
            </a:p>
          </p:txBody>
        </p:sp>
        <p:sp>
          <p:nvSpPr>
            <p:cNvPr id="30" name="矩形 17"/>
            <p:cNvSpPr/>
            <p:nvPr/>
          </p:nvSpPr>
          <p:spPr>
            <a:xfrm>
              <a:off x="401821" y="5492551"/>
              <a:ext cx="1859470" cy="25166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TW" sz="1200" i="1" dirty="0">
                  <a:latin typeface="+mj-lt"/>
                  <a:ea typeface="新細明體" charset="-120"/>
                </a:rPr>
                <a:t>Modbus TCP</a:t>
              </a:r>
            </a:p>
          </p:txBody>
        </p:sp>
        <p:sp>
          <p:nvSpPr>
            <p:cNvPr id="31" name="矩形 18"/>
            <p:cNvSpPr/>
            <p:nvPr/>
          </p:nvSpPr>
          <p:spPr>
            <a:xfrm>
              <a:off x="2828920" y="5378288"/>
              <a:ext cx="1859470" cy="25166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TW" sz="1200" i="1" dirty="0" err="1">
                  <a:latin typeface="+mj-lt"/>
                  <a:ea typeface="新細明體" charset="-120"/>
                </a:rPr>
                <a:t>CANopen</a:t>
              </a:r>
              <a:endParaRPr lang="en-US" altLang="zh-TW" sz="1200" i="1" dirty="0">
                <a:latin typeface="+mj-lt"/>
                <a:ea typeface="新細明體" charset="-120"/>
              </a:endParaRPr>
            </a:p>
          </p:txBody>
        </p:sp>
        <p:sp>
          <p:nvSpPr>
            <p:cNvPr id="32" name="矩形 19"/>
            <p:cNvSpPr/>
            <p:nvPr/>
          </p:nvSpPr>
          <p:spPr>
            <a:xfrm>
              <a:off x="2930345" y="5658883"/>
              <a:ext cx="1859471" cy="25311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TW" sz="1200" i="1" dirty="0">
                  <a:latin typeface="+mj-lt"/>
                  <a:ea typeface="新細明體" charset="-120"/>
                </a:rPr>
                <a:t>PROFIBU</a:t>
              </a:r>
            </a:p>
          </p:txBody>
        </p:sp>
        <p:sp>
          <p:nvSpPr>
            <p:cNvPr id="33" name="矩形 20"/>
            <p:cNvSpPr/>
            <p:nvPr/>
          </p:nvSpPr>
          <p:spPr>
            <a:xfrm>
              <a:off x="2900096" y="5913443"/>
              <a:ext cx="1859470" cy="25311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TW" sz="1200" i="1" dirty="0">
                  <a:latin typeface="+mj-lt"/>
                  <a:ea typeface="新細明體" charset="-120"/>
                </a:rPr>
                <a:t>HART</a:t>
              </a:r>
            </a:p>
          </p:txBody>
        </p:sp>
        <p:cxnSp>
          <p:nvCxnSpPr>
            <p:cNvPr id="34" name="直線接點 21"/>
            <p:cNvCxnSpPr/>
            <p:nvPr/>
          </p:nvCxnSpPr>
          <p:spPr>
            <a:xfrm flipH="1" flipV="1">
              <a:off x="521041" y="5700827"/>
              <a:ext cx="1521386" cy="5785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直線接點 22"/>
            <p:cNvCxnSpPr/>
            <p:nvPr/>
          </p:nvCxnSpPr>
          <p:spPr>
            <a:xfrm flipH="1" flipV="1">
              <a:off x="570864" y="6052294"/>
              <a:ext cx="1523164" cy="723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線接點 23"/>
            <p:cNvCxnSpPr/>
            <p:nvPr/>
          </p:nvCxnSpPr>
          <p:spPr>
            <a:xfrm flipH="1" flipV="1">
              <a:off x="3001521" y="5868605"/>
              <a:ext cx="1523164" cy="7232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線接點 24"/>
            <p:cNvCxnSpPr/>
            <p:nvPr/>
          </p:nvCxnSpPr>
          <p:spPr>
            <a:xfrm flipH="1" flipV="1">
              <a:off x="3001521" y="6126058"/>
              <a:ext cx="1523164" cy="5785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線接點 25"/>
            <p:cNvCxnSpPr/>
            <p:nvPr/>
          </p:nvCxnSpPr>
          <p:spPr>
            <a:xfrm flipH="1" flipV="1">
              <a:off x="2978389" y="5323327"/>
              <a:ext cx="1523164" cy="7231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線接點 26"/>
            <p:cNvCxnSpPr/>
            <p:nvPr/>
          </p:nvCxnSpPr>
          <p:spPr>
            <a:xfrm flipH="1" flipV="1">
              <a:off x="3001521" y="5586565"/>
              <a:ext cx="1523164" cy="5785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矩形 27"/>
            <p:cNvSpPr/>
            <p:nvPr/>
          </p:nvSpPr>
          <p:spPr>
            <a:xfrm>
              <a:off x="2828920" y="5097694"/>
              <a:ext cx="1859470" cy="25166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TW" sz="1200" i="1" dirty="0">
                  <a:latin typeface="+mj-lt"/>
                  <a:ea typeface="新細明體" charset="-120"/>
                </a:rPr>
                <a:t>Modbus  RTU</a:t>
              </a:r>
            </a:p>
          </p:txBody>
        </p:sp>
        <p:sp>
          <p:nvSpPr>
            <p:cNvPr id="41" name="圓角矩形 28"/>
            <p:cNvSpPr/>
            <p:nvPr/>
          </p:nvSpPr>
          <p:spPr>
            <a:xfrm>
              <a:off x="2053103" y="5229312"/>
              <a:ext cx="1044506" cy="76223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Gateway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</p:grpSp>
      <p:sp>
        <p:nvSpPr>
          <p:cNvPr id="44" name="矩形 8"/>
          <p:cNvSpPr/>
          <p:nvPr/>
        </p:nvSpPr>
        <p:spPr>
          <a:xfrm>
            <a:off x="1928794" y="928670"/>
            <a:ext cx="5851467" cy="989273"/>
          </a:xfrm>
          <a:prstGeom prst="rect">
            <a:avLst/>
          </a:prstGeom>
        </p:spPr>
        <p:txBody>
          <a:bodyPr wrap="none" lIns="65306" tIns="32653" rIns="65306" bIns="32653">
            <a:spAutoFit/>
          </a:bodyPr>
          <a:lstStyle/>
          <a:p>
            <a:r>
              <a:rPr lang="ru-RU" altLang="zh-TW" sz="2000" dirty="0" smtClean="0">
                <a:latin typeface="Calibri" pitchFamily="34" charset="0"/>
              </a:rPr>
              <a:t>Конвертор – </a:t>
            </a:r>
            <a:r>
              <a:rPr lang="ru-RU" altLang="zh-TW" sz="2000" dirty="0" smtClean="0"/>
              <a:t>преобразует один интерфейс в другой</a:t>
            </a:r>
            <a:endParaRPr lang="en-US" altLang="zh-TW" sz="2000" dirty="0">
              <a:latin typeface="Calibri" pitchFamily="34" charset="0"/>
            </a:endParaRPr>
          </a:p>
          <a:p>
            <a:endParaRPr lang="ru-RU" altLang="zh-TW" sz="2000" dirty="0" smtClean="0">
              <a:latin typeface="Calibri" pitchFamily="34" charset="0"/>
            </a:endParaRPr>
          </a:p>
          <a:p>
            <a:r>
              <a:rPr lang="ru-RU" altLang="zh-TW" sz="2000" dirty="0" smtClean="0">
                <a:latin typeface="Calibri" pitchFamily="34" charset="0"/>
              </a:rPr>
              <a:t>Шлюз – </a:t>
            </a:r>
            <a:r>
              <a:rPr lang="ru-RU" altLang="zh-TW" sz="2000" dirty="0" smtClean="0"/>
              <a:t>преобразует</a:t>
            </a:r>
            <a:r>
              <a:rPr lang="ru-RU" altLang="zh-TW" sz="2000" dirty="0" smtClean="0">
                <a:latin typeface="Calibri" pitchFamily="34" charset="0"/>
              </a:rPr>
              <a:t> и интерфейс, и протокол</a:t>
            </a:r>
          </a:p>
        </p:txBody>
      </p:sp>
      <p:graphicFrame>
        <p:nvGraphicFramePr>
          <p:cNvPr id="45" name="內容版面配置區 5"/>
          <p:cNvGraphicFramePr>
            <a:graphicFrameLocks/>
          </p:cNvGraphicFramePr>
          <p:nvPr/>
        </p:nvGraphicFramePr>
        <p:xfrm>
          <a:off x="395536" y="2000240"/>
          <a:ext cx="4320480" cy="1926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304256"/>
              </a:tblGrid>
              <a:tr h="38523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altLang="zh-TW" sz="1600" b="1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Название</a:t>
                      </a:r>
                      <a:endParaRPr lang="en-US" altLang="zh-TW" sz="16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zh-TW" sz="160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Функция</a:t>
                      </a:r>
                      <a:endParaRPr lang="zh-TW" altLang="en-US" sz="16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04" marR="6804" marT="6804" marB="0" anchor="ctr"/>
                </a:tc>
              </a:tr>
              <a:tr h="3852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</a:rPr>
                        <a:t>I-7188EX(D)-MTCP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Modbus TCP/Modbus RTU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04" marR="6804" marT="6804" marB="0" anchor="ctr"/>
                </a:tc>
              </a:tr>
              <a:tr h="3852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</a:rPr>
                        <a:t>I-7188E2(D)-MTCP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Modbus TCP/Modbus RTU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04" marR="6804" marT="6804" marB="0" anchor="ctr"/>
                </a:tc>
              </a:tr>
              <a:tr h="3852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 uPAC-7186PEX-MTCP-G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Modbus TCP/Modbus RTU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04" marR="6804" marT="6804" marB="0" anchor="ctr"/>
                </a:tc>
              </a:tr>
              <a:tr h="38523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tGW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-700</a:t>
                      </a:r>
                      <a:endParaRPr lang="ru-RU" sz="1600" dirty="0" smtClean="0"/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err="1" smtClean="0">
                          <a:effectLst/>
                        </a:rPr>
                        <a:t>Modbus</a:t>
                      </a:r>
                      <a:r>
                        <a:rPr lang="en-US" sz="1600" u="none" strike="noStrike" dirty="0" smtClean="0">
                          <a:effectLst/>
                        </a:rPr>
                        <a:t> TCP/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Modbus</a:t>
                      </a:r>
                      <a:r>
                        <a:rPr lang="en-US" sz="1600" u="none" strike="noStrike" dirty="0" smtClean="0">
                          <a:effectLst/>
                        </a:rPr>
                        <a:t> RTU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4" marR="6804" marT="6804" marB="0" anchor="ctr"/>
                </a:tc>
              </a:tr>
            </a:tbl>
          </a:graphicData>
        </a:graphic>
      </p:graphicFrame>
      <p:graphicFrame>
        <p:nvGraphicFramePr>
          <p:cNvPr id="46" name="內容版面配置區 5"/>
          <p:cNvGraphicFramePr>
            <a:graphicFrameLocks/>
          </p:cNvGraphicFramePr>
          <p:nvPr/>
        </p:nvGraphicFramePr>
        <p:xfrm>
          <a:off x="4975684" y="2000241"/>
          <a:ext cx="3893219" cy="1872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221"/>
                <a:gridCol w="2338998"/>
              </a:tblGrid>
              <a:tr h="3598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Название</a:t>
                      </a:r>
                      <a:endParaRPr lang="en-US" sz="16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zh-TW" sz="1600" u="none" strike="noStrike" kern="1200" dirty="0" smtClean="0">
                          <a:effectLst/>
                        </a:rPr>
                        <a:t>Функция</a:t>
                      </a:r>
                      <a:endParaRPr lang="zh-TW" altLang="en-US" sz="16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04" marR="6804" marT="6804" marB="0" anchor="ctr"/>
                </a:tc>
              </a:tr>
              <a:tr h="302467">
                <a:tc>
                  <a:txBody>
                    <a:bodyPr/>
                    <a:lstStyle/>
                    <a:p>
                      <a:pPr lvl="0" algn="ctr" fontAlgn="ctr"/>
                      <a:r>
                        <a:rPr lang="en-US" sz="1600" u="none" strike="noStrike" kern="1200" dirty="0" smtClean="0">
                          <a:effectLst/>
                        </a:rPr>
                        <a:t>I-7520</a:t>
                      </a:r>
                      <a:endParaRPr lang="en-US" sz="16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kern="1200" dirty="0" smtClean="0">
                          <a:effectLst/>
                        </a:rPr>
                        <a:t>RS-232 </a:t>
                      </a:r>
                      <a:r>
                        <a:rPr lang="ru-RU" sz="1600" u="none" strike="noStrike" kern="1200" dirty="0" smtClean="0">
                          <a:effectLst/>
                        </a:rPr>
                        <a:t>в</a:t>
                      </a:r>
                      <a:r>
                        <a:rPr lang="en-US" sz="1600" u="none" strike="noStrike" kern="1200" dirty="0" smtClean="0">
                          <a:effectLst/>
                        </a:rPr>
                        <a:t> RS-485</a:t>
                      </a:r>
                      <a:endParaRPr lang="en-US" sz="16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04" marR="6804" marT="6804" marB="0" anchor="ctr"/>
                </a:tc>
              </a:tr>
              <a:tr h="302467">
                <a:tc>
                  <a:txBody>
                    <a:bodyPr/>
                    <a:lstStyle/>
                    <a:p>
                      <a:pPr marL="0" marR="0" lvl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u="none" strike="noStrike" kern="1200" dirty="0" smtClean="0">
                          <a:effectLst/>
                        </a:rPr>
                        <a:t>I-7520</a:t>
                      </a:r>
                      <a:r>
                        <a:rPr lang="en-US" altLang="zh-TW" sz="1600" u="none" strike="noStrike" kern="1200" dirty="0">
                          <a:effectLst/>
                        </a:rPr>
                        <a:t>R</a:t>
                      </a:r>
                      <a:endParaRPr lang="en-US" altLang="zh-TW" sz="1600" u="none" strike="noStrike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kern="1200" dirty="0" smtClean="0">
                          <a:effectLst/>
                        </a:rPr>
                        <a:t>RS-232 </a:t>
                      </a:r>
                      <a:r>
                        <a:rPr lang="ru-RU" altLang="zh-TW" sz="1600" u="none" strike="noStrike" kern="1200" dirty="0" smtClean="0">
                          <a:effectLst/>
                        </a:rPr>
                        <a:t>в</a:t>
                      </a:r>
                      <a:r>
                        <a:rPr lang="en-US" altLang="zh-TW" sz="1600" u="none" strike="noStrike" kern="1200" dirty="0" smtClean="0">
                          <a:effectLst/>
                        </a:rPr>
                        <a:t> RS-485</a:t>
                      </a:r>
                      <a:endParaRPr lang="en-US" altLang="zh-TW" sz="16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04" marR="6804" marT="6804" marB="0" anchor="ctr"/>
                </a:tc>
              </a:tr>
              <a:tr h="302467">
                <a:tc>
                  <a:txBody>
                    <a:bodyPr/>
                    <a:lstStyle/>
                    <a:p>
                      <a:pPr marL="0" marR="0" lvl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u="none" strike="noStrike" kern="1200" dirty="0" smtClean="0">
                          <a:effectLst/>
                        </a:rPr>
                        <a:t>I-7520</a:t>
                      </a:r>
                      <a:r>
                        <a:rPr lang="en-US" altLang="zh-TW" sz="1600" u="none" strike="noStrike" kern="1200" dirty="0">
                          <a:effectLst/>
                        </a:rPr>
                        <a:t>A</a:t>
                      </a:r>
                      <a:endParaRPr lang="en-US" altLang="zh-TW" sz="1600" u="none" strike="noStrike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kern="1200" dirty="0" smtClean="0">
                          <a:effectLst/>
                        </a:rPr>
                        <a:t>RS-232 </a:t>
                      </a:r>
                      <a:r>
                        <a:rPr lang="ru-RU" altLang="zh-TW" sz="1600" u="none" strike="noStrike" kern="1200" dirty="0" smtClean="0">
                          <a:effectLst/>
                        </a:rPr>
                        <a:t>в</a:t>
                      </a:r>
                      <a:r>
                        <a:rPr lang="en-US" altLang="zh-TW" sz="1600" u="none" strike="noStrike" kern="1200" dirty="0" smtClean="0">
                          <a:effectLst/>
                        </a:rPr>
                        <a:t> RS-422 / RS-485</a:t>
                      </a:r>
                      <a:endParaRPr lang="en-US" altLang="zh-TW" sz="16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04" marR="6804" marT="6804" marB="0" anchor="ctr"/>
                </a:tc>
              </a:tr>
              <a:tr h="302467">
                <a:tc>
                  <a:txBody>
                    <a:bodyPr/>
                    <a:lstStyle/>
                    <a:p>
                      <a:pPr marL="0" marR="0" lvl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u="none" strike="noStrike" kern="1200" dirty="0" smtClean="0">
                          <a:effectLst/>
                        </a:rPr>
                        <a:t>I-7520AR</a:t>
                      </a:r>
                      <a:endParaRPr lang="en-US" altLang="zh-TW" sz="1600" u="none" strike="noStrike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kern="1200" dirty="0" smtClean="0">
                          <a:effectLst/>
                        </a:rPr>
                        <a:t>RS-232 </a:t>
                      </a:r>
                      <a:r>
                        <a:rPr lang="ru-RU" altLang="zh-TW" sz="1600" u="none" strike="noStrike" kern="1200" dirty="0" smtClean="0">
                          <a:effectLst/>
                        </a:rPr>
                        <a:t>в</a:t>
                      </a:r>
                      <a:r>
                        <a:rPr lang="en-US" altLang="zh-TW" sz="1600" u="none" strike="noStrike" kern="1200" dirty="0" smtClean="0">
                          <a:effectLst/>
                        </a:rPr>
                        <a:t> RS-422 / RS-485</a:t>
                      </a:r>
                      <a:endParaRPr lang="en-US" altLang="zh-TW" sz="16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04" marR="6804" marT="6804" marB="0" anchor="ctr"/>
                </a:tc>
              </a:tr>
              <a:tr h="302467">
                <a:tc>
                  <a:txBody>
                    <a:bodyPr/>
                    <a:lstStyle/>
                    <a:p>
                      <a:pPr marL="0" marR="0" lvl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u="none" strike="noStrike" kern="1200" dirty="0" smtClean="0">
                          <a:effectLst/>
                        </a:rPr>
                        <a:t>I-7520U4</a:t>
                      </a:r>
                      <a:endParaRPr lang="en-US" altLang="zh-TW" sz="1600" u="none" strike="noStrike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kern="1200" dirty="0" smtClean="0">
                          <a:effectLst/>
                        </a:rPr>
                        <a:t>RS-232 </a:t>
                      </a:r>
                      <a:r>
                        <a:rPr lang="ru-RU" altLang="zh-TW" sz="1600" u="none" strike="noStrike" kern="1200" dirty="0" smtClean="0">
                          <a:effectLst/>
                        </a:rPr>
                        <a:t>в</a:t>
                      </a:r>
                      <a:r>
                        <a:rPr lang="en-US" altLang="zh-TW" sz="1600" u="none" strike="noStrike" kern="1200" dirty="0" smtClean="0">
                          <a:effectLst/>
                        </a:rPr>
                        <a:t> </a:t>
                      </a:r>
                      <a:r>
                        <a:rPr lang="ru-RU" altLang="zh-TW" sz="1600" u="none" strike="noStrike" kern="1200" dirty="0" smtClean="0">
                          <a:effectLst/>
                        </a:rPr>
                        <a:t>4</a:t>
                      </a:r>
                      <a:r>
                        <a:rPr lang="en-US" altLang="zh-TW" sz="1600" u="none" strike="noStrike" kern="1200" dirty="0" smtClean="0">
                          <a:effectLst/>
                        </a:rPr>
                        <a:t>xRS-485</a:t>
                      </a:r>
                      <a:endParaRPr lang="en-US" altLang="zh-TW" sz="16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04" marR="6804" marT="6804" marB="0" anchor="ctr"/>
                </a:tc>
              </a:tr>
            </a:tbl>
          </a:graphicData>
        </a:graphic>
      </p:graphicFrame>
      <p:sp>
        <p:nvSpPr>
          <p:cNvPr id="47" name="Прямоугольник 1"/>
          <p:cNvSpPr>
            <a:spLocks noChangeArrowheads="1"/>
          </p:cNvSpPr>
          <p:nvPr/>
        </p:nvSpPr>
        <p:spPr bwMode="auto">
          <a:xfrm>
            <a:off x="2987824" y="260648"/>
            <a:ext cx="50048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Конверторы и шлюзы</a:t>
            </a:r>
            <a:endParaRPr lang="ru-RU" sz="2000"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0" name="群組 6"/>
          <p:cNvGrpSpPr>
            <a:grpSpLocks/>
          </p:cNvGrpSpPr>
          <p:nvPr/>
        </p:nvGrpSpPr>
        <p:grpSpPr bwMode="auto">
          <a:xfrm>
            <a:off x="214282" y="3286124"/>
            <a:ext cx="3752850" cy="1779587"/>
            <a:chOff x="1234712" y="4293095"/>
            <a:chExt cx="4119570" cy="2112439"/>
          </a:xfrm>
        </p:grpSpPr>
        <p:sp>
          <p:nvSpPr>
            <p:cNvPr id="11" name="圓角矩形 28"/>
            <p:cNvSpPr/>
            <p:nvPr/>
          </p:nvSpPr>
          <p:spPr>
            <a:xfrm>
              <a:off x="1234712" y="4293095"/>
              <a:ext cx="4119570" cy="211243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zh-TW" altLang="en-US" sz="1100">
                <a:solidFill>
                  <a:srgbClr val="000000"/>
                </a:solidFill>
              </a:endParaRPr>
            </a:p>
          </p:txBody>
        </p:sp>
        <p:sp>
          <p:nvSpPr>
            <p:cNvPr id="12" name="圓角矩形 29"/>
            <p:cNvSpPr/>
            <p:nvPr/>
          </p:nvSpPr>
          <p:spPr>
            <a:xfrm>
              <a:off x="1522245" y="4965834"/>
              <a:ext cx="505362" cy="5031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TW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13" name="圓角矩形 30"/>
            <p:cNvSpPr/>
            <p:nvPr/>
          </p:nvSpPr>
          <p:spPr>
            <a:xfrm>
              <a:off x="2315141" y="4965834"/>
              <a:ext cx="585523" cy="50314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HUB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  <p:cxnSp>
          <p:nvCxnSpPr>
            <p:cNvPr id="14" name="直線接點 31"/>
            <p:cNvCxnSpPr>
              <a:stCxn id="12" idx="3"/>
              <a:endCxn id="13" idx="1"/>
            </p:cNvCxnSpPr>
            <p:nvPr/>
          </p:nvCxnSpPr>
          <p:spPr>
            <a:xfrm>
              <a:off x="2027607" y="5216463"/>
              <a:ext cx="287534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線接點 32"/>
            <p:cNvCxnSpPr>
              <a:stCxn id="13" idx="3"/>
            </p:cNvCxnSpPr>
            <p:nvPr/>
          </p:nvCxnSpPr>
          <p:spPr>
            <a:xfrm flipV="1">
              <a:off x="2900663" y="4894226"/>
              <a:ext cx="205630" cy="32223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33"/>
            <p:cNvCxnSpPr>
              <a:stCxn id="13" idx="3"/>
            </p:cNvCxnSpPr>
            <p:nvPr/>
          </p:nvCxnSpPr>
          <p:spPr>
            <a:xfrm>
              <a:off x="2900663" y="5216463"/>
              <a:ext cx="205630" cy="518216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34"/>
            <p:cNvCxnSpPr>
              <a:stCxn id="13" idx="3"/>
            </p:cNvCxnSpPr>
            <p:nvPr/>
          </p:nvCxnSpPr>
          <p:spPr>
            <a:xfrm>
              <a:off x="2900663" y="5216463"/>
              <a:ext cx="205630" cy="8856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字方塊 35"/>
            <p:cNvSpPr txBox="1"/>
            <p:nvPr/>
          </p:nvSpPr>
          <p:spPr>
            <a:xfrm>
              <a:off x="1611119" y="5806287"/>
              <a:ext cx="765657" cy="3653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TW" sz="1400" b="1" dirty="0" smtClean="0">
                  <a:latin typeface="Calibri" pitchFamily="34" charset="0"/>
                </a:rPr>
                <a:t>RS-485</a:t>
              </a:r>
              <a:endParaRPr lang="zh-TW" altLang="en-US" sz="1400" b="1" dirty="0">
                <a:latin typeface="Calibri" pitchFamily="34" charset="0"/>
              </a:endParaRPr>
            </a:p>
          </p:txBody>
        </p:sp>
        <p:cxnSp>
          <p:nvCxnSpPr>
            <p:cNvPr id="19" name="直線接點 36"/>
            <p:cNvCxnSpPr>
              <a:endCxn id="26" idx="1"/>
            </p:cNvCxnSpPr>
            <p:nvPr/>
          </p:nvCxnSpPr>
          <p:spPr>
            <a:xfrm>
              <a:off x="3531494" y="4641713"/>
              <a:ext cx="1040348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37"/>
            <p:cNvCxnSpPr/>
            <p:nvPr/>
          </p:nvCxnSpPr>
          <p:spPr>
            <a:xfrm>
              <a:off x="3559376" y="5337066"/>
              <a:ext cx="1040348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38"/>
            <p:cNvCxnSpPr/>
            <p:nvPr/>
          </p:nvCxnSpPr>
          <p:spPr>
            <a:xfrm>
              <a:off x="3583773" y="5987192"/>
              <a:ext cx="1040348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圓角矩形 39"/>
            <p:cNvSpPr/>
            <p:nvPr/>
          </p:nvSpPr>
          <p:spPr>
            <a:xfrm>
              <a:off x="3106293" y="4389200"/>
              <a:ext cx="505362" cy="50502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I/O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23" name="圓角矩形 40"/>
            <p:cNvSpPr/>
            <p:nvPr/>
          </p:nvSpPr>
          <p:spPr>
            <a:xfrm>
              <a:off x="3106293" y="5052517"/>
              <a:ext cx="505362" cy="50502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I/O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24" name="圓角矩形 41"/>
            <p:cNvSpPr/>
            <p:nvPr/>
          </p:nvSpPr>
          <p:spPr>
            <a:xfrm>
              <a:off x="3106293" y="5734679"/>
              <a:ext cx="505362" cy="50502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I/O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25" name="圓角矩形 42"/>
            <p:cNvSpPr/>
            <p:nvPr/>
          </p:nvSpPr>
          <p:spPr>
            <a:xfrm>
              <a:off x="3852138" y="4389200"/>
              <a:ext cx="503619" cy="50502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I/O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26" name="圓角矩形 43"/>
            <p:cNvSpPr/>
            <p:nvPr/>
          </p:nvSpPr>
          <p:spPr>
            <a:xfrm>
              <a:off x="4571842" y="4389200"/>
              <a:ext cx="503620" cy="50502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I/O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27" name="圓角矩形 44"/>
            <p:cNvSpPr/>
            <p:nvPr/>
          </p:nvSpPr>
          <p:spPr>
            <a:xfrm>
              <a:off x="3880020" y="5052517"/>
              <a:ext cx="503619" cy="50502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I/O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28" name="圓角矩形 45"/>
            <p:cNvSpPr/>
            <p:nvPr/>
          </p:nvSpPr>
          <p:spPr>
            <a:xfrm>
              <a:off x="4599724" y="5052517"/>
              <a:ext cx="503620" cy="50502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I/O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29" name="圓角矩形 46"/>
            <p:cNvSpPr/>
            <p:nvPr/>
          </p:nvSpPr>
          <p:spPr>
            <a:xfrm>
              <a:off x="3848652" y="5734679"/>
              <a:ext cx="505362" cy="50502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I/O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30" name="圓角矩形 47"/>
            <p:cNvSpPr/>
            <p:nvPr/>
          </p:nvSpPr>
          <p:spPr>
            <a:xfrm>
              <a:off x="4570100" y="5734679"/>
              <a:ext cx="503619" cy="50502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I/O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</p:grpSp>
      <p:sp>
        <p:nvSpPr>
          <p:cNvPr id="31" name="文字方塊 7"/>
          <p:cNvSpPr txBox="1"/>
          <p:nvPr/>
        </p:nvSpPr>
        <p:spPr>
          <a:xfrm>
            <a:off x="0" y="857232"/>
            <a:ext cx="3729475" cy="1173939"/>
          </a:xfrm>
          <a:prstGeom prst="rect">
            <a:avLst/>
          </a:prstGeom>
          <a:noFill/>
        </p:spPr>
        <p:txBody>
          <a:bodyPr wrap="none" lIns="65306" tIns="32653" rIns="65306" bIns="32653">
            <a:spAutoFit/>
          </a:bodyPr>
          <a:lstStyle/>
          <a:p>
            <a:pPr marL="285716" indent="-285716">
              <a:buFont typeface="Arial" pitchFamily="34" charset="0"/>
              <a:buChar char="•"/>
              <a:defRPr/>
            </a:pPr>
            <a:r>
              <a:rPr lang="ru-RU" altLang="zh-TW" sz="2400" dirty="0" smtClean="0">
                <a:latin typeface="+mn-lt"/>
                <a:ea typeface="新細明體" charset="-120"/>
              </a:rPr>
              <a:t>Экономия кабеля</a:t>
            </a:r>
            <a:endParaRPr lang="en-US" altLang="zh-TW" sz="2400" dirty="0">
              <a:latin typeface="+mn-lt"/>
              <a:ea typeface="新細明體" charset="-120"/>
            </a:endParaRPr>
          </a:p>
          <a:p>
            <a:pPr marL="285716" indent="-285716">
              <a:buFont typeface="Arial" pitchFamily="34" charset="0"/>
              <a:buChar char="•"/>
              <a:defRPr/>
            </a:pPr>
            <a:r>
              <a:rPr lang="ru-RU" altLang="zh-TW" sz="2400" dirty="0" smtClean="0">
                <a:latin typeface="+mn-lt"/>
                <a:ea typeface="新細明體" charset="-120"/>
              </a:rPr>
              <a:t>Изоляция</a:t>
            </a:r>
            <a:endParaRPr lang="en-US" altLang="zh-TW" sz="2400" dirty="0">
              <a:latin typeface="+mn-lt"/>
              <a:ea typeface="新細明體" charset="-120"/>
            </a:endParaRPr>
          </a:p>
          <a:p>
            <a:pPr marL="285716" indent="-285716">
              <a:buFont typeface="Arial" pitchFamily="34" charset="0"/>
              <a:buChar char="•"/>
              <a:defRPr/>
            </a:pPr>
            <a:r>
              <a:rPr lang="ru-RU" altLang="zh-TW" sz="2400" dirty="0" smtClean="0">
                <a:latin typeface="+mn-lt"/>
                <a:ea typeface="新細明體" charset="-120"/>
              </a:rPr>
              <a:t>Простота использования</a:t>
            </a:r>
            <a:endParaRPr lang="en-US" altLang="zh-TW" sz="2400" dirty="0">
              <a:latin typeface="+mn-lt"/>
              <a:ea typeface="新細明體" charset="-120"/>
            </a:endParaRPr>
          </a:p>
        </p:txBody>
      </p:sp>
      <p:grpSp>
        <p:nvGrpSpPr>
          <p:cNvPr id="32" name="群組 1"/>
          <p:cNvGrpSpPr>
            <a:grpSpLocks/>
          </p:cNvGrpSpPr>
          <p:nvPr/>
        </p:nvGrpSpPr>
        <p:grpSpPr bwMode="auto">
          <a:xfrm>
            <a:off x="4786314" y="3500438"/>
            <a:ext cx="3557588" cy="1779587"/>
            <a:chOff x="5972948" y="2314581"/>
            <a:chExt cx="4980934" cy="2491263"/>
          </a:xfrm>
        </p:grpSpPr>
        <p:sp>
          <p:nvSpPr>
            <p:cNvPr id="33" name="圓角矩形 14"/>
            <p:cNvSpPr/>
            <p:nvPr/>
          </p:nvSpPr>
          <p:spPr>
            <a:xfrm>
              <a:off x="5972948" y="2314581"/>
              <a:ext cx="4980934" cy="249126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zh-TW" altLang="en-US" sz="1100">
                <a:solidFill>
                  <a:srgbClr val="000000"/>
                </a:solidFill>
              </a:endParaRPr>
            </a:p>
          </p:txBody>
        </p:sp>
        <p:cxnSp>
          <p:nvCxnSpPr>
            <p:cNvPr id="34" name="直線接點 51"/>
            <p:cNvCxnSpPr/>
            <p:nvPr/>
          </p:nvCxnSpPr>
          <p:spPr>
            <a:xfrm>
              <a:off x="6728645" y="3476874"/>
              <a:ext cx="348955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文字方塊 15"/>
            <p:cNvSpPr txBox="1"/>
            <p:nvPr/>
          </p:nvSpPr>
          <p:spPr>
            <a:xfrm>
              <a:off x="6321903" y="4185807"/>
              <a:ext cx="1162439" cy="431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TW" sz="1400" b="1">
                  <a:latin typeface="Calibri" pitchFamily="34" charset="0"/>
                </a:rPr>
                <a:t>Ethernet</a:t>
              </a:r>
              <a:endParaRPr lang="zh-TW" altLang="en-US" sz="1400" b="1">
                <a:latin typeface="Calibri" pitchFamily="34" charset="0"/>
              </a:endParaRPr>
            </a:p>
          </p:txBody>
        </p:sp>
        <p:cxnSp>
          <p:nvCxnSpPr>
            <p:cNvPr id="36" name="直線接點 16"/>
            <p:cNvCxnSpPr>
              <a:stCxn id="48" idx="3"/>
              <a:endCxn id="40" idx="0"/>
            </p:cNvCxnSpPr>
            <p:nvPr/>
          </p:nvCxnSpPr>
          <p:spPr>
            <a:xfrm>
              <a:off x="7797735" y="3499097"/>
              <a:ext cx="244490" cy="651152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17"/>
            <p:cNvCxnSpPr>
              <a:stCxn id="48" idx="3"/>
              <a:endCxn id="39" idx="1"/>
            </p:cNvCxnSpPr>
            <p:nvPr/>
          </p:nvCxnSpPr>
          <p:spPr>
            <a:xfrm flipV="1">
              <a:off x="7797735" y="3372424"/>
              <a:ext cx="2007042" cy="126674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圓角矩形 18"/>
            <p:cNvSpPr/>
            <p:nvPr/>
          </p:nvSpPr>
          <p:spPr>
            <a:xfrm>
              <a:off x="7959987" y="2399031"/>
              <a:ext cx="609003" cy="593369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I/O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39" name="圓角矩形 19"/>
            <p:cNvSpPr/>
            <p:nvPr/>
          </p:nvSpPr>
          <p:spPr>
            <a:xfrm>
              <a:off x="9804777" y="3074628"/>
              <a:ext cx="611226" cy="593369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I/O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40" name="圓角矩形 20"/>
            <p:cNvSpPr/>
            <p:nvPr/>
          </p:nvSpPr>
          <p:spPr>
            <a:xfrm>
              <a:off x="7737723" y="4150249"/>
              <a:ext cx="609003" cy="5955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I/O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  <p:cxnSp>
          <p:nvCxnSpPr>
            <p:cNvPr id="41" name="直線接點 21"/>
            <p:cNvCxnSpPr>
              <a:stCxn id="43" idx="1"/>
              <a:endCxn id="48" idx="3"/>
            </p:cNvCxnSpPr>
            <p:nvPr/>
          </p:nvCxnSpPr>
          <p:spPr>
            <a:xfrm flipH="1">
              <a:off x="7797735" y="2852392"/>
              <a:ext cx="1275795" cy="646706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22"/>
            <p:cNvCxnSpPr>
              <a:stCxn id="48" idx="3"/>
            </p:cNvCxnSpPr>
            <p:nvPr/>
          </p:nvCxnSpPr>
          <p:spPr>
            <a:xfrm>
              <a:off x="7797735" y="3499097"/>
              <a:ext cx="2242642" cy="60003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圓角矩形 23"/>
            <p:cNvSpPr/>
            <p:nvPr/>
          </p:nvSpPr>
          <p:spPr>
            <a:xfrm>
              <a:off x="9073530" y="2561262"/>
              <a:ext cx="611225" cy="58225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I/O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44" name="圓角矩形 24"/>
            <p:cNvSpPr/>
            <p:nvPr/>
          </p:nvSpPr>
          <p:spPr>
            <a:xfrm>
              <a:off x="8944617" y="4099134"/>
              <a:ext cx="609003" cy="59337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I/O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45" name="圓角矩形 25"/>
            <p:cNvSpPr/>
            <p:nvPr/>
          </p:nvSpPr>
          <p:spPr>
            <a:xfrm>
              <a:off x="10071494" y="3854675"/>
              <a:ext cx="609003" cy="59337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I/O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  <p:cxnSp>
          <p:nvCxnSpPr>
            <p:cNvPr id="46" name="直線接點 26"/>
            <p:cNvCxnSpPr>
              <a:endCxn id="48" idx="3"/>
            </p:cNvCxnSpPr>
            <p:nvPr/>
          </p:nvCxnSpPr>
          <p:spPr>
            <a:xfrm flipH="1" flipV="1">
              <a:off x="7797735" y="3499097"/>
              <a:ext cx="1146882" cy="686709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圓角矩形 27"/>
            <p:cNvSpPr/>
            <p:nvPr/>
          </p:nvSpPr>
          <p:spPr>
            <a:xfrm>
              <a:off x="6168540" y="3210191"/>
              <a:ext cx="609003" cy="5955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TW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48" name="圓角矩形 13"/>
            <p:cNvSpPr/>
            <p:nvPr/>
          </p:nvSpPr>
          <p:spPr>
            <a:xfrm>
              <a:off x="6930906" y="3145743"/>
              <a:ext cx="866829" cy="70448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HUB</a:t>
              </a:r>
            </a:p>
            <a:p>
              <a:pPr algn="ctr"/>
              <a:r>
                <a:rPr lang="en-US" altLang="zh-TW" sz="1100">
                  <a:solidFill>
                    <a:srgbClr val="FFFFFF"/>
                  </a:solidFill>
                </a:rPr>
                <a:t>Swish</a:t>
              </a:r>
              <a:endParaRPr lang="zh-TW" altLang="en-US" sz="1100">
                <a:solidFill>
                  <a:srgbClr val="FFFFFF"/>
                </a:solidFill>
              </a:endParaRPr>
            </a:p>
          </p:txBody>
        </p:sp>
        <p:cxnSp>
          <p:nvCxnSpPr>
            <p:cNvPr id="49" name="直線接點 52"/>
            <p:cNvCxnSpPr>
              <a:stCxn id="38" idx="2"/>
              <a:endCxn id="48" idx="3"/>
            </p:cNvCxnSpPr>
            <p:nvPr/>
          </p:nvCxnSpPr>
          <p:spPr>
            <a:xfrm flipH="1">
              <a:off x="7797735" y="2992400"/>
              <a:ext cx="466754" cy="50669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0" name="內容版面配置區 5"/>
          <p:cNvGraphicFramePr>
            <a:graphicFrameLocks/>
          </p:cNvGraphicFramePr>
          <p:nvPr/>
        </p:nvGraphicFramePr>
        <p:xfrm>
          <a:off x="285720" y="2071678"/>
          <a:ext cx="353644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789"/>
                <a:gridCol w="2324653"/>
              </a:tblGrid>
              <a:tr h="2844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TW" sz="1800" kern="1200" dirty="0" smtClean="0"/>
                        <a:t>Название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TW" sz="1800" kern="1200" dirty="0" smtClean="0"/>
                        <a:t>Интерфейс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844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I-7513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3 </a:t>
                      </a:r>
                      <a:r>
                        <a:rPr lang="ru-RU" altLang="zh-TW" sz="1800" dirty="0" smtClean="0"/>
                        <a:t>канала</a:t>
                      </a:r>
                      <a:r>
                        <a:rPr lang="en-US" altLang="zh-TW" sz="1800" dirty="0" smtClean="0"/>
                        <a:t> RS-485 Hub</a:t>
                      </a:r>
                      <a:endParaRPr lang="zh-TW" altLang="en-US" sz="1800" dirty="0"/>
                    </a:p>
                  </a:txBody>
                  <a:tcPr/>
                </a:tc>
              </a:tr>
              <a:tr h="2844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I-7514-U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 </a:t>
                      </a:r>
                      <a:r>
                        <a:rPr lang="ru-RU" altLang="zh-TW" sz="1800" dirty="0" smtClean="0"/>
                        <a:t>канала</a:t>
                      </a:r>
                      <a:r>
                        <a:rPr lang="en-US" altLang="zh-TW" sz="1800" dirty="0" smtClean="0"/>
                        <a:t> RS-485 Hub</a:t>
                      </a:r>
                      <a:endParaRPr lang="zh-TW" altLang="en-US" sz="1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" name="內容版面配置區 5"/>
          <p:cNvGraphicFramePr>
            <a:graphicFrameLocks/>
          </p:cNvGraphicFramePr>
          <p:nvPr/>
        </p:nvGraphicFramePr>
        <p:xfrm>
          <a:off x="4214810" y="928670"/>
          <a:ext cx="4542136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981"/>
                <a:gridCol w="2675155"/>
              </a:tblGrid>
              <a:tr h="284427">
                <a:tc>
                  <a:txBody>
                    <a:bodyPr/>
                    <a:lstStyle/>
                    <a:p>
                      <a:pPr algn="ctr"/>
                      <a:r>
                        <a:rPr lang="ru-RU" altLang="zh-TW" sz="1800" dirty="0" smtClean="0"/>
                        <a:t>Название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TW" sz="1800" dirty="0" smtClean="0"/>
                        <a:t>Интерфейс</a:t>
                      </a:r>
                      <a:endParaRPr lang="zh-TW" altLang="en-US" sz="1800" dirty="0"/>
                    </a:p>
                  </a:txBody>
                  <a:tcPr/>
                </a:tc>
              </a:tr>
              <a:tr h="2844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NS-205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5 Ethernet</a:t>
                      </a:r>
                      <a:r>
                        <a:rPr lang="en-US" altLang="zh-TW" sz="1800" baseline="0" dirty="0" smtClean="0"/>
                        <a:t> </a:t>
                      </a:r>
                      <a:r>
                        <a:rPr lang="ru-RU" altLang="zh-TW" sz="1800" baseline="0" dirty="0" smtClean="0"/>
                        <a:t>портов</a:t>
                      </a:r>
                      <a:endParaRPr lang="zh-TW" altLang="en-US" sz="1800" dirty="0"/>
                    </a:p>
                  </a:txBody>
                  <a:tcPr/>
                </a:tc>
              </a:tr>
              <a:tr h="2844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NS-205PSE</a:t>
                      </a:r>
                      <a:r>
                        <a:rPr lang="en-US" altLang="zh-TW" sz="1800" baseline="0" dirty="0" smtClean="0"/>
                        <a:t> (</a:t>
                      </a:r>
                      <a:r>
                        <a:rPr lang="en-US" altLang="zh-TW" sz="1800" baseline="0" dirty="0" err="1" smtClean="0"/>
                        <a:t>PoE</a:t>
                      </a:r>
                      <a:r>
                        <a:rPr lang="en-US" altLang="zh-TW" sz="1800" baseline="0" dirty="0" smtClean="0"/>
                        <a:t>)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/>
                        <a:t>5 Ethernet</a:t>
                      </a:r>
                      <a:r>
                        <a:rPr lang="en-US" altLang="zh-TW" sz="1800" baseline="0" dirty="0" smtClean="0"/>
                        <a:t> </a:t>
                      </a:r>
                      <a:r>
                        <a:rPr lang="ru-RU" altLang="zh-TW" sz="1800" baseline="0" dirty="0" smtClean="0"/>
                        <a:t>портов</a:t>
                      </a:r>
                      <a:endParaRPr lang="en-US" altLang="zh-TW" sz="1800" baseline="0" dirty="0" smtClean="0"/>
                    </a:p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aseline="0" dirty="0" smtClean="0"/>
                        <a:t>(4  </a:t>
                      </a:r>
                      <a:r>
                        <a:rPr lang="en-US" altLang="zh-TW" sz="1800" baseline="0" dirty="0" err="1" smtClean="0"/>
                        <a:t>PoE</a:t>
                      </a:r>
                      <a:r>
                        <a:rPr lang="en-US" altLang="zh-TW" sz="1800" baseline="0" dirty="0" smtClean="0"/>
                        <a:t> </a:t>
                      </a:r>
                      <a:r>
                        <a:rPr lang="ru-RU" altLang="zh-TW" sz="1800" baseline="0" dirty="0" smtClean="0"/>
                        <a:t>порта</a:t>
                      </a:r>
                      <a:r>
                        <a:rPr lang="en-US" altLang="zh-TW" sz="1800" baseline="0" dirty="0" smtClean="0"/>
                        <a:t>)</a:t>
                      </a:r>
                      <a:endParaRPr lang="zh-TW" altLang="en-US" sz="1800" dirty="0" smtClean="0"/>
                    </a:p>
                  </a:txBody>
                  <a:tcPr/>
                </a:tc>
              </a:tr>
              <a:tr h="2844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NS-208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/>
                        <a:t>8 Ethernet</a:t>
                      </a:r>
                      <a:r>
                        <a:rPr lang="en-US" altLang="zh-TW" sz="1800" baseline="0" dirty="0" smtClean="0"/>
                        <a:t> </a:t>
                      </a:r>
                      <a:r>
                        <a:rPr lang="ru-RU" altLang="zh-TW" sz="1800" baseline="0" dirty="0" smtClean="0"/>
                        <a:t>портов</a:t>
                      </a:r>
                      <a:endParaRPr lang="zh-TW" altLang="en-US" sz="1800" dirty="0" smtClean="0"/>
                    </a:p>
                  </a:txBody>
                  <a:tcPr/>
                </a:tc>
              </a:tr>
              <a:tr h="2844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NS-208PSE</a:t>
                      </a:r>
                      <a:r>
                        <a:rPr lang="en-US" altLang="zh-TW" sz="1800" baseline="0" dirty="0" smtClean="0"/>
                        <a:t> (</a:t>
                      </a:r>
                      <a:r>
                        <a:rPr lang="en-US" altLang="zh-TW" sz="1800" baseline="0" dirty="0" err="1" smtClean="0"/>
                        <a:t>PoE</a:t>
                      </a:r>
                      <a:r>
                        <a:rPr lang="en-US" altLang="zh-TW" sz="1800" baseline="0" dirty="0" smtClean="0"/>
                        <a:t>)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/>
                        <a:t>8 Ethernet</a:t>
                      </a:r>
                      <a:r>
                        <a:rPr lang="en-US" altLang="zh-TW" sz="1800" baseline="0" dirty="0" smtClean="0"/>
                        <a:t> </a:t>
                      </a:r>
                      <a:r>
                        <a:rPr lang="ru-RU" altLang="zh-TW" sz="1800" baseline="0" dirty="0" smtClean="0"/>
                        <a:t>портов</a:t>
                      </a:r>
                      <a:r>
                        <a:rPr lang="zh-TW" altLang="en-US" sz="1800" baseline="0" dirty="0" smtClean="0"/>
                        <a:t> </a:t>
                      </a:r>
                      <a:endParaRPr lang="en-US" altLang="zh-TW" sz="1800" baseline="0" dirty="0" smtClean="0"/>
                    </a:p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aseline="0" dirty="0" smtClean="0"/>
                        <a:t>(8  </a:t>
                      </a:r>
                      <a:r>
                        <a:rPr lang="en-US" altLang="zh-TW" sz="1800" baseline="0" dirty="0" err="1" smtClean="0"/>
                        <a:t>PoE</a:t>
                      </a:r>
                      <a:r>
                        <a:rPr lang="en-US" altLang="zh-TW" sz="1800" baseline="0" dirty="0" smtClean="0"/>
                        <a:t> </a:t>
                      </a:r>
                      <a:r>
                        <a:rPr lang="ru-RU" altLang="zh-TW" sz="1800" baseline="0" dirty="0" smtClean="0"/>
                        <a:t>порта</a:t>
                      </a:r>
                      <a:r>
                        <a:rPr lang="en-US" altLang="zh-TW" sz="1800" baseline="0" dirty="0" smtClean="0"/>
                        <a:t>)</a:t>
                      </a:r>
                      <a:endParaRPr lang="zh-TW" altLang="en-US" sz="18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2" name="Прямоугольник 1"/>
          <p:cNvSpPr>
            <a:spLocks noChangeArrowheads="1"/>
          </p:cNvSpPr>
          <p:nvPr/>
        </p:nvSpPr>
        <p:spPr bwMode="auto">
          <a:xfrm>
            <a:off x="2915816" y="332656"/>
            <a:ext cx="50768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Разветвители</a:t>
            </a:r>
            <a:r>
              <a:rPr lang="ru-RU" sz="2000" b="1" dirty="0" smtClean="0"/>
              <a:t> (</a:t>
            </a:r>
            <a:r>
              <a:rPr lang="ru-RU" sz="2000" b="1" dirty="0" err="1" smtClean="0"/>
              <a:t>хабы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9" name="群組 6"/>
          <p:cNvGrpSpPr>
            <a:grpSpLocks/>
          </p:cNvGrpSpPr>
          <p:nvPr/>
        </p:nvGrpSpPr>
        <p:grpSpPr bwMode="auto">
          <a:xfrm>
            <a:off x="2206625" y="3943350"/>
            <a:ext cx="5368925" cy="1528763"/>
            <a:chOff x="1619672" y="3062282"/>
            <a:chExt cx="4752527" cy="1063036"/>
          </a:xfrm>
        </p:grpSpPr>
        <p:sp>
          <p:nvSpPr>
            <p:cNvPr id="10" name="圓角矩形 10"/>
            <p:cNvSpPr/>
            <p:nvPr/>
          </p:nvSpPr>
          <p:spPr>
            <a:xfrm>
              <a:off x="1619672" y="3062282"/>
              <a:ext cx="4752527" cy="10630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zh-TW" altLang="en-US" sz="800">
                <a:solidFill>
                  <a:srgbClr val="000000"/>
                </a:solidFill>
              </a:endParaRPr>
            </a:p>
          </p:txBody>
        </p:sp>
        <p:grpSp>
          <p:nvGrpSpPr>
            <p:cNvPr id="11" name="群組 11"/>
            <p:cNvGrpSpPr>
              <a:grpSpLocks/>
            </p:cNvGrpSpPr>
            <p:nvPr/>
          </p:nvGrpSpPr>
          <p:grpSpPr bwMode="auto">
            <a:xfrm>
              <a:off x="2483890" y="-4343028"/>
              <a:ext cx="3726696" cy="151649"/>
              <a:chOff x="4396183" y="3368432"/>
              <a:chExt cx="2674412" cy="151649"/>
            </a:xfrm>
          </p:grpSpPr>
          <p:cxnSp>
            <p:nvCxnSpPr>
              <p:cNvPr id="13" name="直線接點 13"/>
              <p:cNvCxnSpPr/>
              <p:nvPr/>
            </p:nvCxnSpPr>
            <p:spPr>
              <a:xfrm>
                <a:off x="4881248" y="3440230"/>
                <a:ext cx="237994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接點 14"/>
              <p:cNvCxnSpPr>
                <a:stCxn id="12" idx="3"/>
              </p:cNvCxnSpPr>
              <p:nvPr/>
            </p:nvCxnSpPr>
            <p:spPr>
              <a:xfrm>
                <a:off x="4396183" y="3440230"/>
                <a:ext cx="2074384" cy="302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圓角矩形 15"/>
              <p:cNvSpPr/>
              <p:nvPr/>
            </p:nvSpPr>
            <p:spPr>
              <a:xfrm>
                <a:off x="5000245" y="3369439"/>
                <a:ext cx="334806" cy="141919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400">
                    <a:solidFill>
                      <a:srgbClr val="FFFFFF"/>
                    </a:solidFill>
                  </a:rPr>
                  <a:t>I/O</a:t>
                </a:r>
                <a:endParaRPr lang="zh-TW" altLang="en-US" sz="14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6" name="直線接點 16"/>
              <p:cNvCxnSpPr/>
              <p:nvPr/>
            </p:nvCxnSpPr>
            <p:spPr>
              <a:xfrm flipV="1">
                <a:off x="6625868" y="3440230"/>
                <a:ext cx="444727" cy="302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圓角矩形 17"/>
              <p:cNvSpPr/>
              <p:nvPr/>
            </p:nvSpPr>
            <p:spPr>
              <a:xfrm>
                <a:off x="4559552" y="3369439"/>
                <a:ext cx="334806" cy="141919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400">
                    <a:solidFill>
                      <a:srgbClr val="FFFFFF"/>
                    </a:solidFill>
                  </a:rPr>
                  <a:t>I/O</a:t>
                </a:r>
                <a:endParaRPr lang="zh-TW" alt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圓角矩形 18"/>
              <p:cNvSpPr/>
              <p:nvPr/>
            </p:nvSpPr>
            <p:spPr>
              <a:xfrm>
                <a:off x="6470567" y="3368432"/>
                <a:ext cx="334806" cy="15064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400">
                    <a:solidFill>
                      <a:srgbClr val="FFFFFF"/>
                    </a:solidFill>
                  </a:rPr>
                  <a:t>I/O</a:t>
                </a:r>
                <a:endParaRPr lang="zh-TW" alt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圓角矩形 19"/>
              <p:cNvSpPr/>
              <p:nvPr/>
            </p:nvSpPr>
            <p:spPr>
              <a:xfrm>
                <a:off x="5611366" y="3369439"/>
                <a:ext cx="705916" cy="15064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altLang="zh-TW" sz="1400">
                    <a:solidFill>
                      <a:srgbClr val="FFFFFF"/>
                    </a:solidFill>
                  </a:rPr>
                  <a:t>Repeater</a:t>
                </a:r>
                <a:endParaRPr lang="zh-TW" altLang="en-US" sz="1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圓角矩形 12"/>
            <p:cNvSpPr/>
            <p:nvPr/>
          </p:nvSpPr>
          <p:spPr>
            <a:xfrm>
              <a:off x="1691340" y="3374680"/>
              <a:ext cx="792556" cy="46694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TW" sz="1200">
                  <a:solidFill>
                    <a:srgbClr val="FFFFFF"/>
                  </a:solidFill>
                </a:rPr>
                <a:t>Control</a:t>
              </a:r>
            </a:p>
            <a:p>
              <a:pPr algn="ctr"/>
              <a:r>
                <a:rPr lang="en-US" altLang="zh-TW" sz="1200">
                  <a:solidFill>
                    <a:srgbClr val="FFFFFF"/>
                  </a:solidFill>
                </a:rPr>
                <a:t>Center</a:t>
              </a:r>
              <a:endParaRPr lang="zh-TW" altLang="en-US" sz="1200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20" name="內容版面配置區 5"/>
          <p:cNvGraphicFramePr>
            <a:graphicFrameLocks/>
          </p:cNvGraphicFramePr>
          <p:nvPr/>
        </p:nvGraphicFramePr>
        <p:xfrm>
          <a:off x="1331640" y="1556792"/>
          <a:ext cx="7056784" cy="209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9471"/>
                <a:gridCol w="4257313"/>
              </a:tblGrid>
              <a:tr h="348720">
                <a:tc>
                  <a:txBody>
                    <a:bodyPr/>
                    <a:lstStyle/>
                    <a:p>
                      <a:pPr marL="0" marR="0" indent="0" algn="l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TW" sz="1800" u="none" strike="noStrike" dirty="0" smtClean="0">
                          <a:effectLst/>
                        </a:rPr>
                        <a:t>Название </a:t>
                      </a:r>
                      <a:endParaRPr lang="en-US" altLang="zh-TW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TW" sz="1800" dirty="0" smtClean="0"/>
                        <a:t>Функция</a:t>
                      </a:r>
                      <a:endParaRPr lang="zh-TW" altLang="en-US" sz="1800" u="none" strike="noStrike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04" marR="6804" marT="6804" marB="0" anchor="ctr"/>
                </a:tc>
              </a:tr>
              <a:tr h="3487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  I-7510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  RS-485 </a:t>
                      </a:r>
                      <a:r>
                        <a:rPr lang="ru-RU" sz="1800" u="none" strike="noStrike" dirty="0" smtClean="0">
                          <a:effectLst/>
                        </a:rPr>
                        <a:t>с двойной изоляцией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04" marR="6804" marT="6804" marB="0" anchor="ctr"/>
                </a:tc>
              </a:tr>
              <a:tr h="3487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tM-7510U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>
                          <a:effectLst/>
                        </a:rPr>
                        <a:t> </a:t>
                      </a:r>
                      <a:r>
                        <a:rPr lang="ru-RU" sz="1800" u="none" strike="noStrike" dirty="0" smtClean="0">
                          <a:effectLst/>
                        </a:rPr>
                        <a:t> </a:t>
                      </a:r>
                      <a:r>
                        <a:rPr lang="en-US" sz="1800" u="none" strike="noStrike" dirty="0" smtClean="0">
                          <a:effectLst/>
                        </a:rPr>
                        <a:t>RS-485 </a:t>
                      </a:r>
                      <a:r>
                        <a:rPr lang="ru-RU" sz="1800" u="none" strike="noStrike" dirty="0" smtClean="0">
                          <a:effectLst/>
                        </a:rPr>
                        <a:t>с двойной изоляцией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4" marR="6804" marT="6804" marB="0" anchor="ctr"/>
                </a:tc>
              </a:tr>
              <a:tr h="3487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  I-7510A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</a:rPr>
                        <a:t>  RS-422 / </a:t>
                      </a:r>
                      <a:r>
                        <a:rPr lang="en-US" sz="1800" u="none" strike="noStrike" dirty="0" smtClean="0">
                          <a:effectLst/>
                        </a:rPr>
                        <a:t>RS-485</a:t>
                      </a:r>
                      <a:r>
                        <a:rPr lang="ru-RU" sz="1800" u="none" strike="noStrike" dirty="0" smtClean="0">
                          <a:effectLst/>
                        </a:rPr>
                        <a:t> с двойной изоляцией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4" marR="6804" marT="6804" marB="0" anchor="ctr"/>
                </a:tc>
              </a:tr>
              <a:tr h="3487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  I-7510AR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  </a:t>
                      </a:r>
                      <a:r>
                        <a:rPr lang="en-US" sz="1800" u="none" strike="noStrike" dirty="0" smtClean="0">
                          <a:effectLst/>
                        </a:rPr>
                        <a:t>RS-422/485 </a:t>
                      </a:r>
                      <a:r>
                        <a:rPr lang="ru-RU" sz="1800" u="none" strike="noStrike" dirty="0" smtClean="0">
                          <a:effectLst/>
                        </a:rPr>
                        <a:t>с тройной изоляцией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4" marR="6804" marT="6804" marB="0" anchor="ctr"/>
                </a:tc>
              </a:tr>
              <a:tr h="3487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I-7551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04" marR="6804" marT="68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 smtClean="0">
                          <a:effectLst/>
                        </a:rPr>
                        <a:t>  </a:t>
                      </a:r>
                      <a:r>
                        <a:rPr lang="en-US" sz="1800" u="none" strike="noStrike" dirty="0" smtClean="0">
                          <a:effectLst/>
                        </a:rPr>
                        <a:t>RS-</a:t>
                      </a:r>
                      <a:r>
                        <a:rPr lang="ru-RU" sz="1800" u="none" strike="noStrike" dirty="0" smtClean="0">
                          <a:effectLst/>
                        </a:rPr>
                        <a:t>23</a:t>
                      </a:r>
                      <a:r>
                        <a:rPr lang="en-US" sz="1800" u="none" strike="noStrike" dirty="0" smtClean="0">
                          <a:effectLst/>
                        </a:rPr>
                        <a:t>2 </a:t>
                      </a:r>
                      <a:r>
                        <a:rPr lang="ru-RU" sz="1800" u="none" strike="noStrike" dirty="0" smtClean="0">
                          <a:effectLst/>
                        </a:rPr>
                        <a:t>с тройной изоляцией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4" marR="6804" marT="6804" marB="0" anchor="ctr"/>
                </a:tc>
              </a:tr>
            </a:tbl>
          </a:graphicData>
        </a:graphic>
      </p:graphicFrame>
      <p:sp>
        <p:nvSpPr>
          <p:cNvPr id="21" name="Прямоугольник 1"/>
          <p:cNvSpPr>
            <a:spLocks noChangeArrowheads="1"/>
          </p:cNvSpPr>
          <p:nvPr/>
        </p:nvSpPr>
        <p:spPr bwMode="auto">
          <a:xfrm>
            <a:off x="3491880" y="332656"/>
            <a:ext cx="45007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Повторители</a:t>
            </a:r>
            <a:endParaRPr lang="ru-RU" sz="2000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563888" y="1988840"/>
            <a:ext cx="408817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/>
              <a:t>GSM</a:t>
            </a:r>
            <a:r>
              <a:rPr lang="ru-RU" sz="2800" b="1" dirty="0" smtClean="0"/>
              <a:t>/</a:t>
            </a:r>
            <a:r>
              <a:rPr lang="en-US" sz="2800" b="1" dirty="0" smtClean="0"/>
              <a:t>GPRS</a:t>
            </a:r>
            <a:r>
              <a:rPr lang="ru-RU" sz="2800" b="1" dirty="0" smtClean="0"/>
              <a:t> контроллеры </a:t>
            </a:r>
          </a:p>
          <a:p>
            <a:pPr algn="ctr"/>
            <a:r>
              <a:rPr lang="ru-RU" sz="2800" b="1" dirty="0" smtClean="0"/>
              <a:t>и модемы</a:t>
            </a:r>
          </a:p>
          <a:p>
            <a:pPr algn="ctr"/>
            <a:r>
              <a:rPr lang="ru-RU" sz="2800" b="1" dirty="0" smtClean="0"/>
              <a:t>Часть 6</a:t>
            </a:r>
            <a:endParaRPr lang="ru-RU" sz="4400" b="1" dirty="0"/>
          </a:p>
        </p:txBody>
      </p:sp>
      <p:pic>
        <p:nvPicPr>
          <p:cNvPr id="10" name="Picture 11" descr="GTM-201-RS23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304" y="2420888"/>
            <a:ext cx="1085588" cy="2827662"/>
          </a:xfrm>
          <a:prstGeom prst="rect">
            <a:avLst/>
          </a:prstGeom>
          <a:noFill/>
        </p:spPr>
      </p:pic>
      <p:pic>
        <p:nvPicPr>
          <p:cNvPr id="11" name="Picture 12" descr="GT-534-2_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1412776"/>
            <a:ext cx="1019574" cy="2816658"/>
          </a:xfrm>
          <a:prstGeom prst="rect">
            <a:avLst/>
          </a:prstGeom>
          <a:noFill/>
        </p:spPr>
      </p:pic>
      <p:pic>
        <p:nvPicPr>
          <p:cNvPr id="12" name="Picture 13" descr="G-4500PD-SIM30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8" y="2924944"/>
            <a:ext cx="1224956" cy="2691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aphicFrame>
        <p:nvGraphicFramePr>
          <p:cNvPr id="10" name="內容版面配置區 7"/>
          <p:cNvGraphicFramePr>
            <a:graphicFrameLocks noGrp="1"/>
          </p:cNvGraphicFramePr>
          <p:nvPr>
            <p:ph idx="1"/>
          </p:nvPr>
        </p:nvGraphicFramePr>
        <p:xfrm>
          <a:off x="1988348" y="857232"/>
          <a:ext cx="7155651" cy="4429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9647"/>
                <a:gridCol w="5186004"/>
              </a:tblGrid>
              <a:tr h="313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Название</a:t>
                      </a:r>
                      <a:endParaRPr kumimoji="0" lang="zh-TW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77569" marR="77569" marT="38784" marB="3878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Функции</a:t>
                      </a:r>
                      <a:endParaRPr kumimoji="0" lang="zh-TW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77569" marR="77569" marT="38784" marB="38784" horzOverflow="overflow"/>
                </a:tc>
              </a:tr>
              <a:tr h="13118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GTM-201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серия</a:t>
                      </a:r>
                      <a:endParaRPr kumimoji="0" lang="zh-TW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77569" marR="77569" marT="38784" marB="3878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Индустриальные </a:t>
                      </a:r>
                      <a:r>
                        <a:rPr kumimoji="0" lang="en-US" altLang="zh-TW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GSM</a:t>
                      </a:r>
                      <a:r>
                        <a:rPr kumimoji="0" lang="ru-RU" altLang="zh-TW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altLang="zh-TW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GPRS </a:t>
                      </a:r>
                      <a:r>
                        <a:rPr kumimoji="0" lang="ru-RU" altLang="zh-TW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модемы</a:t>
                      </a:r>
                      <a:endParaRPr kumimoji="0" lang="en-US" altLang="zh-TW" sz="15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 диапазона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GSM/GPRS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 (GSM 850, EGSM 900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МГц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DCS 1800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МГц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 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PCS 1900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МГц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Поддержка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RS232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USB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интерфейсов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Встроенный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TCP/IP </a:t>
                      </a:r>
                      <a:r>
                        <a:rPr kumimoji="0" lang="ru-RU" altLang="zh-TW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стэк</a:t>
                      </a:r>
                      <a:endParaRPr kumimoji="0" lang="zh-TW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77569" marR="77569" marT="38784" marB="38784" horzOverflow="overflow"/>
                </a:tc>
              </a:tr>
              <a:tr h="13118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GT-5xx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серия</a:t>
                      </a:r>
                      <a:endParaRPr kumimoji="0" lang="zh-TW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77569" marR="77569" marT="38784" marB="3878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GSM</a:t>
                      </a:r>
                      <a:r>
                        <a:rPr kumimoji="0" lang="ru-RU" altLang="zh-TW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altLang="zh-TW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GPRS </a:t>
                      </a:r>
                      <a:r>
                        <a:rPr kumimoji="0" lang="ru-RU" altLang="zh-TW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контроллеры оповещения</a:t>
                      </a:r>
                      <a:endParaRPr kumimoji="0" lang="en-US" altLang="zh-TW" sz="15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 диапазона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GSM/GPRS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 (GSM 850, EGSM 900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МГц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DCS 1800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МГц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 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PCS 1900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МГц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Встроенный ввод-вывод</a:t>
                      </a:r>
                      <a:endParaRPr kumimoji="0" lang="en-US" altLang="zh-TW" sz="15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Набор утилит</a:t>
                      </a:r>
                      <a:endParaRPr kumimoji="0" lang="zh-TW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77569" marR="77569" marT="38784" marB="38784" horzOverflow="overflow"/>
                </a:tc>
              </a:tr>
              <a:tr h="14921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G-4500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серия</a:t>
                      </a:r>
                      <a:endParaRPr kumimoji="0" lang="zh-TW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77569" marR="77569" marT="38784" marB="3878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5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Многофункционалые</a:t>
                      </a:r>
                      <a:r>
                        <a:rPr kumimoji="0" lang="ru-RU" altLang="zh-TW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zh-TW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3G/GSM </a:t>
                      </a:r>
                      <a:r>
                        <a:rPr kumimoji="0" lang="ru-RU" altLang="zh-TW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контроллеры</a:t>
                      </a:r>
                      <a:endParaRPr kumimoji="0" lang="en-US" altLang="zh-TW" sz="15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Программируемые</a:t>
                      </a:r>
                      <a:endParaRPr kumimoji="0" lang="en-US" altLang="zh-TW" sz="15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 диапазона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GSM/GPRS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 (GSM 850, EGSM 900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МГц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DCS 1800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МГц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 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PCS 1900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МГц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Встроенный ввод-вывод</a:t>
                      </a:r>
                      <a:endParaRPr kumimoji="0" lang="en-US" altLang="zh-TW" sz="15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Поддержка 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GPS (</a:t>
                      </a:r>
                      <a:r>
                        <a:rPr kumimoji="0" lang="ru-RU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опционально</a:t>
                      </a:r>
                      <a:r>
                        <a: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zh-TW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marL="77569" marR="77569" marT="38784" marB="38784" horzOverflow="overflow"/>
                </a:tc>
              </a:tr>
            </a:tbl>
          </a:graphicData>
        </a:graphic>
      </p:graphicFrame>
      <p:pic>
        <p:nvPicPr>
          <p:cNvPr id="11" name="Picture 228" descr="GTM-201-RS23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3240" y="1285860"/>
            <a:ext cx="387031" cy="1008112"/>
          </a:xfrm>
          <a:prstGeom prst="rect">
            <a:avLst/>
          </a:prstGeom>
          <a:noFill/>
        </p:spPr>
      </p:pic>
      <p:pic>
        <p:nvPicPr>
          <p:cNvPr id="12" name="Picture 230" descr="G-4500PD-SIM30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64" y="3929066"/>
            <a:ext cx="530225" cy="1165225"/>
          </a:xfrm>
          <a:prstGeom prst="rect">
            <a:avLst/>
          </a:prstGeom>
          <a:noFill/>
        </p:spPr>
      </p:pic>
      <p:pic>
        <p:nvPicPr>
          <p:cNvPr id="13" name="Picture 240" descr="GT-534-2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488" y="2500306"/>
            <a:ext cx="441325" cy="1219200"/>
          </a:xfrm>
          <a:prstGeom prst="rect">
            <a:avLst/>
          </a:prstGeom>
          <a:noFill/>
        </p:spPr>
      </p:pic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3707904" y="332656"/>
            <a:ext cx="39967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GSM</a:t>
            </a:r>
            <a:r>
              <a:rPr lang="ru-RU" sz="2000" b="1" dirty="0" smtClean="0"/>
              <a:t>/</a:t>
            </a:r>
            <a:r>
              <a:rPr lang="en-US" sz="2000" b="1" dirty="0" smtClean="0"/>
              <a:t>GPRS</a:t>
            </a:r>
            <a:r>
              <a:rPr lang="ru-RU" sz="2000" b="1" dirty="0" smtClean="0"/>
              <a:t> оборудование</a:t>
            </a:r>
            <a:endParaRPr lang="ru-RU" sz="20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4" y="0"/>
            <a:ext cx="9140826" cy="1046162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" y="720080"/>
            <a:ext cx="91440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785846" y="953219"/>
            <a:ext cx="2505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/>
              <a:t>Семейство </a:t>
            </a:r>
            <a:r>
              <a:rPr lang="en-US" sz="2800" b="1" dirty="0"/>
              <a:t>PAC</a:t>
            </a:r>
            <a:endParaRPr lang="ru-RU" sz="2800" b="1" dirty="0"/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571533" y="3667844"/>
            <a:ext cx="4741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Основные компоненты системы управления:</a:t>
            </a: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827617" y="4104456"/>
            <a:ext cx="24812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/>
              <a:t>Процессорный модуль</a:t>
            </a: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3851953" y="4104456"/>
            <a:ext cx="1997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/>
              <a:t>Установленная </a:t>
            </a:r>
            <a:r>
              <a:rPr lang="en-US" b="1" dirty="0"/>
              <a:t>OS</a:t>
            </a:r>
            <a:endParaRPr lang="ru-RU" b="1" dirty="0"/>
          </a:p>
        </p:txBody>
      </p: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6818345" y="4104456"/>
            <a:ext cx="23622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700" b="1" dirty="0"/>
              <a:t>Модули ввода</a:t>
            </a:r>
            <a:r>
              <a:rPr lang="en-US" sz="1700" b="1" dirty="0"/>
              <a:t>/</a:t>
            </a:r>
            <a:r>
              <a:rPr lang="ru-RU" sz="1700" b="1" dirty="0"/>
              <a:t>вывода</a:t>
            </a: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827617" y="4464496"/>
            <a:ext cx="2571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/>
              <a:t>Удаленный ввод-вывод</a:t>
            </a:r>
          </a:p>
        </p:txBody>
      </p:sp>
      <p:sp>
        <p:nvSpPr>
          <p:cNvPr id="25" name="Прямоугольник 14"/>
          <p:cNvSpPr>
            <a:spLocks noChangeArrowheads="1"/>
          </p:cNvSpPr>
          <p:nvPr/>
        </p:nvSpPr>
        <p:spPr bwMode="auto">
          <a:xfrm>
            <a:off x="6643721" y="4536504"/>
            <a:ext cx="27146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/>
              <a:t>I-8KW </a:t>
            </a:r>
            <a:r>
              <a:rPr lang="ru-RU" sz="1600" b="1" dirty="0"/>
              <a:t>Высокоскоростные</a:t>
            </a:r>
            <a:r>
              <a:rPr lang="it-IT" sz="1600" b="1" dirty="0"/>
              <a:t> </a:t>
            </a:r>
            <a:r>
              <a:rPr lang="ru-RU" sz="1600" b="1" dirty="0"/>
              <a:t>модули</a:t>
            </a:r>
          </a:p>
          <a:p>
            <a:r>
              <a:rPr lang="en-US" sz="1600" b="1" dirty="0"/>
              <a:t>I-87KW </a:t>
            </a:r>
            <a:r>
              <a:rPr lang="ru-RU" sz="1600" b="1" dirty="0"/>
              <a:t>Низкоскоростные модули</a:t>
            </a:r>
          </a:p>
        </p:txBody>
      </p:sp>
      <p:sp>
        <p:nvSpPr>
          <p:cNvPr id="26" name="TextBox 15"/>
          <p:cNvSpPr txBox="1">
            <a:spLocks noChangeArrowheads="1"/>
          </p:cNvSpPr>
          <p:nvPr/>
        </p:nvSpPr>
        <p:spPr bwMode="auto">
          <a:xfrm>
            <a:off x="3707937" y="4392488"/>
            <a:ext cx="256756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err="1"/>
              <a:t>WinPAC</a:t>
            </a:r>
            <a:r>
              <a:rPr lang="en-US" sz="1400" b="1" dirty="0"/>
              <a:t>: WinCE 5.0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/>
              <a:t>XPAC:</a:t>
            </a:r>
            <a:r>
              <a:rPr lang="ru-RU" sz="1400" b="1" dirty="0"/>
              <a:t> </a:t>
            </a:r>
            <a:r>
              <a:rPr lang="en-US" sz="1400" b="1" dirty="0"/>
              <a:t>WES 2009</a:t>
            </a:r>
            <a:r>
              <a:rPr lang="ru-RU" sz="1400" b="1" dirty="0"/>
              <a:t>, </a:t>
            </a:r>
            <a:r>
              <a:rPr lang="en-US" sz="1400" b="1" dirty="0"/>
              <a:t>WinCE 6.0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err="1"/>
              <a:t>LinPAC</a:t>
            </a:r>
            <a:r>
              <a:rPr lang="en-US" sz="1400" b="1" dirty="0"/>
              <a:t>: Linux Kernel 2.6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err="1"/>
              <a:t>iPAC</a:t>
            </a:r>
            <a:r>
              <a:rPr lang="en-US" sz="1400" b="1" dirty="0"/>
              <a:t>: MiniOS7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err="1"/>
              <a:t>ViewPAC</a:t>
            </a:r>
            <a:r>
              <a:rPr lang="en-US" sz="1400" b="1" dirty="0"/>
              <a:t>:</a:t>
            </a:r>
            <a:r>
              <a:rPr lang="ru-RU" sz="1400" b="1" dirty="0"/>
              <a:t> </a:t>
            </a:r>
            <a:r>
              <a:rPr lang="en-US" sz="1400" b="1" dirty="0"/>
              <a:t>WinCE 5.0</a:t>
            </a:r>
            <a:r>
              <a:rPr lang="ru-RU" sz="1400" b="1" dirty="0"/>
              <a:t>,</a:t>
            </a:r>
            <a:r>
              <a:rPr lang="en-US" sz="1400" b="1" dirty="0"/>
              <a:t> MiniOS7</a:t>
            </a:r>
            <a:r>
              <a:rPr lang="ru-RU" sz="1400" b="1" dirty="0"/>
              <a:t>,</a:t>
            </a:r>
            <a:r>
              <a:rPr lang="en-US" sz="1400" b="1" dirty="0"/>
              <a:t> 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en-US" sz="1400" b="1" dirty="0"/>
              <a:t>Android 1.</a:t>
            </a:r>
            <a:r>
              <a:rPr lang="ru-RU" sz="1400" b="1" dirty="0"/>
              <a:t>6</a:t>
            </a:r>
          </a:p>
        </p:txBody>
      </p:sp>
      <p:sp>
        <p:nvSpPr>
          <p:cNvPr id="27" name="TextBox 16"/>
          <p:cNvSpPr txBox="1">
            <a:spLocks noChangeArrowheads="1"/>
          </p:cNvSpPr>
          <p:nvPr/>
        </p:nvSpPr>
        <p:spPr bwMode="auto">
          <a:xfrm>
            <a:off x="741098" y="4824536"/>
            <a:ext cx="23907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b="1" dirty="0"/>
              <a:t>Модули удаленного в/</a:t>
            </a:r>
            <a:r>
              <a:rPr lang="ru-RU" sz="1600" b="1" dirty="0" err="1"/>
              <a:t>в</a:t>
            </a:r>
            <a:endParaRPr lang="ru-RU" sz="1600" b="1" dirty="0"/>
          </a:p>
          <a:p>
            <a:pPr>
              <a:buFont typeface="Arial" pitchFamily="34" charset="0"/>
              <a:buChar char="•"/>
            </a:pPr>
            <a:r>
              <a:rPr lang="ru-RU" sz="1600" b="1" dirty="0"/>
              <a:t>Корзины расширения 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ru-RU" sz="1600" b="1" dirty="0"/>
              <a:t>+ модули в/</a:t>
            </a:r>
            <a:r>
              <a:rPr lang="ru-RU" sz="1600" b="1" dirty="0" err="1"/>
              <a:t>в</a:t>
            </a:r>
            <a:endParaRPr lang="ru-RU" sz="1600" b="1" dirty="0"/>
          </a:p>
        </p:txBody>
      </p:sp>
      <p:pic>
        <p:nvPicPr>
          <p:cNvPr id="5" name="Picture 3" descr="C:\Users\User\Desktop\10.jpg"/>
          <p:cNvPicPr>
            <a:picLocks noChangeAspect="1" noChangeArrowheads="1"/>
          </p:cNvPicPr>
          <p:nvPr/>
        </p:nvPicPr>
        <p:blipFill>
          <a:blip r:embed="rId4" cstate="print"/>
          <a:srcRect t="6677"/>
          <a:stretch>
            <a:fillRect/>
          </a:stretch>
        </p:blipFill>
        <p:spPr bwMode="auto">
          <a:xfrm>
            <a:off x="0" y="5786454"/>
            <a:ext cx="9144000" cy="1071545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4071934" y="357166"/>
            <a:ext cx="3714776" cy="285752"/>
          </a:xfrm>
          <a:prstGeom prst="rect">
            <a:avLst/>
          </a:prstGeom>
          <a:solidFill>
            <a:srgbClr val="F58A18"/>
          </a:solidFill>
          <a:ln>
            <a:solidFill>
              <a:srgbClr val="F58A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2786050" y="285728"/>
            <a:ext cx="6192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PAC</a:t>
            </a:r>
            <a:r>
              <a:rPr lang="ru-RU" sz="2000" b="1" dirty="0"/>
              <a:t> – программируемый </a:t>
            </a:r>
            <a:r>
              <a:rPr lang="ru-RU" sz="2000" b="1" dirty="0" smtClean="0"/>
              <a:t>контроллер </a:t>
            </a:r>
            <a:r>
              <a:rPr lang="ru-RU" sz="2000" b="1" dirty="0"/>
              <a:t>автоматизации</a:t>
            </a:r>
            <a:endParaRPr lang="ru-RU" sz="3600" b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1184" y="2984512"/>
            <a:ext cx="1073583" cy="280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4840" y="1468454"/>
            <a:ext cx="1073584" cy="280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6791316" y="4984776"/>
            <a:ext cx="13810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 b="1" dirty="0"/>
              <a:t>GTM-201-USB</a:t>
            </a:r>
            <a:endParaRPr lang="zh-CN" altLang="en-US" sz="1600" b="1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6615067" y="2219334"/>
            <a:ext cx="15570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 b="1" dirty="0"/>
              <a:t>GTM-201-RS232</a:t>
            </a:r>
            <a:endParaRPr lang="zh-CN" altLang="en-US" sz="1600" b="1" dirty="0"/>
          </a:p>
        </p:txBody>
      </p:sp>
      <p:sp>
        <p:nvSpPr>
          <p:cNvPr id="13" name="內容版面配置區 4"/>
          <p:cNvSpPr txBox="1">
            <a:spLocks/>
          </p:cNvSpPr>
          <p:nvPr/>
        </p:nvSpPr>
        <p:spPr>
          <a:xfrm>
            <a:off x="457200" y="1700808"/>
            <a:ext cx="5194300" cy="4276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zh-TW" sz="2000" dirty="0" smtClean="0"/>
              <a:t>4 диапазона</a:t>
            </a:r>
            <a:r>
              <a:rPr lang="en-US" altLang="zh-TW" sz="2000" dirty="0" smtClean="0"/>
              <a:t> GSM/GPRS</a:t>
            </a:r>
            <a:r>
              <a:rPr lang="ru-RU" altLang="zh-TW" sz="2000" dirty="0" smtClean="0"/>
              <a:t> работы </a:t>
            </a:r>
            <a:r>
              <a:rPr lang="en-US" altLang="zh-TW" sz="2000" dirty="0" smtClean="0"/>
              <a:t>850/900/1800/1900 </a:t>
            </a:r>
            <a:r>
              <a:rPr lang="ru-RU" altLang="zh-TW" sz="2000" dirty="0" smtClean="0"/>
              <a:t>МГц</a:t>
            </a:r>
            <a:r>
              <a:rPr lang="en-US" altLang="zh-TW" sz="20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ru-RU" altLang="zh-TW" sz="2000" dirty="0" smtClean="0"/>
              <a:t>Поддержка </a:t>
            </a:r>
            <a:r>
              <a:rPr lang="en-US" altLang="zh-TW" sz="2000" dirty="0" smtClean="0"/>
              <a:t>TCP </a:t>
            </a:r>
            <a:r>
              <a:rPr lang="ru-RU" altLang="zh-TW" sz="2000" dirty="0" smtClean="0"/>
              <a:t>сервера</a:t>
            </a:r>
            <a:r>
              <a:rPr lang="en-US" altLang="zh-TW" sz="2000" dirty="0" smtClean="0"/>
              <a:t>, TCP </a:t>
            </a:r>
            <a:r>
              <a:rPr lang="ru-RU" altLang="zh-TW" sz="2000" dirty="0" smtClean="0"/>
              <a:t>клиента</a:t>
            </a:r>
            <a:r>
              <a:rPr lang="en-US" altLang="zh-TW" sz="2000" dirty="0" smtClean="0"/>
              <a:t>, UDP </a:t>
            </a:r>
            <a:r>
              <a:rPr lang="ru-RU" altLang="zh-TW" sz="2000" dirty="0" smtClean="0"/>
              <a:t>клиента через </a:t>
            </a:r>
            <a:r>
              <a:rPr lang="en-US" altLang="zh-TW" sz="2000" dirty="0" smtClean="0"/>
              <a:t>GPRS </a:t>
            </a:r>
          </a:p>
          <a:p>
            <a:pPr>
              <a:lnSpc>
                <a:spcPct val="80000"/>
              </a:lnSpc>
            </a:pPr>
            <a:r>
              <a:rPr lang="ru-RU" altLang="zh-TW" sz="2000" dirty="0" smtClean="0"/>
              <a:t>Поддержка стандарта </a:t>
            </a:r>
            <a:r>
              <a:rPr lang="en-US" altLang="zh-TW" sz="2000" dirty="0" smtClean="0"/>
              <a:t>AT </a:t>
            </a:r>
            <a:r>
              <a:rPr lang="ru-RU" altLang="zh-TW" sz="2000" dirty="0" smtClean="0"/>
              <a:t>команд</a:t>
            </a:r>
            <a:r>
              <a:rPr lang="en-US" altLang="zh-TW" sz="20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ru-RU" altLang="zh-TW" sz="2000" dirty="0" smtClean="0"/>
              <a:t>Есть микрофонный вход и линейный выход</a:t>
            </a:r>
            <a:r>
              <a:rPr lang="en-US" altLang="zh-TW" sz="20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US" altLang="zh-TW" sz="2000" dirty="0" smtClean="0"/>
              <a:t>RS-232</a:t>
            </a:r>
            <a:r>
              <a:rPr lang="ru-RU" altLang="zh-TW" sz="2000" dirty="0" smtClean="0"/>
              <a:t> работает на скоростях от</a:t>
            </a:r>
            <a:r>
              <a:rPr lang="en-US" altLang="zh-TW" sz="2000" dirty="0" smtClean="0"/>
              <a:t> 9600 </a:t>
            </a:r>
            <a:r>
              <a:rPr lang="ru-RU" altLang="zh-TW" sz="2000" dirty="0" smtClean="0"/>
              <a:t>бит/с</a:t>
            </a:r>
            <a:r>
              <a:rPr lang="en-US" altLang="zh-TW" sz="2000" dirty="0" smtClean="0"/>
              <a:t> </a:t>
            </a:r>
            <a:r>
              <a:rPr lang="ru-RU" altLang="zh-TW" sz="2000" dirty="0" smtClean="0"/>
              <a:t>до</a:t>
            </a:r>
            <a:r>
              <a:rPr lang="en-US" altLang="zh-TW" sz="2000" dirty="0" smtClean="0"/>
              <a:t> 115200 </a:t>
            </a:r>
            <a:r>
              <a:rPr lang="ru-RU" altLang="zh-TW" sz="2000" dirty="0" smtClean="0"/>
              <a:t>бит/с </a:t>
            </a:r>
            <a:r>
              <a:rPr lang="en-US" altLang="zh-TW" sz="2000" dirty="0" smtClean="0"/>
              <a:t>(GTM-201-RS232) </a:t>
            </a:r>
          </a:p>
          <a:p>
            <a:pPr>
              <a:lnSpc>
                <a:spcPct val="80000"/>
              </a:lnSpc>
            </a:pPr>
            <a:r>
              <a:rPr lang="en-US" altLang="zh-TW" sz="2000" dirty="0" smtClean="0"/>
              <a:t>USB </a:t>
            </a:r>
            <a:r>
              <a:rPr lang="ru-RU" altLang="zh-TW" sz="2000" dirty="0" smtClean="0"/>
              <a:t>драйвер для </a:t>
            </a:r>
          </a:p>
          <a:p>
            <a:pPr>
              <a:lnSpc>
                <a:spcPct val="80000"/>
              </a:lnSpc>
              <a:buNone/>
            </a:pPr>
            <a:r>
              <a:rPr lang="ru-RU" altLang="zh-TW" sz="2000" dirty="0" smtClean="0"/>
              <a:t>	</a:t>
            </a:r>
            <a:r>
              <a:rPr lang="en-US" altLang="zh-TW" sz="2000" dirty="0" smtClean="0"/>
              <a:t>Windows, </a:t>
            </a:r>
            <a:r>
              <a:rPr lang="en-US" altLang="zh-TW" sz="2000" dirty="0" err="1" smtClean="0"/>
              <a:t>WinPAC</a:t>
            </a:r>
            <a:r>
              <a:rPr lang="en-US" altLang="zh-TW" sz="2000" dirty="0" smtClean="0"/>
              <a:t> (WinCE5.0), </a:t>
            </a:r>
            <a:endParaRPr lang="ru-RU" altLang="zh-TW" sz="2000" dirty="0" smtClean="0"/>
          </a:p>
          <a:p>
            <a:pPr>
              <a:lnSpc>
                <a:spcPct val="80000"/>
              </a:lnSpc>
              <a:buNone/>
            </a:pPr>
            <a:r>
              <a:rPr lang="ru-RU" altLang="zh-TW" sz="2000" dirty="0" smtClean="0"/>
              <a:t>	</a:t>
            </a:r>
            <a:r>
              <a:rPr lang="en-US" altLang="zh-TW" sz="2000" dirty="0" err="1" smtClean="0"/>
              <a:t>LinPAC</a:t>
            </a:r>
            <a:r>
              <a:rPr lang="en-US" altLang="zh-TW" sz="2000" dirty="0" smtClean="0"/>
              <a:t> (Linux 2.6) (GTM-201-USB) </a:t>
            </a:r>
          </a:p>
          <a:p>
            <a:pPr>
              <a:lnSpc>
                <a:spcPct val="80000"/>
              </a:lnSpc>
            </a:pPr>
            <a:r>
              <a:rPr lang="ru-RU" altLang="zh-TW" sz="2000" dirty="0" smtClean="0"/>
              <a:t>Монтаж на </a:t>
            </a:r>
            <a:r>
              <a:rPr lang="en-US" altLang="zh-TW" sz="2000" dirty="0" smtClean="0"/>
              <a:t>DIN-</a:t>
            </a:r>
            <a:r>
              <a:rPr lang="ru-RU" altLang="zh-TW" sz="2000" dirty="0" smtClean="0"/>
              <a:t>рейку</a:t>
            </a:r>
            <a:endParaRPr lang="en-US" altLang="zh-TW" sz="2000" dirty="0" smtClean="0"/>
          </a:p>
        </p:txBody>
      </p:sp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3203848" y="332656"/>
            <a:ext cx="48608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GSM</a:t>
            </a:r>
            <a:r>
              <a:rPr lang="ru-RU" sz="2000" b="1" dirty="0" smtClean="0"/>
              <a:t>/</a:t>
            </a:r>
            <a:r>
              <a:rPr lang="en-US" sz="2000" b="1" dirty="0" smtClean="0"/>
              <a:t>GPRS</a:t>
            </a:r>
            <a:r>
              <a:rPr lang="ru-RU" sz="2000" b="1" dirty="0" smtClean="0"/>
              <a:t> модемы серии </a:t>
            </a:r>
            <a:r>
              <a:rPr lang="en-US" sz="2000" b="1" dirty="0" smtClean="0"/>
              <a:t>GTM-201</a:t>
            </a:r>
            <a:endParaRPr lang="ru-RU" sz="2000" b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285720" y="1071546"/>
            <a:ext cx="6491064" cy="4525963"/>
          </a:xfrm>
        </p:spPr>
        <p:txBody>
          <a:bodyPr>
            <a:noAutofit/>
          </a:bodyPr>
          <a:lstStyle/>
          <a:p>
            <a:r>
              <a:rPr lang="ru-RU" altLang="zh-TW" sz="2000" dirty="0" smtClean="0"/>
              <a:t>Поддержка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850/900/1800/1900 </a:t>
            </a:r>
            <a:r>
              <a:rPr lang="ru-RU" altLang="zh-TW" sz="2000" dirty="0" smtClean="0"/>
              <a:t>МГц</a:t>
            </a:r>
            <a:endParaRPr lang="en-US" altLang="zh-TW" sz="2000" dirty="0"/>
          </a:p>
          <a:p>
            <a:r>
              <a:rPr lang="ru-RU" altLang="zh-TW" sz="2000" dirty="0" smtClean="0"/>
              <a:t>Поддержка </a:t>
            </a:r>
            <a:r>
              <a:rPr lang="en-US" altLang="zh-TW" sz="2000" dirty="0" smtClean="0"/>
              <a:t>SMS DBS</a:t>
            </a:r>
            <a:r>
              <a:rPr lang="ru-RU" altLang="zh-TW" sz="2000" dirty="0" smtClean="0"/>
              <a:t> (базы данных)</a:t>
            </a:r>
            <a:endParaRPr lang="en-US" altLang="zh-TW" sz="2000" dirty="0"/>
          </a:p>
          <a:p>
            <a:r>
              <a:rPr lang="ru-RU" altLang="zh-TW" sz="2000" dirty="0" smtClean="0"/>
              <a:t>Встроенные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ASCII </a:t>
            </a:r>
            <a:r>
              <a:rPr lang="ru-RU" altLang="zh-TW" sz="2000" dirty="0" smtClean="0"/>
              <a:t>команды и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SMS </a:t>
            </a:r>
            <a:r>
              <a:rPr lang="ru-RU" altLang="zh-TW" sz="2000" dirty="0" smtClean="0"/>
              <a:t>туннель</a:t>
            </a:r>
            <a:r>
              <a:rPr lang="en-US" altLang="zh-TW" sz="2000" dirty="0" smtClean="0"/>
              <a:t> </a:t>
            </a:r>
            <a:endParaRPr lang="en-US" altLang="zh-TW" sz="2000" dirty="0"/>
          </a:p>
          <a:p>
            <a:r>
              <a:rPr lang="ru-RU" altLang="zh-TW" sz="2000" dirty="0" smtClean="0"/>
              <a:t>Голосовое и </a:t>
            </a:r>
            <a:r>
              <a:rPr lang="en-US" altLang="zh-TW" sz="2000" dirty="0" smtClean="0"/>
              <a:t>SMS</a:t>
            </a:r>
            <a:r>
              <a:rPr lang="ru-RU" altLang="zh-TW" sz="2000" dirty="0" smtClean="0"/>
              <a:t> оповещение при изменении </a:t>
            </a:r>
          </a:p>
          <a:p>
            <a:pPr>
              <a:buNone/>
            </a:pPr>
            <a:r>
              <a:rPr lang="ru-RU" altLang="zh-TW" sz="2000" dirty="0" smtClean="0"/>
              <a:t>	состояния входов или  счетчика</a:t>
            </a:r>
            <a:endParaRPr lang="en-US" altLang="zh-TW" sz="2000" dirty="0"/>
          </a:p>
          <a:p>
            <a:r>
              <a:rPr lang="ru-RU" altLang="zh-TW" sz="2000" dirty="0" smtClean="0"/>
              <a:t>Поддержка </a:t>
            </a:r>
            <a:r>
              <a:rPr lang="en-US" altLang="zh-TW" sz="2000" dirty="0" smtClean="0"/>
              <a:t>DTMF </a:t>
            </a:r>
            <a:r>
              <a:rPr lang="ru-RU" altLang="zh-TW" sz="2000" dirty="0" smtClean="0"/>
              <a:t>кодирования/декодирования</a:t>
            </a:r>
            <a:endParaRPr lang="en-US" altLang="zh-TW" sz="2000" dirty="0"/>
          </a:p>
          <a:p>
            <a:r>
              <a:rPr lang="ru-RU" altLang="zh-TW" sz="2000" dirty="0" smtClean="0"/>
              <a:t>Встроенный сторожевой таймер</a:t>
            </a:r>
            <a:endParaRPr lang="en-US" altLang="zh-TW" sz="2000" dirty="0"/>
          </a:p>
          <a:p>
            <a:r>
              <a:rPr lang="ru-RU" altLang="zh-TW" sz="2000" dirty="0" smtClean="0"/>
              <a:t>Поддержка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micro SD </a:t>
            </a:r>
            <a:r>
              <a:rPr lang="ru-RU" altLang="zh-TW" sz="2000" dirty="0" smtClean="0"/>
              <a:t>карты</a:t>
            </a:r>
            <a:r>
              <a:rPr lang="en-US" altLang="zh-TW" sz="2000" dirty="0" smtClean="0"/>
              <a:t>  </a:t>
            </a:r>
            <a:r>
              <a:rPr lang="en-US" altLang="zh-TW" sz="2000" dirty="0"/>
              <a:t>(max </a:t>
            </a:r>
            <a:r>
              <a:rPr lang="ru-RU" altLang="zh-TW" sz="2000" dirty="0" smtClean="0"/>
              <a:t> до 2 ГБ</a:t>
            </a:r>
            <a:r>
              <a:rPr lang="en-US" altLang="zh-TW" sz="2000" dirty="0" smtClean="0"/>
              <a:t>) </a:t>
            </a:r>
            <a:endParaRPr lang="en-US" altLang="zh-TW" sz="2000" dirty="0"/>
          </a:p>
          <a:p>
            <a:r>
              <a:rPr lang="ru-RU" altLang="zh-TW" sz="2000" dirty="0" smtClean="0"/>
              <a:t>Поддержка</a:t>
            </a:r>
            <a:r>
              <a:rPr lang="en-US" altLang="zh-TW" sz="2000" dirty="0" smtClean="0"/>
              <a:t> </a:t>
            </a:r>
            <a:r>
              <a:rPr lang="ru-RU" altLang="zh-TW" sz="2000" dirty="0" err="1" smtClean="0"/>
              <a:t>логирования</a:t>
            </a:r>
            <a:r>
              <a:rPr lang="ru-RU" altLang="zh-TW" sz="2000" dirty="0" smtClean="0"/>
              <a:t> данных</a:t>
            </a:r>
            <a:endParaRPr lang="en-US" altLang="zh-TW" sz="2000" dirty="0"/>
          </a:p>
          <a:p>
            <a:r>
              <a:rPr lang="ru-RU" altLang="zh-TW" sz="2000" dirty="0" smtClean="0"/>
              <a:t>Поддержка питания от </a:t>
            </a:r>
            <a:r>
              <a:rPr lang="en-US" altLang="zh-TW" sz="2000" dirty="0" smtClean="0"/>
              <a:t>3.7 </a:t>
            </a:r>
            <a:r>
              <a:rPr lang="en-US" altLang="zh-TW" sz="2000" dirty="0"/>
              <a:t>V Li-ion </a:t>
            </a:r>
            <a:r>
              <a:rPr lang="ru-RU" altLang="zh-TW" sz="2000" dirty="0" smtClean="0"/>
              <a:t>батареи</a:t>
            </a:r>
          </a:p>
          <a:p>
            <a:r>
              <a:rPr lang="ru-RU" altLang="zh-TW" sz="2000" dirty="0" smtClean="0"/>
              <a:t>Утилита для удобной и простой настройки модуля</a:t>
            </a:r>
            <a:endParaRPr lang="en-US" altLang="zh-TW" sz="2000" dirty="0" smtClean="0"/>
          </a:p>
          <a:p>
            <a:r>
              <a:rPr lang="ru-RU" altLang="zh-TW" sz="2000" dirty="0" smtClean="0"/>
              <a:t>Монтаж на </a:t>
            </a:r>
            <a:r>
              <a:rPr lang="en-US" altLang="zh-TW" sz="2000" dirty="0" smtClean="0"/>
              <a:t>DIN</a:t>
            </a:r>
            <a:r>
              <a:rPr lang="ru-RU" altLang="zh-TW" sz="2000" dirty="0" smtClean="0"/>
              <a:t>-рейку</a:t>
            </a:r>
            <a:endParaRPr lang="en-US" altLang="zh-TW" sz="20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1484784"/>
            <a:ext cx="1597149" cy="4405928"/>
          </a:xfrm>
          <a:prstGeom prst="rect">
            <a:avLst/>
          </a:prstGeom>
          <a:noFill/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1835696" y="188640"/>
            <a:ext cx="68770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SMS</a:t>
            </a:r>
            <a:r>
              <a:rPr lang="ru-RU" b="1" dirty="0" smtClean="0"/>
              <a:t>/</a:t>
            </a:r>
            <a:r>
              <a:rPr lang="en-US" b="1" dirty="0" smtClean="0"/>
              <a:t>GSM</a:t>
            </a:r>
            <a:r>
              <a:rPr lang="ru-RU" b="1" dirty="0" smtClean="0"/>
              <a:t> контроллеры оповещения  </a:t>
            </a:r>
            <a:endParaRPr lang="en-US" b="1" dirty="0" smtClean="0"/>
          </a:p>
          <a:p>
            <a:pPr algn="ctr"/>
            <a:r>
              <a:rPr lang="ru-RU" b="1" dirty="0" smtClean="0"/>
              <a:t>серии </a:t>
            </a:r>
            <a:r>
              <a:rPr lang="en-US" b="1" dirty="0" smtClean="0"/>
              <a:t>GT-</a:t>
            </a:r>
            <a:r>
              <a:rPr lang="ru-RU" b="1" dirty="0"/>
              <a:t>5</a:t>
            </a:r>
            <a:r>
              <a:rPr lang="en-US" b="1" dirty="0"/>
              <a:t>xx (</a:t>
            </a:r>
            <a:r>
              <a:rPr lang="en-US" altLang="zh-CN" b="1" dirty="0"/>
              <a:t>GT-534</a:t>
            </a:r>
            <a:r>
              <a:rPr lang="en-US" b="1" dirty="0"/>
              <a:t>)</a:t>
            </a:r>
            <a:endParaRPr lang="ru-RU" b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0" name="Picture 36"/>
          <p:cNvPicPr>
            <a:picLocks noChangeAspect="1" noChangeArrowheads="1"/>
          </p:cNvPicPr>
          <p:nvPr/>
        </p:nvPicPr>
        <p:blipFill>
          <a:blip r:embed="rId5" cstate="print"/>
          <a:srcRect t="7543"/>
          <a:stretch>
            <a:fillRect/>
          </a:stretch>
        </p:blipFill>
        <p:spPr bwMode="auto">
          <a:xfrm>
            <a:off x="0" y="1071546"/>
            <a:ext cx="8956544" cy="4434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911858"/>
            <a:ext cx="6500857" cy="181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內容版面配置區 2"/>
          <p:cNvSpPr>
            <a:spLocks noGrp="1"/>
          </p:cNvSpPr>
          <p:nvPr>
            <p:ph idx="1"/>
          </p:nvPr>
        </p:nvSpPr>
        <p:spPr>
          <a:xfrm>
            <a:off x="0" y="928670"/>
            <a:ext cx="4474840" cy="3384376"/>
          </a:xfrm>
        </p:spPr>
        <p:txBody>
          <a:bodyPr>
            <a:normAutofit lnSpcReduction="10000"/>
          </a:bodyPr>
          <a:lstStyle/>
          <a:p>
            <a:r>
              <a:rPr lang="ru-RU" altLang="zh-TW" sz="2000" dirty="0" smtClean="0"/>
              <a:t>Поддержка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MS SQL Server,</a:t>
            </a:r>
            <a:br>
              <a:rPr lang="en-US" altLang="zh-TW" sz="2000" dirty="0"/>
            </a:br>
            <a:r>
              <a:rPr lang="en-US" altLang="zh-TW" sz="2000" dirty="0"/>
              <a:t>MS Access 2003 Database </a:t>
            </a:r>
          </a:p>
          <a:p>
            <a:r>
              <a:rPr lang="ru-RU" altLang="zh-TW" sz="2000" dirty="0" smtClean="0"/>
              <a:t>Механизм восстановления </a:t>
            </a:r>
          </a:p>
          <a:p>
            <a:pPr>
              <a:buNone/>
            </a:pPr>
            <a:r>
              <a:rPr lang="ru-RU" altLang="zh-TW" sz="2000" dirty="0" smtClean="0"/>
              <a:t>	 связи после обрыва</a:t>
            </a:r>
            <a:endParaRPr lang="en-US" altLang="zh-TW" sz="2000" dirty="0"/>
          </a:p>
          <a:p>
            <a:pPr lvl="1"/>
            <a:r>
              <a:rPr lang="ru-RU" altLang="zh-TW" sz="2000" dirty="0" smtClean="0"/>
              <a:t>Сохранение данных на локальных</a:t>
            </a:r>
            <a:r>
              <a:rPr lang="en-US" altLang="zh-TW" sz="2000" dirty="0" smtClean="0"/>
              <a:t> </a:t>
            </a:r>
            <a:r>
              <a:rPr lang="ru-RU" altLang="zh-TW" sz="2000" dirty="0" smtClean="0"/>
              <a:t>модулях</a:t>
            </a:r>
            <a:endParaRPr lang="en-US" altLang="zh-TW" sz="2000" dirty="0"/>
          </a:p>
          <a:p>
            <a:r>
              <a:rPr lang="ru-RU" altLang="zh-TW" sz="2000" dirty="0" smtClean="0"/>
              <a:t>Список событий</a:t>
            </a:r>
            <a:endParaRPr lang="en-US" altLang="zh-TW" sz="2000" dirty="0"/>
          </a:p>
          <a:p>
            <a:r>
              <a:rPr lang="ru-RU" altLang="zh-TW" sz="2000" dirty="0" smtClean="0"/>
              <a:t>Поддержка</a:t>
            </a:r>
            <a:r>
              <a:rPr lang="en-US" altLang="zh-TW" sz="2000" dirty="0" smtClean="0"/>
              <a:t> </a:t>
            </a:r>
            <a:endParaRPr lang="ru-RU" altLang="zh-TW" sz="2000" dirty="0" smtClean="0"/>
          </a:p>
          <a:p>
            <a:pPr>
              <a:buNone/>
            </a:pPr>
            <a:r>
              <a:rPr lang="ru-RU" altLang="zh-TW" sz="2000" dirty="0" smtClean="0"/>
              <a:t>	</a:t>
            </a:r>
            <a:r>
              <a:rPr lang="en-US" altLang="zh-TW" sz="2000" dirty="0" smtClean="0"/>
              <a:t>Windows </a:t>
            </a:r>
            <a:r>
              <a:rPr lang="en-US" altLang="zh-TW" sz="2000" dirty="0"/>
              <a:t>2000, </a:t>
            </a:r>
            <a:r>
              <a:rPr lang="en-US" altLang="zh-TW" sz="2000" dirty="0" smtClean="0"/>
              <a:t>Windows </a:t>
            </a:r>
            <a:r>
              <a:rPr lang="en-US" altLang="zh-TW" sz="2000" dirty="0"/>
              <a:t>XP, </a:t>
            </a:r>
            <a:br>
              <a:rPr lang="en-US" altLang="zh-TW" sz="2000" dirty="0"/>
            </a:br>
            <a:r>
              <a:rPr lang="en-US" altLang="zh-TW" sz="2000" dirty="0"/>
              <a:t>Windows Vista, Windows 7</a:t>
            </a:r>
          </a:p>
          <a:p>
            <a:pPr>
              <a:spcBef>
                <a:spcPct val="0"/>
              </a:spcBef>
            </a:pPr>
            <a:endParaRPr lang="zh-TW" altLang="en-US" sz="2000" dirty="0"/>
          </a:p>
        </p:txBody>
      </p:sp>
      <p:grpSp>
        <p:nvGrpSpPr>
          <p:cNvPr id="12" name="Group 3"/>
          <p:cNvGrpSpPr>
            <a:grpSpLocks noChangeAspect="1"/>
          </p:cNvGrpSpPr>
          <p:nvPr/>
        </p:nvGrpSpPr>
        <p:grpSpPr bwMode="auto">
          <a:xfrm>
            <a:off x="4143372" y="928670"/>
            <a:ext cx="3533607" cy="3100846"/>
            <a:chOff x="3017" y="4063"/>
            <a:chExt cx="7050" cy="6636"/>
          </a:xfrm>
        </p:grpSpPr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3017" y="4063"/>
              <a:ext cx="7020" cy="6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 sz="2000">
                <a:latin typeface="+mj-lt"/>
              </a:endParaRPr>
            </a:p>
          </p:txBody>
        </p:sp>
        <p:pic>
          <p:nvPicPr>
            <p:cNvPr id="14" name="Picture 5" descr="圖片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97" y="4063"/>
              <a:ext cx="6660" cy="6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8561" y="4963"/>
              <a:ext cx="1286" cy="435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 sz="2000">
                <a:latin typeface="+mj-lt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3269" y="4315"/>
              <a:ext cx="6480" cy="610"/>
            </a:xfrm>
            <a:prstGeom prst="rect">
              <a:avLst/>
            </a:prstGeom>
            <a:noFill/>
            <a:ln w="19050">
              <a:solidFill>
                <a:srgbClr val="00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 sz="2000">
                <a:latin typeface="+mj-lt"/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3197" y="9463"/>
              <a:ext cx="6588" cy="1236"/>
            </a:xfrm>
            <a:prstGeom prst="rect">
              <a:avLst/>
            </a:prstGeom>
            <a:noFill/>
            <a:ln w="19050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 sz="2000">
                <a:latin typeface="+mj-lt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3305" y="4963"/>
              <a:ext cx="5184" cy="438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TW" altLang="en-US" sz="2000">
                <a:latin typeface="+mj-lt"/>
              </a:endParaRPr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5825" y="9643"/>
              <a:ext cx="2930" cy="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altLang="zh-TW" sz="1400" b="1" dirty="0" smtClean="0">
                  <a:solidFill>
                    <a:srgbClr val="FF6600"/>
                  </a:solidFill>
                  <a:latin typeface="+mj-lt"/>
                  <a:ea typeface="新細明體" pitchFamily="18" charset="-120"/>
                </a:rPr>
                <a:t>Event list table</a:t>
              </a:r>
              <a:endParaRPr kumimoji="1" lang="zh-TW" altLang="en-US" sz="2800" dirty="0">
                <a:latin typeface="+mj-lt"/>
                <a:ea typeface="新細明體" pitchFamily="18" charset="-120"/>
              </a:endParaRPr>
            </a:p>
          </p:txBody>
        </p:sp>
        <p:sp>
          <p:nvSpPr>
            <p:cNvPr id="20" name="Text Box 11"/>
            <p:cNvSpPr txBox="1">
              <a:spLocks noChangeArrowheads="1"/>
            </p:cNvSpPr>
            <p:nvPr/>
          </p:nvSpPr>
          <p:spPr bwMode="auto">
            <a:xfrm>
              <a:off x="5650" y="4423"/>
              <a:ext cx="3199" cy="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altLang="zh-TW" sz="1400" b="1" dirty="0" smtClean="0">
                  <a:solidFill>
                    <a:srgbClr val="009900"/>
                  </a:solidFill>
                  <a:latin typeface="+mj-lt"/>
                  <a:ea typeface="新細明體" pitchFamily="18" charset="-120"/>
                </a:rPr>
                <a:t>Menu and Tool bar</a:t>
              </a:r>
              <a:endParaRPr kumimoji="1" lang="zh-TW" altLang="en-US" sz="2800" dirty="0">
                <a:latin typeface="+mj-lt"/>
                <a:ea typeface="新細明體" pitchFamily="18" charset="-120"/>
              </a:endParaRPr>
            </a:p>
          </p:txBody>
        </p:sp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8620" y="5612"/>
              <a:ext cx="1447" cy="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/>
            <a:lstStyle/>
            <a:p>
              <a:r>
                <a:rPr kumimoji="1" lang="en-US" altLang="zh-TW" sz="1400" b="1" dirty="0" smtClean="0">
                  <a:solidFill>
                    <a:srgbClr val="FF00FF"/>
                  </a:solidFill>
                  <a:latin typeface="+mj-lt"/>
                  <a:ea typeface="新細明體" pitchFamily="18" charset="-120"/>
                </a:rPr>
                <a:t>Status</a:t>
              </a:r>
              <a:endParaRPr kumimoji="1" lang="zh-TW" altLang="en-US" sz="2800" dirty="0">
                <a:latin typeface="+mj-lt"/>
                <a:ea typeface="新細明體" pitchFamily="18" charset="-120"/>
              </a:endParaRPr>
            </a:p>
          </p:txBody>
        </p:sp>
        <p:sp>
          <p:nvSpPr>
            <p:cNvPr id="22" name="Text Box 13"/>
            <p:cNvSpPr txBox="1">
              <a:spLocks noChangeArrowheads="1"/>
            </p:cNvSpPr>
            <p:nvPr/>
          </p:nvSpPr>
          <p:spPr bwMode="auto">
            <a:xfrm>
              <a:off x="4565" y="6943"/>
              <a:ext cx="2570" cy="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kumimoji="1" lang="en-US" altLang="zh-TW" sz="1400" b="1" dirty="0" smtClean="0">
                  <a:solidFill>
                    <a:srgbClr val="FF0000"/>
                  </a:solidFill>
                  <a:latin typeface="+mj-lt"/>
                  <a:ea typeface="新細明體" pitchFamily="18" charset="-120"/>
                </a:rPr>
                <a:t>SMS report list</a:t>
              </a:r>
              <a:endParaRPr kumimoji="1" lang="zh-TW" altLang="en-US" sz="2800" dirty="0">
                <a:latin typeface="+mj-lt"/>
                <a:ea typeface="新細明體" pitchFamily="18" charset="-120"/>
              </a:endParaRPr>
            </a:p>
          </p:txBody>
        </p:sp>
      </p:grpSp>
      <p:sp>
        <p:nvSpPr>
          <p:cNvPr id="23" name="Прямоугольник 1"/>
          <p:cNvSpPr>
            <a:spLocks noChangeArrowheads="1"/>
          </p:cNvSpPr>
          <p:nvPr/>
        </p:nvSpPr>
        <p:spPr bwMode="auto">
          <a:xfrm>
            <a:off x="3419872" y="332656"/>
            <a:ext cx="42127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SMS</a:t>
            </a:r>
            <a:r>
              <a:rPr lang="ru-RU" sz="2000" b="1" dirty="0" smtClean="0"/>
              <a:t> база данных</a:t>
            </a:r>
            <a:endParaRPr lang="ru-RU" sz="2000" b="1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2699792" y="1600200"/>
            <a:ext cx="5987008" cy="4525963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</a:pPr>
            <a:r>
              <a:rPr lang="en-US" altLang="zh-TW" sz="2000" dirty="0" smtClean="0"/>
              <a:t>4 </a:t>
            </a:r>
            <a:r>
              <a:rPr lang="ru-RU" altLang="zh-TW" sz="2000" dirty="0" smtClean="0"/>
              <a:t>диапазона работы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850/900/1800/1900 </a:t>
            </a:r>
            <a:r>
              <a:rPr lang="ru-RU" altLang="zh-TW" sz="2000" dirty="0" smtClean="0"/>
              <a:t>МГц</a:t>
            </a:r>
            <a:endParaRPr lang="en-US" altLang="zh-TW" sz="2000" dirty="0"/>
          </a:p>
          <a:p>
            <a:pPr lvl="1">
              <a:lnSpc>
                <a:spcPct val="80000"/>
              </a:lnSpc>
            </a:pPr>
            <a:r>
              <a:rPr lang="en-US" altLang="zh-TW" sz="2000" dirty="0" smtClean="0"/>
              <a:t>OS: MiniOS7</a:t>
            </a:r>
            <a:endParaRPr lang="en-US" altLang="zh-TW" sz="2000" dirty="0"/>
          </a:p>
          <a:p>
            <a:pPr lvl="1">
              <a:lnSpc>
                <a:spcPct val="80000"/>
              </a:lnSpc>
            </a:pPr>
            <a:r>
              <a:rPr lang="ru-RU" altLang="zh-TW" sz="2000" dirty="0" smtClean="0"/>
              <a:t>Поддержка </a:t>
            </a:r>
            <a:r>
              <a:rPr lang="en-US" altLang="zh-TW" sz="2000" dirty="0" smtClean="0"/>
              <a:t>TCP </a:t>
            </a:r>
            <a:r>
              <a:rPr lang="en-US" altLang="zh-TW" sz="2000" dirty="0"/>
              <a:t>server, TCP client, UDP client </a:t>
            </a:r>
            <a:r>
              <a:rPr lang="ru-RU" altLang="zh-TW" sz="2000" dirty="0" smtClean="0"/>
              <a:t>через </a:t>
            </a:r>
            <a:r>
              <a:rPr lang="en-US" altLang="zh-TW" sz="2000" dirty="0" smtClean="0"/>
              <a:t>GPRS </a:t>
            </a:r>
            <a:endParaRPr lang="en-US" altLang="zh-TW" sz="2000" dirty="0"/>
          </a:p>
          <a:p>
            <a:pPr lvl="1">
              <a:lnSpc>
                <a:spcPct val="80000"/>
              </a:lnSpc>
            </a:pPr>
            <a:r>
              <a:rPr lang="en-US" altLang="zh-TW" sz="2000" dirty="0"/>
              <a:t>10/100Base-TX </a:t>
            </a:r>
            <a:r>
              <a:rPr lang="en-US" altLang="zh-TW" sz="2000" dirty="0" smtClean="0"/>
              <a:t>Ethernet</a:t>
            </a:r>
            <a:endParaRPr lang="en-US" altLang="zh-TW" sz="2000" dirty="0"/>
          </a:p>
          <a:p>
            <a:pPr lvl="1">
              <a:lnSpc>
                <a:spcPct val="80000"/>
              </a:lnSpc>
            </a:pPr>
            <a:r>
              <a:rPr lang="ru-RU" altLang="zh-TW" sz="2000" dirty="0" smtClean="0"/>
              <a:t>Встроенный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self-tuner ASIC </a:t>
            </a:r>
            <a:r>
              <a:rPr lang="ru-RU" altLang="zh-TW" sz="2000" dirty="0" smtClean="0"/>
              <a:t>для</a:t>
            </a:r>
            <a:r>
              <a:rPr lang="en-US" altLang="zh-TW" sz="2000" dirty="0" smtClean="0"/>
              <a:t> RS-485 </a:t>
            </a:r>
            <a:endParaRPr lang="en-US" altLang="zh-TW" sz="2000" dirty="0"/>
          </a:p>
          <a:p>
            <a:pPr lvl="1">
              <a:lnSpc>
                <a:spcPct val="80000"/>
              </a:lnSpc>
            </a:pPr>
            <a:r>
              <a:rPr lang="ru-RU" altLang="zh-TW" sz="2000" dirty="0" smtClean="0"/>
              <a:t>Ввод-вывод</a:t>
            </a:r>
            <a:r>
              <a:rPr lang="en-US" altLang="zh-TW" sz="2000" dirty="0" smtClean="0"/>
              <a:t>: </a:t>
            </a:r>
            <a:r>
              <a:rPr lang="en-US" altLang="zh-TW" sz="2000" dirty="0"/>
              <a:t>3 </a:t>
            </a:r>
            <a:r>
              <a:rPr lang="ru-RU" altLang="zh-TW" sz="2000" dirty="0" smtClean="0"/>
              <a:t>канала </a:t>
            </a:r>
            <a:r>
              <a:rPr lang="en-US" altLang="zh-TW" sz="2000" dirty="0" smtClean="0"/>
              <a:t>DI</a:t>
            </a:r>
            <a:r>
              <a:rPr lang="en-US" altLang="zh-TW" sz="2000" dirty="0"/>
              <a:t>, 3 </a:t>
            </a:r>
            <a:r>
              <a:rPr lang="ru-RU" altLang="zh-TW" sz="2000" dirty="0" smtClean="0"/>
              <a:t>канала </a:t>
            </a:r>
            <a:r>
              <a:rPr lang="en-US" altLang="zh-TW" sz="2000" dirty="0" smtClean="0"/>
              <a:t>DO,</a:t>
            </a:r>
            <a:endParaRPr lang="ru-RU" altLang="zh-TW" sz="2000" dirty="0" smtClean="0"/>
          </a:p>
          <a:p>
            <a:pPr lvl="1">
              <a:lnSpc>
                <a:spcPct val="80000"/>
              </a:lnSpc>
              <a:buNone/>
            </a:pPr>
            <a:r>
              <a:rPr lang="ru-RU" altLang="zh-TW" sz="2000" dirty="0" smtClean="0"/>
              <a:t>				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8 </a:t>
            </a:r>
            <a:r>
              <a:rPr lang="ru-RU" altLang="zh-TW" sz="2000" dirty="0" smtClean="0"/>
              <a:t>каналов </a:t>
            </a:r>
            <a:r>
              <a:rPr lang="en-US" altLang="zh-TW" sz="2000" dirty="0" smtClean="0"/>
              <a:t>AI </a:t>
            </a:r>
            <a:endParaRPr lang="en-US" altLang="zh-TW" sz="2000" dirty="0"/>
          </a:p>
          <a:p>
            <a:pPr lvl="1">
              <a:lnSpc>
                <a:spcPct val="80000"/>
              </a:lnSpc>
            </a:pPr>
            <a:r>
              <a:rPr lang="ru-RU" altLang="zh-TW" sz="2000" dirty="0" smtClean="0"/>
              <a:t>Поддержка  </a:t>
            </a:r>
            <a:r>
              <a:rPr lang="en-US" altLang="zh-TW" sz="2000" dirty="0" smtClean="0"/>
              <a:t>SD </a:t>
            </a:r>
            <a:r>
              <a:rPr lang="ru-RU" altLang="zh-TW" sz="2000" dirty="0" smtClean="0"/>
              <a:t>карты</a:t>
            </a:r>
            <a:endParaRPr lang="en-US" altLang="zh-TW" sz="2000" dirty="0"/>
          </a:p>
          <a:p>
            <a:pPr lvl="1">
              <a:lnSpc>
                <a:spcPct val="80000"/>
              </a:lnSpc>
            </a:pPr>
            <a:r>
              <a:rPr lang="en-US" altLang="zh-TW" sz="2000" dirty="0"/>
              <a:t>GPS </a:t>
            </a:r>
            <a:r>
              <a:rPr lang="ru-RU" altLang="zh-TW" sz="2000" dirty="0" smtClean="0"/>
              <a:t> </a:t>
            </a:r>
            <a:r>
              <a:rPr lang="en-US" altLang="zh-TW" sz="2000" dirty="0" smtClean="0"/>
              <a:t>(</a:t>
            </a:r>
            <a:r>
              <a:rPr lang="ru-RU" altLang="zh-TW" sz="2000" dirty="0" smtClean="0"/>
              <a:t>опционально</a:t>
            </a:r>
            <a:r>
              <a:rPr lang="en-US" altLang="zh-TW" sz="2000" dirty="0" smtClean="0"/>
              <a:t>) </a:t>
            </a:r>
            <a:endParaRPr lang="en-US" altLang="zh-TW" sz="2000" dirty="0"/>
          </a:p>
          <a:p>
            <a:pPr lvl="1">
              <a:lnSpc>
                <a:spcPct val="80000"/>
              </a:lnSpc>
            </a:pPr>
            <a:r>
              <a:rPr lang="ru-RU" altLang="zh-TW" sz="2000" dirty="0" smtClean="0"/>
              <a:t>Дисплей </a:t>
            </a:r>
            <a:r>
              <a:rPr lang="en-US" altLang="zh-TW" sz="2000" dirty="0" smtClean="0"/>
              <a:t>128*64 </a:t>
            </a:r>
            <a:r>
              <a:rPr lang="ru-RU" altLang="zh-TW" sz="2000" dirty="0" smtClean="0"/>
              <a:t>точек</a:t>
            </a:r>
            <a:r>
              <a:rPr lang="en-US" altLang="zh-TW" sz="2000" dirty="0"/>
              <a:t/>
            </a:r>
            <a:br>
              <a:rPr lang="en-US" altLang="zh-TW" sz="2000" dirty="0"/>
            </a:br>
            <a:r>
              <a:rPr lang="en-US" altLang="zh-TW" sz="2000" dirty="0" smtClean="0"/>
              <a:t>(</a:t>
            </a:r>
            <a:r>
              <a:rPr lang="ru-RU" altLang="zh-TW" sz="2000" dirty="0" smtClean="0"/>
              <a:t>только для </a:t>
            </a:r>
            <a:r>
              <a:rPr lang="en-US" altLang="zh-TW" sz="2000" dirty="0" smtClean="0"/>
              <a:t>G-4500D </a:t>
            </a:r>
            <a:r>
              <a:rPr lang="ru-RU" altLang="zh-TW" sz="2000" dirty="0" smtClean="0"/>
              <a:t>и</a:t>
            </a:r>
            <a:r>
              <a:rPr lang="en-US" altLang="zh-TW" sz="2000" dirty="0" smtClean="0"/>
              <a:t>G-4500PD</a:t>
            </a:r>
            <a:r>
              <a:rPr lang="en-US" altLang="zh-TW" sz="2000" dirty="0"/>
              <a:t>) </a:t>
            </a:r>
          </a:p>
          <a:p>
            <a:pPr>
              <a:spcBef>
                <a:spcPct val="0"/>
              </a:spcBef>
            </a:pPr>
            <a:endParaRPr lang="zh-TW" altLang="en-US" sz="2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1500174"/>
            <a:ext cx="1439862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WordArt 2"/>
          <p:cNvSpPr>
            <a:spLocks noChangeArrowheads="1" noChangeShapeType="1" noTextEdit="1"/>
          </p:cNvSpPr>
          <p:nvPr/>
        </p:nvSpPr>
        <p:spPr bwMode="auto">
          <a:xfrm>
            <a:off x="214282" y="1785926"/>
            <a:ext cx="1214437" cy="7858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420000" lon="780000" rev="0"/>
              </a:camera>
              <a:lightRig rig="legacyFlat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altLang="zh-TW" sz="3600" i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Showcard Gothic"/>
              </a:rPr>
              <a:t>Display</a:t>
            </a:r>
            <a:endParaRPr lang="zh-TW" altLang="en-US" sz="3600" i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Showcard Gothic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157" b="28284"/>
          <a:stretch>
            <a:fillRect/>
          </a:stretch>
        </p:blipFill>
        <p:spPr bwMode="auto">
          <a:xfrm>
            <a:off x="214282" y="1000108"/>
            <a:ext cx="11477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4643446"/>
            <a:ext cx="1893887" cy="869950"/>
          </a:xfrm>
          <a:prstGeom prst="rect">
            <a:avLst/>
          </a:prstGeom>
          <a:noFill/>
        </p:spPr>
      </p:pic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2915816" y="262389"/>
            <a:ext cx="52208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kumimoji="0" lang="ru-RU" altLang="zh-TW" b="1" u="none" strike="noStrike" cap="none" normalizeH="0" baseline="0" dirty="0" err="1" smtClean="0">
                <a:ln>
                  <a:noFill/>
                </a:ln>
                <a:effectLst/>
              </a:rPr>
              <a:t>Многофункционалые</a:t>
            </a:r>
            <a:r>
              <a:rPr kumimoji="0" lang="ru-RU" altLang="zh-TW" b="1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kumimoji="0" lang="en-US" altLang="zh-TW" b="1" u="none" strike="noStrike" cap="none" normalizeH="0" baseline="0" dirty="0" smtClean="0">
                <a:ln>
                  <a:noFill/>
                </a:ln>
                <a:effectLst/>
              </a:rPr>
              <a:t>3G/GSM </a:t>
            </a:r>
          </a:p>
          <a:p>
            <a:pPr lvl="0" algn="ctr"/>
            <a:r>
              <a:rPr kumimoji="0" lang="ru-RU" altLang="zh-TW" b="1" u="none" strike="noStrike" cap="none" normalizeH="0" baseline="0" dirty="0" smtClean="0">
                <a:ln>
                  <a:noFill/>
                </a:ln>
                <a:effectLst/>
              </a:rPr>
              <a:t>контроллеры серии </a:t>
            </a:r>
            <a:r>
              <a:rPr kumimoji="0" lang="en-US" altLang="zh-TW" b="1" u="none" strike="noStrike" cap="none" normalizeH="0" baseline="0" dirty="0" smtClean="0">
                <a:ln>
                  <a:noFill/>
                </a:ln>
                <a:effectLst/>
              </a:rPr>
              <a:t>G-4500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0" name="Picture 4" descr="buo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3784" y="1081070"/>
            <a:ext cx="1143000" cy="935038"/>
          </a:xfrm>
          <a:prstGeom prst="rect">
            <a:avLst/>
          </a:prstGeom>
          <a:noFill/>
        </p:spPr>
      </p:pic>
      <p:pic>
        <p:nvPicPr>
          <p:cNvPr id="11" name="Picture 5" descr="buo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3784" y="4357670"/>
            <a:ext cx="1143000" cy="935038"/>
          </a:xfrm>
          <a:prstGeom prst="rect">
            <a:avLst/>
          </a:prstGeom>
          <a:noFill/>
        </p:spPr>
      </p:pic>
      <p:pic>
        <p:nvPicPr>
          <p:cNvPr id="12" name="Picture 6" descr="buo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3784" y="2757470"/>
            <a:ext cx="1143000" cy="935038"/>
          </a:xfrm>
          <a:prstGeom prst="rect">
            <a:avLst/>
          </a:prstGeom>
          <a:noFill/>
        </p:spPr>
      </p:pic>
      <p:pic>
        <p:nvPicPr>
          <p:cNvPr id="13" name="Picture 7" descr="G-4500PD-SIM300_la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2984" y="928670"/>
            <a:ext cx="546100" cy="1219200"/>
          </a:xfrm>
          <a:prstGeom prst="rect">
            <a:avLst/>
          </a:prstGeom>
          <a:noFill/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351584" y="1004870"/>
            <a:ext cx="838200" cy="3365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1" i="1">
                <a:latin typeface="Calibri" pitchFamily="34" charset="0"/>
                <a:ea typeface="新細明體" charset="-120"/>
              </a:rPr>
              <a:t>G-4500</a:t>
            </a:r>
          </a:p>
        </p:txBody>
      </p:sp>
      <p:pic>
        <p:nvPicPr>
          <p:cNvPr id="15" name="Picture 9" descr="G-4500PD-SIM300_la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2984" y="2605070"/>
            <a:ext cx="546100" cy="1219200"/>
          </a:xfrm>
          <a:prstGeom prst="rect">
            <a:avLst/>
          </a:prstGeom>
          <a:noFill/>
        </p:spPr>
      </p:pic>
      <p:pic>
        <p:nvPicPr>
          <p:cNvPr id="16" name="Picture 10" descr="G-4500PD-SIM300_la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2984" y="4205270"/>
            <a:ext cx="546100" cy="1219200"/>
          </a:xfrm>
          <a:prstGeom prst="rect">
            <a:avLst/>
          </a:prstGeom>
          <a:noFill/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351584" y="2681270"/>
            <a:ext cx="838200" cy="3365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1" i="1">
                <a:latin typeface="Calibri" pitchFamily="34" charset="0"/>
                <a:ea typeface="新細明體" charset="-120"/>
              </a:rPr>
              <a:t>G-4500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2351584" y="4357670"/>
            <a:ext cx="838200" cy="3365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1" i="1">
                <a:latin typeface="Calibri" pitchFamily="34" charset="0"/>
                <a:ea typeface="新細明體" charset="-120"/>
              </a:rPr>
              <a:t>G-4500</a:t>
            </a:r>
          </a:p>
        </p:txBody>
      </p:sp>
      <p:grpSp>
        <p:nvGrpSpPr>
          <p:cNvPr id="19" name="Group 13"/>
          <p:cNvGrpSpPr>
            <a:grpSpLocks/>
          </p:cNvGrpSpPr>
          <p:nvPr/>
        </p:nvGrpSpPr>
        <p:grpSpPr bwMode="auto">
          <a:xfrm>
            <a:off x="4572000" y="2329614"/>
            <a:ext cx="1828800" cy="685800"/>
            <a:chOff x="2112" y="2160"/>
            <a:chExt cx="2352" cy="768"/>
          </a:xfrm>
        </p:grpSpPr>
        <p:sp>
          <p:nvSpPr>
            <p:cNvPr id="20" name="Oval 14"/>
            <p:cNvSpPr>
              <a:spLocks noChangeArrowheads="1"/>
            </p:cNvSpPr>
            <p:nvPr/>
          </p:nvSpPr>
          <p:spPr bwMode="auto">
            <a:xfrm>
              <a:off x="2112" y="2160"/>
              <a:ext cx="2352" cy="768"/>
            </a:xfrm>
            <a:prstGeom prst="ellipse">
              <a:avLst/>
            </a:prstGeom>
            <a:gradFill rotWithShape="1">
              <a:gsLst>
                <a:gs pos="0">
                  <a:srgbClr val="CC99FF">
                    <a:gamma/>
                    <a:shade val="46275"/>
                    <a:invGamma/>
                  </a:srgbClr>
                </a:gs>
                <a:gs pos="50000">
                  <a:srgbClr val="CC99FF">
                    <a:alpha val="70000"/>
                  </a:srgbClr>
                </a:gs>
                <a:gs pos="100000">
                  <a:srgbClr val="CC99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90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>
                <a:ea typeface="新細明體" charset="-120"/>
              </a:endParaRPr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auto">
            <a:xfrm>
              <a:off x="2400" y="2288"/>
              <a:ext cx="1776" cy="512"/>
            </a:xfrm>
            <a:prstGeom prst="ellipse">
              <a:avLst/>
            </a:prstGeom>
            <a:solidFill>
              <a:schemeClr val="bg1"/>
            </a:solidFill>
            <a:ln w="190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altLang="zh-TW" sz="2400" b="1">
                  <a:solidFill>
                    <a:srgbClr val="660066"/>
                  </a:solidFill>
                  <a:latin typeface="Calibri" pitchFamily="34" charset="0"/>
                  <a:ea typeface="新細明體" charset="-120"/>
                </a:rPr>
                <a:t>GPRS</a:t>
              </a:r>
            </a:p>
          </p:txBody>
        </p:sp>
      </p:grpSp>
      <p:pic>
        <p:nvPicPr>
          <p:cNvPr id="22" name="Picture 9" descr="電波_紫色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546154">
            <a:off x="3342184" y="1843070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2843808" y="1393510"/>
            <a:ext cx="2880320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1600" b="1" dirty="0" smtClean="0">
                <a:latin typeface="Calibri" pitchFamily="34" charset="0"/>
                <a:ea typeface="標楷體" pitchFamily="65" charset="-120"/>
              </a:rPr>
              <a:t>Скорость ветра, направление</a:t>
            </a:r>
            <a:endParaRPr lang="en-US" altLang="zh-TW" sz="1600" b="1" dirty="0" smtClean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2987824" y="3493936"/>
            <a:ext cx="2376264" cy="70788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1600" b="1" dirty="0" smtClean="0">
                <a:latin typeface="Calibri" pitchFamily="34" charset="0"/>
                <a:ea typeface="標楷體" pitchFamily="65" charset="-120"/>
              </a:rPr>
              <a:t>Атмосферное давление</a:t>
            </a:r>
          </a:p>
          <a:p>
            <a:pPr>
              <a:spcBef>
                <a:spcPct val="50000"/>
              </a:spcBef>
            </a:pPr>
            <a:r>
              <a:rPr lang="ru-RU" altLang="zh-TW" sz="1600" b="1" dirty="0" smtClean="0">
                <a:ea typeface="標楷體" pitchFamily="65" charset="-120"/>
              </a:rPr>
              <a:t>Температура воздуха</a:t>
            </a:r>
            <a:endParaRPr lang="zh-TW" altLang="en-US" sz="1600" b="1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2987824" y="4777886"/>
            <a:ext cx="2602160" cy="70788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1600" b="1" dirty="0" smtClean="0">
                <a:ea typeface="標楷體" pitchFamily="65" charset="-120"/>
              </a:rPr>
              <a:t>Температура воды</a:t>
            </a:r>
          </a:p>
          <a:p>
            <a:pPr>
              <a:spcBef>
                <a:spcPct val="50000"/>
              </a:spcBef>
            </a:pPr>
            <a:r>
              <a:rPr lang="ru-RU" altLang="zh-TW" sz="1600" b="1" dirty="0" smtClean="0">
                <a:latin typeface="Calibri" pitchFamily="34" charset="0"/>
                <a:ea typeface="標楷體" pitchFamily="65" charset="-120"/>
              </a:rPr>
              <a:t>Направление волн</a:t>
            </a:r>
            <a:endParaRPr lang="zh-TW" altLang="en-US" sz="1600" b="1" dirty="0">
              <a:latin typeface="Calibri" pitchFamily="34" charset="0"/>
              <a:ea typeface="標楷體" pitchFamily="65" charset="-120"/>
            </a:endParaRPr>
          </a:p>
        </p:txBody>
      </p:sp>
      <p:pic>
        <p:nvPicPr>
          <p:cNvPr id="26" name="Picture 9" descr="電波_紫色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025665">
            <a:off x="3494584" y="2909870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9" descr="電波_紫色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591755">
            <a:off x="3494584" y="4111426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" descr="電波_紫色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791903">
            <a:off x="6379979" y="2841449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3" descr="HP PC去背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3184" y="3595670"/>
            <a:ext cx="1066800" cy="800100"/>
          </a:xfrm>
          <a:prstGeom prst="rect">
            <a:avLst/>
          </a:prstGeom>
          <a:noFill/>
        </p:spPr>
      </p:pic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7164288" y="4489854"/>
            <a:ext cx="1656184" cy="6463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zh-TW" b="1" dirty="0" smtClean="0">
                <a:latin typeface="Calibri" pitchFamily="34" charset="0"/>
                <a:ea typeface="標楷體" pitchFamily="65" charset="-120"/>
              </a:rPr>
              <a:t>Центр управления</a:t>
            </a:r>
            <a:endParaRPr lang="zh-TW" altLang="en-US" b="1" dirty="0">
              <a:latin typeface="Calibri" pitchFamily="34" charset="0"/>
              <a:ea typeface="標楷體" pitchFamily="65" charset="-120"/>
            </a:endParaRPr>
          </a:p>
        </p:txBody>
      </p:sp>
      <p:pic>
        <p:nvPicPr>
          <p:cNvPr id="31" name="Picture 25" descr="pseudo_scad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04559" y="2114533"/>
            <a:ext cx="1800225" cy="1481137"/>
          </a:xfrm>
          <a:prstGeom prst="rect">
            <a:avLst/>
          </a:prstGeom>
          <a:noFill/>
        </p:spPr>
      </p:pic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7533184" y="1766870"/>
            <a:ext cx="838200" cy="3365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b="1" i="1">
                <a:latin typeface="Calibri" pitchFamily="34" charset="0"/>
                <a:ea typeface="新細明體" charset="-120"/>
              </a:rPr>
              <a:t>SCADA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827584" y="1995470"/>
            <a:ext cx="1295400" cy="3365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1600" b="1" dirty="0" smtClean="0">
                <a:latin typeface="Calibri" pitchFamily="34" charset="0"/>
                <a:ea typeface="標楷體" pitchFamily="65" charset="-120"/>
              </a:rPr>
              <a:t>Буй</a:t>
            </a:r>
            <a:endParaRPr lang="zh-TW" altLang="en-US" sz="1600" b="1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827584" y="3671870"/>
            <a:ext cx="1295400" cy="3365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1600" b="1" dirty="0" smtClean="0">
                <a:latin typeface="Calibri" pitchFamily="34" charset="0"/>
                <a:ea typeface="標楷體" pitchFamily="65" charset="-120"/>
              </a:rPr>
              <a:t>Буй</a:t>
            </a:r>
            <a:endParaRPr lang="zh-TW" altLang="en-US" sz="1600" b="1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827584" y="5272070"/>
            <a:ext cx="1295400" cy="3365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1600" b="1" dirty="0" smtClean="0">
                <a:latin typeface="Calibri" pitchFamily="34" charset="0"/>
                <a:ea typeface="標楷體" pitchFamily="65" charset="-120"/>
              </a:rPr>
              <a:t>Буй</a:t>
            </a:r>
            <a:endParaRPr lang="zh-TW" altLang="en-US" sz="1600" b="1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36" name="Прямоугольник 1"/>
          <p:cNvSpPr>
            <a:spLocks noChangeArrowheads="1"/>
          </p:cNvSpPr>
          <p:nvPr/>
        </p:nvSpPr>
        <p:spPr bwMode="auto">
          <a:xfrm>
            <a:off x="2339752" y="332656"/>
            <a:ext cx="65535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kumimoji="0" lang="ru-RU" altLang="zh-TW" sz="2000" b="1" u="none" strike="noStrike" cap="none" normalizeH="0" baseline="0" dirty="0" smtClean="0">
                <a:ln>
                  <a:noFill/>
                </a:ln>
                <a:effectLst/>
              </a:rPr>
              <a:t>Пример применения</a:t>
            </a:r>
            <a:r>
              <a:rPr lang="ru-RU" altLang="zh-TW" sz="2000" b="1" dirty="0" smtClean="0"/>
              <a:t> </a:t>
            </a:r>
            <a:r>
              <a:rPr kumimoji="0" lang="ru-RU" altLang="zh-TW" sz="2000" b="1" u="none" strike="noStrike" cap="none" normalizeH="0" baseline="0" dirty="0" smtClean="0">
                <a:ln>
                  <a:noFill/>
                </a:ln>
                <a:effectLst/>
              </a:rPr>
              <a:t>контроллеров серии </a:t>
            </a:r>
            <a:r>
              <a:rPr kumimoji="0" lang="en-US" altLang="zh-TW" sz="2000" b="1" u="none" strike="noStrike" cap="none" normalizeH="0" baseline="0" dirty="0" smtClean="0">
                <a:ln>
                  <a:noFill/>
                </a:ln>
                <a:effectLst/>
              </a:rPr>
              <a:t>G-4500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915816" y="2060848"/>
            <a:ext cx="414793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Измерители параметров </a:t>
            </a:r>
          </a:p>
          <a:p>
            <a:pPr algn="ctr"/>
            <a:r>
              <a:rPr lang="ru-RU" sz="2800" b="1" dirty="0" smtClean="0"/>
              <a:t>электрической сети</a:t>
            </a:r>
          </a:p>
          <a:p>
            <a:pPr algn="ctr"/>
            <a:r>
              <a:rPr lang="ru-RU" sz="2800" b="1" dirty="0" smtClean="0"/>
              <a:t>Часть 7</a:t>
            </a:r>
            <a:endParaRPr lang="ru-RU" sz="4400" b="1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852936"/>
            <a:ext cx="2124382" cy="255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340768"/>
            <a:ext cx="2210463" cy="263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 r="52961"/>
          <a:stretch>
            <a:fillRect/>
          </a:stretch>
        </p:blipFill>
        <p:spPr bwMode="auto">
          <a:xfrm>
            <a:off x="2483768" y="3861048"/>
            <a:ext cx="2016224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71546"/>
            <a:ext cx="2232248" cy="268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內容版面配置區 2"/>
          <p:cNvSpPr>
            <a:spLocks noGrp="1"/>
          </p:cNvSpPr>
          <p:nvPr>
            <p:ph idx="1"/>
          </p:nvPr>
        </p:nvSpPr>
        <p:spPr>
          <a:xfrm>
            <a:off x="2699792" y="1484784"/>
            <a:ext cx="5987008" cy="4525963"/>
          </a:xfrm>
        </p:spPr>
        <p:txBody>
          <a:bodyPr>
            <a:normAutofit lnSpcReduction="10000"/>
          </a:bodyPr>
          <a:lstStyle/>
          <a:p>
            <a:pPr lvl="1">
              <a:lnSpc>
                <a:spcPct val="80000"/>
              </a:lnSpc>
            </a:pPr>
            <a:r>
              <a:rPr lang="ru-RU" altLang="zh-TW" sz="2000" dirty="0" smtClean="0"/>
              <a:t>Измерение напряжения до 300-500В, 50/60 Гц</a:t>
            </a:r>
          </a:p>
          <a:p>
            <a:pPr lvl="1">
              <a:lnSpc>
                <a:spcPct val="80000"/>
              </a:lnSpc>
            </a:pPr>
            <a:r>
              <a:rPr lang="ru-RU" altLang="zh-TW" sz="2000" dirty="0" smtClean="0"/>
              <a:t>Датчики тока до  60 А, 100 А, 200 А</a:t>
            </a:r>
          </a:p>
          <a:p>
            <a:pPr lvl="1">
              <a:lnSpc>
                <a:spcPct val="80000"/>
              </a:lnSpc>
              <a:buNone/>
            </a:pPr>
            <a:endParaRPr lang="ru-RU" altLang="zh-TW" sz="2000" dirty="0" smtClean="0"/>
          </a:p>
          <a:p>
            <a:pPr lvl="1">
              <a:lnSpc>
                <a:spcPct val="80000"/>
              </a:lnSpc>
            </a:pPr>
            <a:r>
              <a:rPr lang="ru-RU" altLang="zh-TW" sz="2000" dirty="0" smtClean="0"/>
              <a:t>Измеряемые параметры:</a:t>
            </a:r>
          </a:p>
          <a:p>
            <a:pPr lvl="1">
              <a:lnSpc>
                <a:spcPct val="80000"/>
              </a:lnSpc>
              <a:buNone/>
            </a:pPr>
            <a:r>
              <a:rPr lang="ru-RU" altLang="zh-TW" sz="2000" dirty="0" smtClean="0"/>
              <a:t>Среднеквадратичное значение тока </a:t>
            </a:r>
            <a:r>
              <a:rPr lang="en-US" altLang="zh-TW" sz="2000" dirty="0" err="1" smtClean="0"/>
              <a:t>Irms</a:t>
            </a:r>
            <a:r>
              <a:rPr lang="ru-RU" altLang="zh-TW" sz="2000" dirty="0" smtClean="0"/>
              <a:t> и напряжения </a:t>
            </a:r>
            <a:r>
              <a:rPr lang="en-US" altLang="zh-TW" sz="2000" dirty="0" err="1" smtClean="0"/>
              <a:t>Vrms</a:t>
            </a:r>
            <a:r>
              <a:rPr lang="ru-RU" altLang="zh-TW" sz="2000" dirty="0" smtClean="0"/>
              <a:t>, </a:t>
            </a:r>
          </a:p>
          <a:p>
            <a:pPr lvl="1">
              <a:lnSpc>
                <a:spcPct val="80000"/>
              </a:lnSpc>
              <a:buNone/>
            </a:pPr>
            <a:r>
              <a:rPr lang="ru-RU" altLang="zh-TW" sz="2000" dirty="0" smtClean="0"/>
              <a:t>активная мощность </a:t>
            </a:r>
            <a:r>
              <a:rPr lang="en-US" altLang="zh-TW" sz="2000" dirty="0" smtClean="0"/>
              <a:t>kW</a:t>
            </a:r>
            <a:r>
              <a:rPr lang="ru-RU" altLang="zh-TW" sz="2000" dirty="0" smtClean="0"/>
              <a:t> и </a:t>
            </a:r>
            <a:r>
              <a:rPr lang="en-US" altLang="zh-TW" sz="2000" dirty="0" smtClean="0"/>
              <a:t>kWh</a:t>
            </a:r>
            <a:r>
              <a:rPr lang="ru-RU" altLang="zh-TW" sz="2000" dirty="0" smtClean="0"/>
              <a:t>,</a:t>
            </a:r>
          </a:p>
          <a:p>
            <a:pPr lvl="1">
              <a:lnSpc>
                <a:spcPct val="80000"/>
              </a:lnSpc>
              <a:buNone/>
            </a:pPr>
            <a:r>
              <a:rPr lang="ru-RU" altLang="zh-TW" sz="2000" dirty="0" smtClean="0"/>
              <a:t>полная мощность </a:t>
            </a:r>
            <a:r>
              <a:rPr lang="en-US" altLang="zh-TW" sz="2000" dirty="0" err="1" smtClean="0"/>
              <a:t>kVA</a:t>
            </a:r>
            <a:r>
              <a:rPr lang="ru-RU" altLang="zh-TW" sz="2000" dirty="0" smtClean="0"/>
              <a:t> и </a:t>
            </a:r>
            <a:r>
              <a:rPr lang="en-US" altLang="zh-TW" sz="2000" dirty="0" err="1" smtClean="0"/>
              <a:t>kVAh</a:t>
            </a:r>
            <a:r>
              <a:rPr lang="ru-RU" altLang="zh-TW" sz="2000" dirty="0" smtClean="0"/>
              <a:t>, </a:t>
            </a:r>
          </a:p>
          <a:p>
            <a:pPr lvl="1">
              <a:lnSpc>
                <a:spcPct val="80000"/>
              </a:lnSpc>
              <a:buNone/>
            </a:pPr>
            <a:r>
              <a:rPr lang="ru-RU" altLang="zh-TW" sz="2000" dirty="0" smtClean="0"/>
              <a:t>реактивная мощность </a:t>
            </a:r>
            <a:r>
              <a:rPr lang="en-US" altLang="zh-TW" sz="2000" dirty="0" err="1" smtClean="0"/>
              <a:t>kVAR</a:t>
            </a:r>
            <a:r>
              <a:rPr lang="ru-RU" altLang="zh-TW" sz="2000" dirty="0" smtClean="0"/>
              <a:t> и </a:t>
            </a:r>
            <a:r>
              <a:rPr lang="en-US" altLang="zh-TW" sz="2000" dirty="0" err="1" smtClean="0"/>
              <a:t>kVARh</a:t>
            </a:r>
            <a:r>
              <a:rPr lang="ru-RU" altLang="zh-TW" sz="2000" dirty="0" smtClean="0"/>
              <a:t>,</a:t>
            </a:r>
          </a:p>
          <a:p>
            <a:pPr lvl="1">
              <a:lnSpc>
                <a:spcPct val="80000"/>
              </a:lnSpc>
              <a:buNone/>
            </a:pPr>
            <a:r>
              <a:rPr lang="ru-RU" altLang="zh-TW" sz="2000" dirty="0" smtClean="0"/>
              <a:t>коэффициент мощности </a:t>
            </a:r>
            <a:r>
              <a:rPr lang="en-US" altLang="zh-TW" sz="2000" dirty="0" smtClean="0"/>
              <a:t>PF</a:t>
            </a:r>
            <a:r>
              <a:rPr lang="ru-RU" altLang="zh-TW" sz="2000" dirty="0" smtClean="0"/>
              <a:t>.</a:t>
            </a:r>
          </a:p>
          <a:p>
            <a:pPr lvl="1">
              <a:lnSpc>
                <a:spcPct val="80000"/>
              </a:lnSpc>
              <a:buNone/>
            </a:pPr>
            <a:endParaRPr lang="ru-RU" altLang="zh-TW" sz="2000" dirty="0" smtClean="0"/>
          </a:p>
          <a:p>
            <a:pPr lvl="1">
              <a:lnSpc>
                <a:spcPct val="80000"/>
              </a:lnSpc>
            </a:pPr>
            <a:r>
              <a:rPr lang="ru-RU" altLang="zh-TW" sz="2000" dirty="0" smtClean="0"/>
              <a:t>Интерфейс подключения:</a:t>
            </a:r>
          </a:p>
          <a:p>
            <a:pPr lvl="1">
              <a:lnSpc>
                <a:spcPct val="80000"/>
              </a:lnSpc>
              <a:buNone/>
            </a:pPr>
            <a:r>
              <a:rPr lang="ru-RU" altLang="zh-TW" sz="2000" dirty="0" smtClean="0"/>
              <a:t>	</a:t>
            </a:r>
            <a:r>
              <a:rPr lang="en-US" altLang="zh-TW" sz="2000" dirty="0" smtClean="0"/>
              <a:t>RS-485 </a:t>
            </a:r>
            <a:r>
              <a:rPr lang="ru-RU" altLang="zh-TW" sz="2000" dirty="0" smtClean="0"/>
              <a:t>по протоколу </a:t>
            </a:r>
            <a:r>
              <a:rPr lang="en-US" altLang="zh-TW" sz="2000" dirty="0" err="1" smtClean="0"/>
              <a:t>Modbus</a:t>
            </a:r>
            <a:r>
              <a:rPr lang="en-US" altLang="zh-TW" sz="2000" dirty="0" smtClean="0"/>
              <a:t> RTU</a:t>
            </a:r>
            <a:r>
              <a:rPr lang="ru-RU" altLang="zh-TW" sz="2000" dirty="0" smtClean="0"/>
              <a:t>,</a:t>
            </a:r>
          </a:p>
          <a:p>
            <a:pPr lvl="1">
              <a:lnSpc>
                <a:spcPct val="80000"/>
              </a:lnSpc>
              <a:buNone/>
            </a:pPr>
            <a:r>
              <a:rPr lang="en-US" altLang="zh-TW" sz="2000" dirty="0" smtClean="0"/>
              <a:t>	Ethernet </a:t>
            </a:r>
            <a:r>
              <a:rPr lang="ru-RU" altLang="zh-TW" sz="2000" dirty="0" smtClean="0"/>
              <a:t>по протоколу </a:t>
            </a:r>
            <a:r>
              <a:rPr lang="en-US" altLang="zh-TW" sz="2000" dirty="0" err="1" smtClean="0"/>
              <a:t>Modbus</a:t>
            </a:r>
            <a:r>
              <a:rPr lang="en-US" altLang="zh-TW" sz="2000" dirty="0" smtClean="0"/>
              <a:t> TCP</a:t>
            </a:r>
            <a:r>
              <a:rPr lang="ru-RU" altLang="zh-TW" sz="2000" dirty="0" smtClean="0"/>
              <a:t>,</a:t>
            </a:r>
            <a:endParaRPr lang="en-US" altLang="zh-TW" sz="2000" dirty="0" smtClean="0"/>
          </a:p>
          <a:p>
            <a:pPr lvl="1">
              <a:lnSpc>
                <a:spcPct val="80000"/>
              </a:lnSpc>
              <a:buNone/>
            </a:pPr>
            <a:r>
              <a:rPr lang="en-US" altLang="zh-TW" sz="2000" dirty="0" smtClean="0"/>
              <a:t>	</a:t>
            </a:r>
            <a:r>
              <a:rPr lang="en-US" altLang="zh-TW" sz="2000" dirty="0" err="1" smtClean="0"/>
              <a:t>CANbus</a:t>
            </a:r>
            <a:r>
              <a:rPr lang="ru-RU" altLang="zh-TW" sz="2000" dirty="0" smtClean="0"/>
              <a:t>,</a:t>
            </a:r>
            <a:endParaRPr lang="en-US" altLang="zh-TW" sz="2000" dirty="0" smtClean="0"/>
          </a:p>
          <a:p>
            <a:pPr lvl="1">
              <a:lnSpc>
                <a:spcPct val="80000"/>
              </a:lnSpc>
              <a:buNone/>
            </a:pPr>
            <a:r>
              <a:rPr lang="en-US" altLang="zh-TW" sz="2000" dirty="0" smtClean="0"/>
              <a:t>	</a:t>
            </a:r>
            <a:r>
              <a:rPr lang="en-US" altLang="zh-TW" sz="2000" dirty="0" err="1" smtClean="0"/>
              <a:t>CANopen</a:t>
            </a:r>
            <a:r>
              <a:rPr lang="ru-RU" altLang="zh-TW" sz="2000" dirty="0" smtClean="0"/>
              <a:t>.</a:t>
            </a:r>
          </a:p>
          <a:p>
            <a:pPr lvl="1">
              <a:lnSpc>
                <a:spcPct val="80000"/>
              </a:lnSpc>
              <a:buNone/>
            </a:pPr>
            <a:endParaRPr lang="ru-RU" altLang="zh-TW" sz="2000" dirty="0" smtClean="0"/>
          </a:p>
          <a:p>
            <a:pPr lvl="1">
              <a:lnSpc>
                <a:spcPct val="80000"/>
              </a:lnSpc>
              <a:buNone/>
            </a:pPr>
            <a:endParaRPr lang="zh-TW" altLang="en-US" sz="2200" dirty="0"/>
          </a:p>
        </p:txBody>
      </p: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3059832" y="188640"/>
            <a:ext cx="55809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Измерители параметров </a:t>
            </a:r>
          </a:p>
          <a:p>
            <a:pPr algn="ctr"/>
            <a:r>
              <a:rPr lang="ru-RU" b="1" dirty="0" smtClean="0"/>
              <a:t>электрической сети серий </a:t>
            </a:r>
            <a:r>
              <a:rPr lang="en-US" b="1" dirty="0" smtClean="0"/>
              <a:t>PM-2000 </a:t>
            </a:r>
            <a:r>
              <a:rPr lang="ru-RU" b="1" dirty="0" smtClean="0"/>
              <a:t>/</a:t>
            </a:r>
            <a:r>
              <a:rPr lang="en-US" b="1" dirty="0" smtClean="0"/>
              <a:t> PM-3000</a:t>
            </a:r>
            <a:endParaRPr lang="ru-RU" b="1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r="52961"/>
          <a:stretch>
            <a:fillRect/>
          </a:stretch>
        </p:blipFill>
        <p:spPr bwMode="auto">
          <a:xfrm>
            <a:off x="357158" y="3786190"/>
            <a:ext cx="2016224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2928926" y="1142984"/>
            <a:ext cx="5987008" cy="4525963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</a:pPr>
            <a:r>
              <a:rPr lang="ru-RU" altLang="zh-TW" sz="2000" dirty="0" smtClean="0"/>
              <a:t>До 16 </a:t>
            </a:r>
            <a:r>
              <a:rPr lang="en-US" altLang="zh-TW" sz="2000" dirty="0" err="1" smtClean="0"/>
              <a:t>Modbus</a:t>
            </a:r>
            <a:r>
              <a:rPr lang="en-US" altLang="zh-TW" sz="2000" dirty="0" smtClean="0"/>
              <a:t> RTU</a:t>
            </a:r>
            <a:r>
              <a:rPr lang="ru-RU" altLang="zh-TW" sz="2000" dirty="0" smtClean="0"/>
              <a:t> измерителей</a:t>
            </a:r>
          </a:p>
          <a:p>
            <a:pPr lvl="1">
              <a:lnSpc>
                <a:spcPct val="80000"/>
              </a:lnSpc>
            </a:pPr>
            <a:r>
              <a:rPr lang="ru-RU" altLang="zh-TW" sz="2000" dirty="0" smtClean="0"/>
              <a:t>Встроенный WEB-сервер</a:t>
            </a:r>
          </a:p>
          <a:p>
            <a:pPr lvl="1">
              <a:lnSpc>
                <a:spcPct val="80000"/>
              </a:lnSpc>
            </a:pPr>
            <a:r>
              <a:rPr lang="ru-RU" altLang="zh-TW" sz="2000" dirty="0" smtClean="0"/>
              <a:t>Легкая настройка параметров счетчиков и концентратора через WEB-браузер</a:t>
            </a:r>
          </a:p>
          <a:p>
            <a:pPr lvl="1">
              <a:lnSpc>
                <a:spcPct val="80000"/>
              </a:lnSpc>
            </a:pPr>
            <a:r>
              <a:rPr lang="ru-RU" altLang="zh-TW" sz="2000" dirty="0" smtClean="0"/>
              <a:t>Отображение измерений в реальном времени или из исторических данных</a:t>
            </a:r>
          </a:p>
          <a:p>
            <a:pPr lvl="1">
              <a:lnSpc>
                <a:spcPct val="80000"/>
              </a:lnSpc>
            </a:pPr>
            <a:r>
              <a:rPr lang="ru-RU" altLang="zh-TW" sz="2000" dirty="0" smtClean="0"/>
              <a:t>Поддержка FTP-сервера и FTP-клиента</a:t>
            </a:r>
          </a:p>
          <a:p>
            <a:pPr lvl="1">
              <a:lnSpc>
                <a:spcPct val="80000"/>
              </a:lnSpc>
            </a:pPr>
            <a:r>
              <a:rPr lang="ru-RU" altLang="zh-TW" sz="2000" dirty="0" smtClean="0"/>
              <a:t>Восстановление данных из лога после потери связи</a:t>
            </a:r>
          </a:p>
          <a:p>
            <a:pPr lvl="1">
              <a:lnSpc>
                <a:spcPct val="80000"/>
              </a:lnSpc>
            </a:pPr>
            <a:r>
              <a:rPr lang="ru-RU" altLang="zh-TW" sz="2000" dirty="0" smtClean="0"/>
              <a:t>Функции оповещения и управления </a:t>
            </a:r>
          </a:p>
          <a:p>
            <a:pPr lvl="1">
              <a:lnSpc>
                <a:spcPct val="80000"/>
              </a:lnSpc>
            </a:pPr>
            <a:r>
              <a:rPr lang="ru-RU" altLang="zh-TW" sz="2000" dirty="0" smtClean="0"/>
              <a:t>Интеграция со SCADA по </a:t>
            </a:r>
            <a:r>
              <a:rPr lang="ru-RU" altLang="zh-TW" sz="2000" dirty="0" err="1" smtClean="0"/>
              <a:t>Modbus</a:t>
            </a:r>
            <a:r>
              <a:rPr lang="ru-RU" altLang="zh-TW" sz="2000" dirty="0" smtClean="0"/>
              <a:t> TCP </a:t>
            </a:r>
            <a:r>
              <a:rPr lang="ru-RU" altLang="zh-TW" sz="2000" dirty="0" err="1" smtClean="0"/>
              <a:t>Slave</a:t>
            </a:r>
            <a:r>
              <a:rPr lang="ru-RU" altLang="zh-TW" sz="2000" dirty="0" smtClean="0"/>
              <a:t> </a:t>
            </a:r>
          </a:p>
          <a:p>
            <a:pPr lvl="1">
              <a:lnSpc>
                <a:spcPct val="80000"/>
              </a:lnSpc>
            </a:pPr>
            <a:r>
              <a:rPr lang="ru-RU" altLang="zh-TW" sz="2000" dirty="0" smtClean="0"/>
              <a:t>Поддержка платы ввода-вывода XW107 и связи с модулями M-7000</a:t>
            </a:r>
          </a:p>
          <a:p>
            <a:pPr lvl="1">
              <a:lnSpc>
                <a:spcPct val="80000"/>
              </a:lnSpc>
            </a:pPr>
            <a:r>
              <a:rPr lang="ru-RU" altLang="zh-TW" sz="2000" dirty="0" smtClean="0"/>
              <a:t>Поддержка HMI утилиты для построения простого HMI интерфейса</a:t>
            </a:r>
            <a:endParaRPr lang="zh-TW" altLang="en-US" sz="2200" dirty="0"/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2591272" y="188640"/>
            <a:ext cx="65892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Концентратор данных </a:t>
            </a:r>
            <a:r>
              <a:rPr lang="en-US" b="1" dirty="0" smtClean="0"/>
              <a:t>PMC-5141 </a:t>
            </a:r>
            <a:r>
              <a:rPr lang="ru-RU" b="1" dirty="0" smtClean="0"/>
              <a:t>с измерителей параметров </a:t>
            </a:r>
          </a:p>
          <a:p>
            <a:pPr algn="ctr"/>
            <a:r>
              <a:rPr lang="ru-RU" b="1" dirty="0" smtClean="0"/>
              <a:t>электрической сети серий </a:t>
            </a:r>
            <a:r>
              <a:rPr lang="en-US" b="1" dirty="0" smtClean="0"/>
              <a:t>PM-2000 </a:t>
            </a:r>
            <a:r>
              <a:rPr lang="ru-RU" b="1" dirty="0" smtClean="0"/>
              <a:t>/</a:t>
            </a:r>
            <a:r>
              <a:rPr lang="en-US" b="1" dirty="0" smtClean="0"/>
              <a:t> PM-3000</a:t>
            </a:r>
            <a:r>
              <a:rPr lang="ru-RU" b="1" dirty="0" smtClean="0"/>
              <a:t> по </a:t>
            </a:r>
            <a:r>
              <a:rPr lang="en-US" b="1" dirty="0" smtClean="0"/>
              <a:t>RS-485</a:t>
            </a:r>
            <a:endParaRPr lang="ru-RU" b="1" dirty="0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57298"/>
            <a:ext cx="2512896" cy="299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1142984"/>
            <a:ext cx="7000924" cy="449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2771800" y="332656"/>
            <a:ext cx="6156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Пример применения концентратора данных </a:t>
            </a:r>
            <a:r>
              <a:rPr lang="en-US" b="1" dirty="0" smtClean="0"/>
              <a:t>PMC-5141</a:t>
            </a:r>
            <a:endParaRPr lang="ru-RU" b="1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9629" y="2160240"/>
            <a:ext cx="3960440" cy="22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071678"/>
            <a:ext cx="6078397" cy="340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t="5208" b="25296"/>
          <a:stretch>
            <a:fillRect/>
          </a:stretch>
        </p:blipFill>
        <p:spPr bwMode="auto">
          <a:xfrm>
            <a:off x="1173444" y="792088"/>
            <a:ext cx="130198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837741" y="3240360"/>
            <a:ext cx="10978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Ethernet </a:t>
            </a:r>
            <a:endParaRPr lang="en-US" sz="1400" b="1" dirty="0" smtClean="0"/>
          </a:p>
          <a:p>
            <a:r>
              <a:rPr lang="ru-RU" sz="1400" b="1" dirty="0" smtClean="0"/>
              <a:t>модули </a:t>
            </a:r>
            <a:r>
              <a:rPr lang="ru-RU" sz="1400" b="1" dirty="0"/>
              <a:t>В/В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/>
              <a:t> ET-7000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/>
              <a:t> PET-7000</a:t>
            </a:r>
            <a:endParaRPr lang="ru-RU" sz="1400" b="1" dirty="0"/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837741" y="4896544"/>
            <a:ext cx="115288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/>
              <a:t>Корзины </a:t>
            </a:r>
            <a:endParaRPr lang="en-US" sz="1400" b="1" dirty="0" smtClean="0"/>
          </a:p>
          <a:p>
            <a:r>
              <a:rPr lang="ru-RU" sz="1400" b="1" dirty="0" smtClean="0"/>
              <a:t>расширения</a:t>
            </a:r>
            <a:endParaRPr lang="ru-RU" sz="1400" b="1" dirty="0"/>
          </a:p>
          <a:p>
            <a:pPr>
              <a:buFont typeface="Arial" pitchFamily="34" charset="0"/>
              <a:buChar char="•"/>
            </a:pPr>
            <a:r>
              <a:rPr lang="en-US" sz="1400" b="1" dirty="0"/>
              <a:t> ET-</a:t>
            </a:r>
            <a:r>
              <a:rPr lang="ru-RU" sz="1400" b="1" dirty="0"/>
              <a:t>87</a:t>
            </a:r>
            <a:r>
              <a:rPr lang="en-US" sz="1400" b="1" dirty="0" err="1"/>
              <a:t>Pn</a:t>
            </a:r>
            <a:endParaRPr lang="en-US" sz="1400" b="1" dirty="0"/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862077" y="2808312"/>
            <a:ext cx="16907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 RS-485 </a:t>
            </a:r>
            <a:r>
              <a:rPr lang="ru-RU" sz="1400" b="1" dirty="0"/>
              <a:t>модули В/В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/>
              <a:t> I-7000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/>
              <a:t> M-7000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/>
              <a:t> </a:t>
            </a:r>
            <a:r>
              <a:rPr lang="en-US" sz="1400" b="1" dirty="0" err="1"/>
              <a:t>tM</a:t>
            </a:r>
            <a:r>
              <a:rPr lang="en-US" sz="1400" b="1" dirty="0"/>
              <a:t> </a:t>
            </a:r>
            <a:r>
              <a:rPr lang="ru-RU" sz="1400" b="1" dirty="0"/>
              <a:t>серия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862077" y="4680520"/>
            <a:ext cx="115288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/>
              <a:t>Корзины</a:t>
            </a:r>
            <a:br>
              <a:rPr lang="ru-RU" sz="1400" b="1" dirty="0"/>
            </a:br>
            <a:r>
              <a:rPr lang="ru-RU" sz="1400" b="1" dirty="0"/>
              <a:t>расширения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/>
              <a:t> RU-</a:t>
            </a:r>
            <a:r>
              <a:rPr lang="ru-RU" sz="1400" b="1" dirty="0"/>
              <a:t>87</a:t>
            </a:r>
            <a:r>
              <a:rPr lang="en-US" sz="1400" b="1" dirty="0" err="1"/>
              <a:t>Pn</a:t>
            </a:r>
            <a:endParaRPr lang="en-US" sz="1400" b="1" dirty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1095694"/>
            <a:ext cx="4471642" cy="11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User\Desktop\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0826" cy="1046162"/>
          </a:xfrm>
          <a:prstGeom prst="rect">
            <a:avLst/>
          </a:prstGeom>
          <a:noFill/>
        </p:spPr>
      </p:pic>
      <p:pic>
        <p:nvPicPr>
          <p:cNvPr id="5" name="Picture 3" descr="C:\Users\User\Desktop\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02288"/>
            <a:ext cx="9140826" cy="1255712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857620" y="357166"/>
            <a:ext cx="3571900" cy="357190"/>
          </a:xfrm>
          <a:prstGeom prst="rect">
            <a:avLst/>
          </a:prstGeom>
          <a:solidFill>
            <a:srgbClr val="F58A18"/>
          </a:solidFill>
          <a:ln>
            <a:solidFill>
              <a:srgbClr val="F58A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286248" y="357166"/>
            <a:ext cx="28339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/>
              <a:t>Удаленный ввод-вывод</a:t>
            </a:r>
            <a:endParaRPr lang="ru-RU" sz="2000" b="1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Прямоугольник 4"/>
          <p:cNvSpPr/>
          <p:nvPr/>
        </p:nvSpPr>
        <p:spPr>
          <a:xfrm>
            <a:off x="500066" y="857232"/>
            <a:ext cx="850109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dirty="0" smtClean="0">
                <a:cs typeface="Times New Roman" pitchFamily="18" charset="0"/>
              </a:rPr>
              <a:t>Выполнен компанией – ООО ”</a:t>
            </a:r>
            <a:r>
              <a:rPr lang="ru-RU" sz="1600" dirty="0" err="1" smtClean="0">
                <a:cs typeface="Times New Roman" pitchFamily="18" charset="0"/>
              </a:rPr>
              <a:t>СРС-Инжиниринг</a:t>
            </a:r>
            <a:r>
              <a:rPr lang="ru-RU" sz="1600" dirty="0" smtClean="0">
                <a:cs typeface="Times New Roman" pitchFamily="18" charset="0"/>
              </a:rPr>
              <a:t>”</a:t>
            </a:r>
            <a:r>
              <a:rPr lang="en-US" sz="1600" dirty="0" smtClean="0">
                <a:cs typeface="Times New Roman" pitchFamily="18" charset="0"/>
              </a:rPr>
              <a:t>,</a:t>
            </a:r>
            <a:r>
              <a:rPr lang="ru-RU" sz="1600" dirty="0" smtClean="0">
                <a:cs typeface="Times New Roman" pitchFamily="18" charset="0"/>
              </a:rPr>
              <a:t> </a:t>
            </a:r>
            <a:r>
              <a:rPr lang="en-US" sz="1600" dirty="0" smtClean="0">
                <a:cs typeface="Times New Roman" pitchFamily="18" charset="0"/>
                <a:hlinkClick r:id="rId4"/>
              </a:rPr>
              <a:t>www.smartflat.ru</a:t>
            </a:r>
            <a:endParaRPr lang="ru-RU" sz="1600" dirty="0" smtClean="0">
              <a:cs typeface="Times New Roman" pitchFamily="18" charset="0"/>
            </a:endParaRPr>
          </a:p>
          <a:p>
            <a:pPr algn="ctr" eaLnBrk="0" hangingPunct="0"/>
            <a:endParaRPr lang="en-US" sz="1600" dirty="0" smtClean="0">
              <a:cs typeface="Times New Roman" pitchFamily="18" charset="0"/>
            </a:endParaRPr>
          </a:p>
          <a:p>
            <a:pPr eaLnBrk="0" hangingPunct="0"/>
            <a:r>
              <a:rPr lang="ru-RU" sz="1600" dirty="0" smtClean="0">
                <a:cs typeface="Times New Roman" pitchFamily="18" charset="0"/>
              </a:rPr>
              <a:t>	Перечень оборудования ICP DAS, использованного в составе системы</a:t>
            </a:r>
          </a:p>
          <a:p>
            <a:pPr eaLnBrk="0" hangingPunct="0"/>
            <a:endParaRPr lang="ru-RU" sz="1600" dirty="0" smtClean="0"/>
          </a:p>
          <a:p>
            <a:pPr eaLnBrk="0" hangingPunct="0"/>
            <a:r>
              <a:rPr lang="ru-RU" sz="1600" dirty="0" smtClean="0">
                <a:cs typeface="Times New Roman" pitchFamily="18" charset="0"/>
              </a:rPr>
              <a:t>	Контроллер </a:t>
            </a:r>
            <a:r>
              <a:rPr lang="en-US" sz="1600" b="1" dirty="0" smtClean="0">
                <a:cs typeface="Times New Roman" pitchFamily="18" charset="0"/>
              </a:rPr>
              <a:t>I</a:t>
            </a:r>
            <a:r>
              <a:rPr lang="ru-RU" sz="1600" b="1" dirty="0" smtClean="0">
                <a:cs typeface="Times New Roman" pitchFamily="18" charset="0"/>
              </a:rPr>
              <a:t>-718</a:t>
            </a:r>
            <a:r>
              <a:rPr lang="en-US" sz="1600" b="1" dirty="0" smtClean="0">
                <a:cs typeface="Times New Roman" pitchFamily="18" charset="0"/>
              </a:rPr>
              <a:t>8</a:t>
            </a:r>
            <a:endParaRPr lang="ru-RU" sz="1600" b="1" dirty="0" smtClean="0">
              <a:cs typeface="Times New Roman" pitchFamily="18" charset="0"/>
            </a:endParaRPr>
          </a:p>
          <a:p>
            <a:pPr eaLnBrk="0" hangingPunct="0"/>
            <a:r>
              <a:rPr lang="ru-RU" sz="1600" dirty="0" smtClean="0">
                <a:cs typeface="Times New Roman" pitchFamily="18" charset="0"/>
              </a:rPr>
              <a:t>	Модули аналогового и дискретного ввода-вывода </a:t>
            </a:r>
            <a:r>
              <a:rPr lang="en-US" sz="1600" b="1" dirty="0" smtClean="0">
                <a:cs typeface="Times New Roman" pitchFamily="18" charset="0"/>
              </a:rPr>
              <a:t>I-700</a:t>
            </a:r>
            <a:r>
              <a:rPr lang="ru-RU" sz="1600" b="1" dirty="0" smtClean="0">
                <a:cs typeface="Times New Roman" pitchFamily="18" charset="0"/>
              </a:rPr>
              <a:t>0</a:t>
            </a:r>
          </a:p>
          <a:p>
            <a:pPr eaLnBrk="0" hangingPunct="0"/>
            <a:endParaRPr lang="ru-RU" sz="1600" b="1" dirty="0" smtClean="0">
              <a:cs typeface="Times New Roman" pitchFamily="18" charset="0"/>
            </a:endParaRPr>
          </a:p>
          <a:p>
            <a:pPr eaLnBrk="0" hangingPunct="0"/>
            <a:r>
              <a:rPr lang="ru-RU" sz="1600" dirty="0" smtClean="0">
                <a:cs typeface="Times New Roman" pitchFamily="18" charset="0"/>
              </a:rPr>
              <a:t>	Организован0 контроль и оповещение о:</a:t>
            </a:r>
          </a:p>
          <a:p>
            <a:pPr eaLnBrk="0" hangingPunct="0"/>
            <a:endParaRPr lang="ru-RU" sz="1600" dirty="0" smtClean="0">
              <a:cs typeface="Times New Roman" pitchFamily="18" charset="0"/>
            </a:endParaRPr>
          </a:p>
          <a:p>
            <a:r>
              <a:rPr lang="ru-RU" sz="1600" dirty="0" smtClean="0">
                <a:cs typeface="Times New Roman" pitchFamily="18" charset="0"/>
              </a:rPr>
              <a:t>	-оповещение о </a:t>
            </a:r>
            <a:r>
              <a:rPr lang="ru-RU" altLang="zh-CN" sz="1600" dirty="0" smtClean="0">
                <a:cs typeface="Times New Roman" pitchFamily="18" charset="0"/>
              </a:rPr>
              <a:t>проникновении в домовладение злоумышленников</a:t>
            </a:r>
          </a:p>
          <a:p>
            <a:r>
              <a:rPr lang="ru-RU" altLang="zh-CN" sz="1600" dirty="0" smtClean="0">
                <a:cs typeface="Times New Roman" pitchFamily="18" charset="0"/>
              </a:rPr>
              <a:t>	-</a:t>
            </a:r>
            <a:r>
              <a:rPr lang="ru-RU" sz="1600" dirty="0" smtClean="0">
                <a:cs typeface="Times New Roman" pitchFamily="18" charset="0"/>
              </a:rPr>
              <a:t>оповещение о </a:t>
            </a:r>
            <a:r>
              <a:rPr lang="ru-RU" altLang="zh-CN" sz="1600" dirty="0" smtClean="0">
                <a:cs typeface="Times New Roman" pitchFamily="18" charset="0"/>
              </a:rPr>
              <a:t>нажатии тревожной кнопки</a:t>
            </a:r>
          </a:p>
          <a:p>
            <a:r>
              <a:rPr lang="ru-RU" altLang="zh-CN" sz="1600" dirty="0" smtClean="0">
                <a:cs typeface="Times New Roman" pitchFamily="18" charset="0"/>
              </a:rPr>
              <a:t>	-</a:t>
            </a:r>
            <a:r>
              <a:rPr lang="ru-RU" sz="1600" dirty="0" smtClean="0">
                <a:cs typeface="Times New Roman" pitchFamily="18" charset="0"/>
              </a:rPr>
              <a:t>оповещение о </a:t>
            </a:r>
            <a:r>
              <a:rPr lang="ru-RU" altLang="zh-CN" sz="1600" dirty="0" smtClean="0">
                <a:cs typeface="Times New Roman" pitchFamily="18" charset="0"/>
              </a:rPr>
              <a:t>возникновении пожара</a:t>
            </a:r>
          </a:p>
          <a:p>
            <a:r>
              <a:rPr lang="ru-RU" altLang="zh-CN" sz="1600" dirty="0" smtClean="0">
                <a:cs typeface="Times New Roman" pitchFamily="18" charset="0"/>
              </a:rPr>
              <a:t>	-</a:t>
            </a:r>
            <a:r>
              <a:rPr lang="ru-RU" sz="1600" dirty="0" smtClean="0">
                <a:cs typeface="Times New Roman" pitchFamily="18" charset="0"/>
              </a:rPr>
              <a:t>оповещение о </a:t>
            </a:r>
            <a:r>
              <a:rPr lang="ru-RU" altLang="zh-CN" sz="1600" dirty="0" smtClean="0">
                <a:cs typeface="Times New Roman" pitchFamily="18" charset="0"/>
              </a:rPr>
              <a:t>протечке воды</a:t>
            </a:r>
          </a:p>
          <a:p>
            <a:r>
              <a:rPr lang="ru-RU" altLang="zh-CN" sz="1600" dirty="0" smtClean="0">
                <a:cs typeface="Times New Roman" pitchFamily="18" charset="0"/>
              </a:rPr>
              <a:t>	-</a:t>
            </a:r>
            <a:r>
              <a:rPr lang="ru-RU" sz="1600" dirty="0" smtClean="0">
                <a:cs typeface="Times New Roman" pitchFamily="18" charset="0"/>
              </a:rPr>
              <a:t>оповещение об </a:t>
            </a:r>
            <a:r>
              <a:rPr lang="ru-RU" altLang="zh-CN" sz="1600" dirty="0" smtClean="0">
                <a:cs typeface="Times New Roman" pitchFamily="18" charset="0"/>
              </a:rPr>
              <a:t>утечке газа </a:t>
            </a:r>
          </a:p>
          <a:p>
            <a:r>
              <a:rPr lang="ru-RU" altLang="zh-CN" sz="1600" dirty="0" smtClean="0">
                <a:cs typeface="Times New Roman" pitchFamily="18" charset="0"/>
              </a:rPr>
              <a:t>	-контроль за электроснабжением и отоплением</a:t>
            </a:r>
          </a:p>
          <a:p>
            <a:r>
              <a:rPr lang="ru-RU" altLang="zh-CN" sz="1600" dirty="0" smtClean="0">
                <a:cs typeface="Times New Roman" pitchFamily="18" charset="0"/>
              </a:rPr>
              <a:t>	-контроль работоспособности любых других систем, </a:t>
            </a:r>
          </a:p>
          <a:p>
            <a:r>
              <a:rPr lang="ru-RU" altLang="zh-CN" sz="1600" dirty="0" smtClean="0">
                <a:cs typeface="Times New Roman" pitchFamily="18" charset="0"/>
              </a:rPr>
              <a:t>	    установленных в домовладении.</a:t>
            </a:r>
          </a:p>
          <a:p>
            <a:pPr eaLnBrk="0" hangingPunct="0"/>
            <a:endParaRPr lang="en-US" sz="1600" dirty="0" smtClean="0">
              <a:cs typeface="Times New Roman" pitchFamily="18" charset="0"/>
            </a:endParaRPr>
          </a:p>
          <a:p>
            <a:pPr eaLnBrk="0" hangingPunct="0"/>
            <a:r>
              <a:rPr lang="ru-RU" sz="1600" dirty="0" smtClean="0">
                <a:cs typeface="Times New Roman" pitchFamily="18" charset="0"/>
              </a:rPr>
              <a:t>	Выбор оборудования ICP DAS обусловлен простотой применения и интеграции </a:t>
            </a:r>
          </a:p>
          <a:p>
            <a:pPr eaLnBrk="0" hangingPunct="0"/>
            <a:r>
              <a:rPr lang="ru-RU" sz="1600" dirty="0" smtClean="0">
                <a:cs typeface="Times New Roman" pitchFamily="18" charset="0"/>
              </a:rPr>
              <a:t>	оборудования в разработанную систему автоматизации.</a:t>
            </a:r>
          </a:p>
          <a:p>
            <a:pPr eaLnBrk="0" hangingPunct="0"/>
            <a:endParaRPr lang="ru-RU" sz="1400" dirty="0"/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2411760" y="332656"/>
            <a:ext cx="6732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cs typeface="Times New Roman" pitchFamily="18" charset="0"/>
              </a:rPr>
              <a:t>Система автоматизация и диспетчеризации жилых комплексов</a:t>
            </a:r>
            <a:endParaRPr lang="en-US" b="1" dirty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10788" r="11178" b="6250"/>
          <a:stretch>
            <a:fillRect/>
          </a:stretch>
        </p:blipFill>
        <p:spPr bwMode="auto">
          <a:xfrm>
            <a:off x="1979459" y="857232"/>
            <a:ext cx="7164541" cy="483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2411760" y="332656"/>
            <a:ext cx="6732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cs typeface="Times New Roman" pitchFamily="18" charset="0"/>
              </a:rPr>
              <a:t>Система автоматизация и диспетчеризации жилых комплексов</a:t>
            </a:r>
            <a:endParaRPr lang="en-US" b="1" dirty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2411760" y="332656"/>
            <a:ext cx="6732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cs typeface="Times New Roman" pitchFamily="18" charset="0"/>
              </a:rPr>
              <a:t>Система автоматизация и диспетчеризации жилых комплексов</a:t>
            </a:r>
            <a:endParaRPr lang="en-US" b="1" dirty="0"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3000372"/>
            <a:ext cx="3302500" cy="250325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 cstate="print"/>
          <a:srcRect t="22985" b="-1"/>
          <a:stretch/>
        </p:blipFill>
        <p:spPr bwMode="auto">
          <a:xfrm>
            <a:off x="0" y="1052736"/>
            <a:ext cx="1954743" cy="165693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08666"/>
            <a:ext cx="2152727" cy="17225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322" y="3071810"/>
            <a:ext cx="2944665" cy="235595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928670"/>
            <a:ext cx="2375809" cy="188444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857232"/>
            <a:ext cx="91440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1600" b="1" dirty="0">
                <a:cs typeface="Times New Roman" pitchFamily="18" charset="0"/>
              </a:rPr>
              <a:t>Проект системы диспетчеризации элитного закрытого </a:t>
            </a:r>
            <a:r>
              <a:rPr lang="ru-RU" sz="1600" b="1" dirty="0" err="1">
                <a:cs typeface="Times New Roman" pitchFamily="18" charset="0"/>
              </a:rPr>
              <a:t>коттеджного</a:t>
            </a:r>
            <a:r>
              <a:rPr lang="ru-RU" sz="1600" b="1" dirty="0">
                <a:cs typeface="Times New Roman" pitchFamily="18" charset="0"/>
              </a:rPr>
              <a:t> посёлка «Родные Просторы» г. Саратов, Россия</a:t>
            </a:r>
            <a:endParaRPr lang="en-US" sz="1600" b="1" dirty="0">
              <a:cs typeface="Times New Roman" pitchFamily="18" charset="0"/>
            </a:endParaRPr>
          </a:p>
          <a:p>
            <a:pPr algn="ctr" eaLnBrk="0" hangingPunct="0"/>
            <a:endParaRPr lang="ru-RU" sz="1600" dirty="0"/>
          </a:p>
          <a:p>
            <a:pPr algn="ctr" eaLnBrk="0" hangingPunct="0"/>
            <a:r>
              <a:rPr lang="ru-RU" sz="1600" dirty="0">
                <a:cs typeface="Times New Roman" pitchFamily="18" charset="0"/>
              </a:rPr>
              <a:t>Выполнен компанией – ООО «</a:t>
            </a:r>
            <a:r>
              <a:rPr lang="ru-RU" sz="1600" dirty="0" err="1">
                <a:cs typeface="Times New Roman" pitchFamily="18" charset="0"/>
              </a:rPr>
              <a:t>Интегра</a:t>
            </a:r>
            <a:r>
              <a:rPr lang="ru-RU" sz="1600" dirty="0">
                <a:cs typeface="Times New Roman" pitchFamily="18" charset="0"/>
              </a:rPr>
              <a:t> </a:t>
            </a:r>
            <a:r>
              <a:rPr lang="ru-RU" sz="1600" dirty="0" err="1">
                <a:cs typeface="Times New Roman" pitchFamily="18" charset="0"/>
              </a:rPr>
              <a:t>Лайт</a:t>
            </a:r>
            <a:r>
              <a:rPr lang="ru-RU" sz="1600" dirty="0">
                <a:cs typeface="Times New Roman" pitchFamily="18" charset="0"/>
              </a:rPr>
              <a:t>», </a:t>
            </a:r>
            <a:r>
              <a:rPr lang="ru-RU" sz="1600" dirty="0" err="1">
                <a:cs typeface="Times New Roman" pitchFamily="18" charset="0"/>
                <a:hlinkClick r:id="rId4"/>
              </a:rPr>
              <a:t>www.integra-light.ru</a:t>
            </a:r>
            <a:endParaRPr lang="en-US" sz="1600" dirty="0">
              <a:cs typeface="Times New Roman" pitchFamily="18" charset="0"/>
            </a:endParaRPr>
          </a:p>
          <a:p>
            <a:pPr eaLnBrk="0" hangingPunct="0"/>
            <a:endParaRPr lang="en-US" sz="1600" dirty="0">
              <a:cs typeface="Times New Roman" pitchFamily="18" charset="0"/>
            </a:endParaRPr>
          </a:p>
          <a:p>
            <a:pPr eaLnBrk="0" hangingPunct="0"/>
            <a:r>
              <a:rPr lang="ru-RU" sz="1600" dirty="0">
                <a:cs typeface="Times New Roman" pitchFamily="18" charset="0"/>
              </a:rPr>
              <a:t>	Перечень оборудования ICP DAS, использованного в составе системы</a:t>
            </a:r>
            <a:endParaRPr lang="ru-RU" sz="1600" dirty="0"/>
          </a:p>
          <a:p>
            <a:pPr eaLnBrk="0" hangingPunct="0"/>
            <a:endParaRPr lang="en-US" sz="1600" dirty="0">
              <a:cs typeface="Times New Roman" pitchFamily="18" charset="0"/>
            </a:endParaRPr>
          </a:p>
          <a:p>
            <a:pPr eaLnBrk="0" hangingPunct="0"/>
            <a:r>
              <a:rPr lang="ru-RU" sz="1600" dirty="0">
                <a:cs typeface="Times New Roman" pitchFamily="18" charset="0"/>
              </a:rPr>
              <a:t>	Модули удалённого дискретного ввода </a:t>
            </a:r>
            <a:r>
              <a:rPr lang="ru-RU" sz="1600" b="1" dirty="0">
                <a:cs typeface="Times New Roman" pitchFamily="18" charset="0"/>
              </a:rPr>
              <a:t>I-7051D</a:t>
            </a:r>
            <a:endParaRPr lang="ru-RU" sz="1600" b="1" dirty="0"/>
          </a:p>
          <a:p>
            <a:pPr eaLnBrk="0" hangingPunct="0"/>
            <a:r>
              <a:rPr lang="ru-RU" sz="1600" dirty="0">
                <a:cs typeface="Times New Roman" pitchFamily="18" charset="0"/>
              </a:rPr>
              <a:t>	Модули удалённого дискретного ввода и релейного вывода </a:t>
            </a:r>
            <a:r>
              <a:rPr lang="ru-RU" sz="1600" b="1" dirty="0">
                <a:cs typeface="Times New Roman" pitchFamily="18" charset="0"/>
              </a:rPr>
              <a:t>I-7065D</a:t>
            </a:r>
            <a:endParaRPr lang="ru-RU" sz="1600" b="1" dirty="0"/>
          </a:p>
          <a:p>
            <a:pPr eaLnBrk="0" hangingPunct="0"/>
            <a:r>
              <a:rPr lang="ru-RU" sz="1600" dirty="0">
                <a:cs typeface="Times New Roman" pitchFamily="18" charset="0"/>
              </a:rPr>
              <a:t>	Контроллеры </a:t>
            </a:r>
            <a:r>
              <a:rPr lang="ru-RU" sz="1600" b="1" dirty="0" err="1">
                <a:cs typeface="Times New Roman" pitchFamily="18" charset="0"/>
              </a:rPr>
              <a:t>WinPac</a:t>
            </a:r>
            <a:r>
              <a:rPr lang="ru-RU" sz="1600" b="1" dirty="0">
                <a:cs typeface="Times New Roman" pitchFamily="18" charset="0"/>
              </a:rPr>
              <a:t> WP-8441</a:t>
            </a:r>
            <a:r>
              <a:rPr lang="ru-RU" sz="1600" dirty="0">
                <a:cs typeface="Times New Roman" pitchFamily="18" charset="0"/>
              </a:rPr>
              <a:t> </a:t>
            </a:r>
            <a:r>
              <a:rPr lang="ru-RU" sz="1600" dirty="0" err="1">
                <a:cs typeface="Times New Roman" pitchFamily="18" charset="0"/>
              </a:rPr>
              <a:t>c</a:t>
            </a:r>
            <a:r>
              <a:rPr lang="ru-RU" sz="1600" dirty="0">
                <a:cs typeface="Times New Roman" pitchFamily="18" charset="0"/>
              </a:rPr>
              <a:t> </a:t>
            </a:r>
            <a:r>
              <a:rPr lang="ru-RU" sz="1600" b="1" dirty="0" err="1">
                <a:cs typeface="Times New Roman" pitchFamily="18" charset="0"/>
              </a:rPr>
              <a:t>MicroTraceMode</a:t>
            </a:r>
            <a:endParaRPr lang="ru-RU" sz="1600" b="1" dirty="0"/>
          </a:p>
          <a:p>
            <a:pPr eaLnBrk="0" hangingPunct="0"/>
            <a:r>
              <a:rPr lang="ru-RU" sz="1600" dirty="0">
                <a:cs typeface="Times New Roman" pitchFamily="18" charset="0"/>
              </a:rPr>
              <a:t>	Последовательные модули дискретного ввода-вывода </a:t>
            </a:r>
            <a:r>
              <a:rPr lang="ru-RU" sz="1600" b="1" dirty="0">
                <a:cs typeface="Times New Roman" pitchFamily="18" charset="0"/>
              </a:rPr>
              <a:t>I-8050W</a:t>
            </a:r>
            <a:endParaRPr lang="ru-RU" sz="1600" b="1" dirty="0"/>
          </a:p>
          <a:p>
            <a:pPr eaLnBrk="0" hangingPunct="0"/>
            <a:r>
              <a:rPr lang="ru-RU" sz="1600" dirty="0">
                <a:cs typeface="Times New Roman" pitchFamily="18" charset="0"/>
              </a:rPr>
              <a:t>	Параллельные модули аналогового ввода</a:t>
            </a:r>
            <a:r>
              <a:rPr lang="ru-RU" sz="1600" b="1" dirty="0">
                <a:cs typeface="Times New Roman" pitchFamily="18" charset="0"/>
              </a:rPr>
              <a:t> I-87017RCW</a:t>
            </a:r>
            <a:endParaRPr lang="ru-RU" sz="1600" b="1" dirty="0"/>
          </a:p>
          <a:p>
            <a:pPr eaLnBrk="0" hangingPunct="0"/>
            <a:endParaRPr lang="en-US" sz="1600" dirty="0">
              <a:cs typeface="Times New Roman" pitchFamily="18" charset="0"/>
            </a:endParaRPr>
          </a:p>
          <a:p>
            <a:pPr eaLnBrk="0" hangingPunct="0"/>
            <a:r>
              <a:rPr lang="ru-RU" sz="1600" dirty="0">
                <a:cs typeface="Times New Roman" pitchFamily="18" charset="0"/>
              </a:rPr>
              <a:t>	Выбор оборудования ICP DAS обусловлен в первую очередь возможностью 	работы оборудования в диапазоне температур от </a:t>
            </a:r>
            <a:r>
              <a:rPr lang="ru-RU" sz="1600" b="1" dirty="0">
                <a:cs typeface="Times New Roman" pitchFamily="18" charset="0"/>
              </a:rPr>
              <a:t>-25 </a:t>
            </a:r>
            <a:r>
              <a:rPr lang="ru-RU" sz="1600" dirty="0">
                <a:cs typeface="Times New Roman" pitchFamily="18" charset="0"/>
              </a:rPr>
              <a:t>до </a:t>
            </a:r>
            <a:r>
              <a:rPr lang="ru-RU" sz="1600" b="1" dirty="0">
                <a:cs typeface="Times New Roman" pitchFamily="18" charset="0"/>
              </a:rPr>
              <a:t>+70 °С</a:t>
            </a:r>
            <a:r>
              <a:rPr lang="ru-RU" sz="1600" dirty="0">
                <a:cs typeface="Times New Roman" pitchFamily="18" charset="0"/>
              </a:rPr>
              <a:t>, а также разумной 	ценой и простотой подключения к контроллерам </a:t>
            </a:r>
            <a:r>
              <a:rPr lang="ru-RU" sz="1600" dirty="0" err="1">
                <a:cs typeface="Times New Roman" pitchFamily="18" charset="0"/>
              </a:rPr>
              <a:t>WinPac</a:t>
            </a:r>
            <a:r>
              <a:rPr lang="ru-RU" sz="1600" dirty="0">
                <a:cs typeface="Times New Roman" pitchFamily="18" charset="0"/>
              </a:rPr>
              <a:t>. </a:t>
            </a:r>
            <a:endParaRPr lang="ru-RU" sz="1600" dirty="0"/>
          </a:p>
          <a:p>
            <a:pPr eaLnBrk="0" hangingPunct="0"/>
            <a:r>
              <a:rPr lang="ru-RU" sz="1600" dirty="0">
                <a:cs typeface="Times New Roman" pitchFamily="18" charset="0"/>
              </a:rPr>
              <a:t>	Подобное оборудование работает уже на нескольких объектах и из года в год 	подтверждает свою надёжность и неприхотливость в обслуживании.</a:t>
            </a:r>
            <a:endParaRPr lang="ru-RU" sz="1600" dirty="0"/>
          </a:p>
          <a:p>
            <a:pPr algn="ctr" eaLnBrk="0" hangingPunct="0"/>
            <a:endParaRPr lang="ru-RU" sz="16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1" name="Рисунок 3" descr="Scheme_Integr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857232"/>
            <a:ext cx="5529274" cy="4878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2411760" y="260648"/>
            <a:ext cx="67322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>
                <a:cs typeface="Times New Roman" pitchFamily="18" charset="0"/>
              </a:rPr>
              <a:t>Проект системы диспетчеризации элитного закрытого </a:t>
            </a:r>
            <a:r>
              <a:rPr lang="ru-RU" sz="1600" b="1" dirty="0" err="1">
                <a:cs typeface="Times New Roman" pitchFamily="18" charset="0"/>
              </a:rPr>
              <a:t>коттеджного</a:t>
            </a:r>
            <a:r>
              <a:rPr lang="ru-RU" sz="1600" b="1" dirty="0">
                <a:cs typeface="Times New Roman" pitchFamily="18" charset="0"/>
              </a:rPr>
              <a:t> </a:t>
            </a:r>
            <a:endParaRPr lang="ru-RU" sz="1600" b="1" dirty="0" smtClean="0">
              <a:cs typeface="Times New Roman" pitchFamily="18" charset="0"/>
            </a:endParaRPr>
          </a:p>
          <a:p>
            <a:pPr algn="ctr" eaLnBrk="0" hangingPunct="0"/>
            <a:r>
              <a:rPr lang="ru-RU" sz="1600" b="1" dirty="0" smtClean="0">
                <a:cs typeface="Times New Roman" pitchFamily="18" charset="0"/>
              </a:rPr>
              <a:t>посёлка </a:t>
            </a:r>
            <a:r>
              <a:rPr lang="ru-RU" sz="1600" b="1" dirty="0">
                <a:cs typeface="Times New Roman" pitchFamily="18" charset="0"/>
              </a:rPr>
              <a:t>«Родные Просторы</a:t>
            </a:r>
            <a:r>
              <a:rPr lang="ru-RU" sz="1600" b="1" dirty="0" smtClean="0">
                <a:cs typeface="Times New Roman" pitchFamily="18" charset="0"/>
              </a:rPr>
              <a:t>»</a:t>
            </a:r>
            <a:endParaRPr lang="en-US" sz="1600" b="1" dirty="0">
              <a:cs typeface="Times New Roman" pitchFamily="18" charset="0"/>
            </a:endParaRPr>
          </a:p>
        </p:txBody>
      </p:sp>
      <p:pic>
        <p:nvPicPr>
          <p:cNvPr id="11" name="Рисунок 3" descr="4_Integr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7" y="1124744"/>
            <a:ext cx="6108140" cy="342838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Рисунок 2" descr="shkaf_Integr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000108"/>
            <a:ext cx="2739241" cy="457203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0" name="Прямоугольник 3"/>
          <p:cNvSpPr/>
          <p:nvPr/>
        </p:nvSpPr>
        <p:spPr>
          <a:xfrm>
            <a:off x="0" y="1026016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cs typeface="Times New Roman" pitchFamily="18" charset="0"/>
              </a:rPr>
              <a:t>Проект </a:t>
            </a:r>
            <a:r>
              <a:rPr lang="en-US" sz="1600" b="1" dirty="0" smtClean="0">
                <a:cs typeface="Times New Roman" pitchFamily="18" charset="0"/>
              </a:rPr>
              <a:t> </a:t>
            </a:r>
            <a:r>
              <a:rPr lang="ru-RU" sz="1600" b="1" dirty="0" smtClean="0">
                <a:cs typeface="Times New Roman" pitchFamily="18" charset="0"/>
              </a:rPr>
              <a:t>автоматизированной системы диспетчерского контроля и управления торгово-развлекательным центром «Триумф </a:t>
            </a:r>
            <a:r>
              <a:rPr lang="ru-RU" sz="1600" b="1" dirty="0" err="1" smtClean="0">
                <a:cs typeface="Times New Roman" pitchFamily="18" charset="0"/>
              </a:rPr>
              <a:t>Молл</a:t>
            </a:r>
            <a:r>
              <a:rPr lang="ru-RU" sz="1600" b="1" dirty="0" smtClean="0">
                <a:cs typeface="Times New Roman" pitchFamily="18" charset="0"/>
              </a:rPr>
              <a:t>» г. Саратов, Россия</a:t>
            </a:r>
            <a:endParaRPr lang="en-US" sz="1600" b="1" dirty="0" smtClean="0">
              <a:cs typeface="Times New Roman" pitchFamily="18" charset="0"/>
            </a:endParaRPr>
          </a:p>
          <a:p>
            <a:pPr algn="ctr" eaLnBrk="0" hangingPunct="0"/>
            <a:endParaRPr lang="ru-RU" sz="1600" dirty="0" smtClean="0"/>
          </a:p>
          <a:p>
            <a:pPr algn="ctr" eaLnBrk="0" hangingPunct="0"/>
            <a:r>
              <a:rPr lang="ru-RU" sz="1600" dirty="0" smtClean="0">
                <a:cs typeface="Times New Roman" pitchFamily="18" charset="0"/>
              </a:rPr>
              <a:t>Выполнен компанией – ООО «</a:t>
            </a:r>
            <a:r>
              <a:rPr lang="ru-RU" sz="1600" dirty="0" err="1" smtClean="0">
                <a:cs typeface="Times New Roman" pitchFamily="18" charset="0"/>
              </a:rPr>
              <a:t>Интегра</a:t>
            </a:r>
            <a:r>
              <a:rPr lang="ru-RU" sz="1600" dirty="0" smtClean="0">
                <a:cs typeface="Times New Roman" pitchFamily="18" charset="0"/>
              </a:rPr>
              <a:t> </a:t>
            </a:r>
            <a:r>
              <a:rPr lang="ru-RU" sz="1600" dirty="0" err="1" smtClean="0">
                <a:cs typeface="Times New Roman" pitchFamily="18" charset="0"/>
              </a:rPr>
              <a:t>Лайт</a:t>
            </a:r>
            <a:r>
              <a:rPr lang="ru-RU" sz="1600" dirty="0" smtClean="0">
                <a:cs typeface="Times New Roman" pitchFamily="18" charset="0"/>
              </a:rPr>
              <a:t>», </a:t>
            </a:r>
            <a:r>
              <a:rPr lang="ru-RU" sz="1600" dirty="0" err="1" smtClean="0">
                <a:cs typeface="Times New Roman" pitchFamily="18" charset="0"/>
                <a:hlinkClick r:id="rId4"/>
              </a:rPr>
              <a:t>www.integra-light.ru</a:t>
            </a:r>
            <a:endParaRPr lang="en-US" sz="1600" dirty="0" smtClean="0">
              <a:cs typeface="Times New Roman" pitchFamily="18" charset="0"/>
            </a:endParaRPr>
          </a:p>
          <a:p>
            <a:pPr eaLnBrk="0" hangingPunct="0"/>
            <a:endParaRPr lang="en-US" sz="1600" dirty="0" smtClean="0">
              <a:cs typeface="Times New Roman" pitchFamily="18" charset="0"/>
            </a:endParaRPr>
          </a:p>
          <a:p>
            <a:pPr eaLnBrk="0" hangingPunct="0"/>
            <a:r>
              <a:rPr lang="ru-RU" sz="1600" dirty="0" smtClean="0">
                <a:cs typeface="Times New Roman" pitchFamily="18" charset="0"/>
              </a:rPr>
              <a:t>	Перечень оборудования ICP DAS, использованного в составе системы</a:t>
            </a:r>
          </a:p>
          <a:p>
            <a:pPr eaLnBrk="0" hangingPunct="0"/>
            <a:endParaRPr lang="ru-RU" sz="1600" dirty="0" smtClean="0"/>
          </a:p>
          <a:p>
            <a:pPr eaLnBrk="0" hangingPunct="0"/>
            <a:r>
              <a:rPr lang="ru-RU" sz="1600" dirty="0" smtClean="0">
                <a:cs typeface="Times New Roman" pitchFamily="18" charset="0"/>
              </a:rPr>
              <a:t>	Контроллеры </a:t>
            </a:r>
            <a:r>
              <a:rPr lang="ru-RU" sz="1600" dirty="0" err="1" smtClean="0">
                <a:cs typeface="Times New Roman" pitchFamily="18" charset="0"/>
              </a:rPr>
              <a:t>WinPac</a:t>
            </a:r>
            <a:r>
              <a:rPr lang="ru-RU" sz="1600" dirty="0" smtClean="0">
                <a:cs typeface="Times New Roman" pitchFamily="18" charset="0"/>
              </a:rPr>
              <a:t> </a:t>
            </a:r>
            <a:r>
              <a:rPr lang="ru-RU" sz="1600" b="1" dirty="0" smtClean="0">
                <a:cs typeface="Times New Roman" pitchFamily="18" charset="0"/>
              </a:rPr>
              <a:t>WP-8841</a:t>
            </a:r>
          </a:p>
          <a:p>
            <a:pPr eaLnBrk="0" hangingPunct="0"/>
            <a:r>
              <a:rPr lang="ru-RU" sz="1600" dirty="0" smtClean="0">
                <a:cs typeface="Times New Roman" pitchFamily="18" charset="0"/>
              </a:rPr>
              <a:t>	Модуль коммуникационный RS-485 </a:t>
            </a:r>
            <a:r>
              <a:rPr lang="ru-RU" sz="1600" b="1" dirty="0" smtClean="0">
                <a:cs typeface="Times New Roman" pitchFamily="18" charset="0"/>
              </a:rPr>
              <a:t>i-8144IW</a:t>
            </a:r>
          </a:p>
          <a:p>
            <a:pPr eaLnBrk="0" hangingPunct="0"/>
            <a:r>
              <a:rPr lang="ru-RU" sz="1600" dirty="0" smtClean="0">
                <a:cs typeface="Times New Roman" pitchFamily="18" charset="0"/>
              </a:rPr>
              <a:t>	Модули ввода-вывода </a:t>
            </a:r>
            <a:r>
              <a:rPr lang="en-US" sz="1600" b="1" dirty="0" smtClean="0">
                <a:cs typeface="Times New Roman" pitchFamily="18" charset="0"/>
              </a:rPr>
              <a:t>I-87K, I-8K</a:t>
            </a:r>
            <a:endParaRPr lang="ru-RU" sz="1600" b="1" dirty="0" smtClean="0">
              <a:cs typeface="Times New Roman" pitchFamily="18" charset="0"/>
            </a:endParaRPr>
          </a:p>
          <a:p>
            <a:pPr eaLnBrk="0" hangingPunct="0"/>
            <a:r>
              <a:rPr lang="ru-RU" sz="1600" dirty="0" smtClean="0">
                <a:cs typeface="Times New Roman" pitchFamily="18" charset="0"/>
              </a:rPr>
              <a:t>	Модули удалённого дискретного ввода </a:t>
            </a:r>
            <a:r>
              <a:rPr lang="ru-RU" sz="1600" b="1" dirty="0" smtClean="0">
                <a:cs typeface="Times New Roman" pitchFamily="18" charset="0"/>
              </a:rPr>
              <a:t>I-7051D</a:t>
            </a:r>
          </a:p>
          <a:p>
            <a:pPr eaLnBrk="0" hangingPunct="0"/>
            <a:r>
              <a:rPr lang="ru-RU" sz="1600" dirty="0" smtClean="0">
                <a:cs typeface="Times New Roman" pitchFamily="18" charset="0"/>
              </a:rPr>
              <a:t>	Модули удалённого дискретного ввода </a:t>
            </a:r>
            <a:r>
              <a:rPr lang="ru-RU" sz="1600" b="1" dirty="0" smtClean="0">
                <a:cs typeface="Times New Roman" pitchFamily="18" charset="0"/>
              </a:rPr>
              <a:t>ET-7051</a:t>
            </a:r>
          </a:p>
          <a:p>
            <a:pPr eaLnBrk="0" hangingPunct="0"/>
            <a:r>
              <a:rPr lang="ru-RU" sz="1600" dirty="0" smtClean="0">
                <a:cs typeface="Times New Roman" pitchFamily="18" charset="0"/>
              </a:rPr>
              <a:t>	Модули удалённого дискретного ввода, релейного вывода </a:t>
            </a:r>
            <a:r>
              <a:rPr lang="ru-RU" sz="1600" b="1" dirty="0" smtClean="0">
                <a:cs typeface="Times New Roman" pitchFamily="18" charset="0"/>
              </a:rPr>
              <a:t>I-7063D</a:t>
            </a:r>
          </a:p>
          <a:p>
            <a:pPr eaLnBrk="0" hangingPunct="0"/>
            <a:r>
              <a:rPr lang="ru-RU" sz="1600" dirty="0" smtClean="0">
                <a:cs typeface="Times New Roman" pitchFamily="18" charset="0"/>
              </a:rPr>
              <a:t>	Преобразователи интерфейса RS-232/RS-485 </a:t>
            </a:r>
            <a:r>
              <a:rPr lang="ru-RU" sz="1600" b="1" dirty="0" smtClean="0">
                <a:cs typeface="Times New Roman" pitchFamily="18" charset="0"/>
              </a:rPr>
              <a:t>I-7520</a:t>
            </a:r>
          </a:p>
          <a:p>
            <a:pPr eaLnBrk="0" hangingPunct="0"/>
            <a:r>
              <a:rPr lang="ru-RU" sz="1600" dirty="0" smtClean="0">
                <a:cs typeface="Times New Roman" pitchFamily="18" charset="0"/>
              </a:rPr>
              <a:t>	Преобразователи интерфейса RS-485/USB </a:t>
            </a:r>
            <a:r>
              <a:rPr lang="ru-RU" sz="1600" b="1" dirty="0" smtClean="0">
                <a:cs typeface="Times New Roman" pitchFamily="18" charset="0"/>
              </a:rPr>
              <a:t>I-7563</a:t>
            </a:r>
            <a:endParaRPr lang="ru-RU" sz="1600" b="1" dirty="0" smtClean="0"/>
          </a:p>
          <a:p>
            <a:pPr eaLnBrk="0" hangingPunct="0"/>
            <a:endParaRPr lang="en-US" sz="1600" dirty="0" smtClean="0">
              <a:cs typeface="Times New Roman" pitchFamily="18" charset="0"/>
            </a:endParaRPr>
          </a:p>
          <a:p>
            <a:pPr eaLnBrk="0" hangingPunct="0"/>
            <a:r>
              <a:rPr lang="ru-RU" sz="1600" dirty="0" smtClean="0">
                <a:cs typeface="Times New Roman" pitchFamily="18" charset="0"/>
              </a:rPr>
              <a:t>	Выбор оборудования ICP DAS обусловлен разумной ценой, простотой 	подключения всей линейки оборудования к SCADA TraceMode6 и высокой 	надёжностью.</a:t>
            </a:r>
            <a:endParaRPr lang="ru-RU" sz="16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857232"/>
            <a:ext cx="7500990" cy="4776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1124744"/>
            <a:ext cx="7572396" cy="425947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857496"/>
            <a:ext cx="1955248" cy="278608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Прямоугольник 3"/>
          <p:cNvSpPr>
            <a:spLocks noChangeArrowheads="1"/>
          </p:cNvSpPr>
          <p:nvPr/>
        </p:nvSpPr>
        <p:spPr bwMode="auto">
          <a:xfrm>
            <a:off x="2771800" y="188640"/>
            <a:ext cx="637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cs typeface="Times New Roman" pitchFamily="18" charset="0"/>
              </a:rPr>
              <a:t>Проект </a:t>
            </a:r>
            <a:r>
              <a:rPr lang="en-US" b="1" dirty="0" smtClean="0">
                <a:cs typeface="Times New Roman" pitchFamily="18" charset="0"/>
              </a:rPr>
              <a:t> </a:t>
            </a:r>
            <a:r>
              <a:rPr lang="ru-RU" b="1" dirty="0" smtClean="0">
                <a:cs typeface="Times New Roman" pitchFamily="18" charset="0"/>
              </a:rPr>
              <a:t>автоматизированной системы диспетчерского контроля и управления ТРЦ «Триумф </a:t>
            </a:r>
            <a:r>
              <a:rPr lang="ru-RU" b="1" dirty="0" err="1" smtClean="0">
                <a:cs typeface="Times New Roman" pitchFamily="18" charset="0"/>
              </a:rPr>
              <a:t>Молл</a:t>
            </a:r>
            <a:r>
              <a:rPr lang="ru-RU" b="1" dirty="0" smtClean="0">
                <a:cs typeface="Times New Roman" pitchFamily="18" charset="0"/>
              </a:rPr>
              <a:t>»</a:t>
            </a:r>
            <a:endParaRPr lang="en-US" b="1" dirty="0" smtClean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1" name="Прямоугольник 3"/>
          <p:cNvSpPr/>
          <p:nvPr/>
        </p:nvSpPr>
        <p:spPr>
          <a:xfrm>
            <a:off x="0" y="260648"/>
            <a:ext cx="9144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cs typeface="Times New Roman" pitchFamily="18" charset="0"/>
              </a:rPr>
              <a:t>Проект системы управления инженерными системами в частной квартире. </a:t>
            </a:r>
          </a:p>
          <a:p>
            <a:pPr algn="ctr" eaLnBrk="0" hangingPunct="0"/>
            <a:endParaRPr lang="ru-RU" sz="1600" dirty="0" smtClean="0"/>
          </a:p>
          <a:p>
            <a:pPr algn="ctr" eaLnBrk="0" hangingPunct="0"/>
            <a:r>
              <a:rPr lang="ru-RU" sz="1400" dirty="0" smtClean="0">
                <a:cs typeface="Times New Roman" pitchFamily="18" charset="0"/>
              </a:rPr>
              <a:t>Выполнен компанией – ООО ”Искусственный Интеллект”</a:t>
            </a:r>
            <a:r>
              <a:rPr lang="en-US" sz="1400" dirty="0" smtClean="0">
                <a:cs typeface="Times New Roman" pitchFamily="18" charset="0"/>
              </a:rPr>
              <a:t>,</a:t>
            </a:r>
            <a:r>
              <a:rPr lang="ru-RU" sz="1400" dirty="0" smtClean="0">
                <a:cs typeface="Times New Roman" pitchFamily="18" charset="0"/>
              </a:rPr>
              <a:t> </a:t>
            </a:r>
            <a:r>
              <a:rPr lang="en-US" sz="1400" dirty="0" smtClean="0">
                <a:cs typeface="Times New Roman" pitchFamily="18" charset="0"/>
                <a:hlinkClick r:id="rId4"/>
              </a:rPr>
              <a:t>www.ai-ltd.ru</a:t>
            </a:r>
            <a:endParaRPr lang="en-US" sz="1400" dirty="0" smtClean="0">
              <a:cs typeface="Times New Roman" pitchFamily="18" charset="0"/>
            </a:endParaRPr>
          </a:p>
          <a:p>
            <a:pPr eaLnBrk="0" hangingPunct="0"/>
            <a:endParaRPr lang="en-US" sz="1400" dirty="0" smtClean="0">
              <a:cs typeface="Times New Roman" pitchFamily="18" charset="0"/>
            </a:endParaRPr>
          </a:p>
          <a:p>
            <a:pPr eaLnBrk="0" hangingPunct="0"/>
            <a:r>
              <a:rPr lang="ru-RU" sz="1400" dirty="0" smtClean="0">
                <a:cs typeface="Times New Roman" pitchFamily="18" charset="0"/>
              </a:rPr>
              <a:t>	Перечень оборудования ICP DAS, использованного в составе системы</a:t>
            </a:r>
          </a:p>
          <a:p>
            <a:pPr eaLnBrk="0" hangingPunct="0"/>
            <a:endParaRPr lang="ru-RU" sz="1400" dirty="0" smtClean="0"/>
          </a:p>
          <a:p>
            <a:pPr eaLnBrk="0" hangingPunct="0"/>
            <a:r>
              <a:rPr lang="ru-RU" sz="1400" dirty="0" smtClean="0">
                <a:cs typeface="Times New Roman" pitchFamily="18" charset="0"/>
              </a:rPr>
              <a:t>	Контроллер </a:t>
            </a:r>
            <a:r>
              <a:rPr lang="ru-RU" sz="1400" b="1" dirty="0" smtClean="0">
                <a:cs typeface="Times New Roman" pitchFamily="18" charset="0"/>
              </a:rPr>
              <a:t>uPAC-7186EXD-SM</a:t>
            </a:r>
            <a:r>
              <a:rPr lang="ru-RU" sz="1400" dirty="0" smtClean="0">
                <a:cs typeface="Times New Roman" pitchFamily="18" charset="0"/>
              </a:rPr>
              <a:t> с коммуникационной платой </a:t>
            </a:r>
            <a:r>
              <a:rPr lang="ru-RU" sz="1400" b="1" dirty="0" smtClean="0">
                <a:cs typeface="Times New Roman" pitchFamily="18" charset="0"/>
              </a:rPr>
              <a:t>X511</a:t>
            </a:r>
          </a:p>
          <a:p>
            <a:pPr eaLnBrk="0" hangingPunct="0"/>
            <a:r>
              <a:rPr lang="ru-RU" sz="1400" dirty="0" smtClean="0">
                <a:cs typeface="Times New Roman" pitchFamily="18" charset="0"/>
              </a:rPr>
              <a:t>	Модуль дискретного вывода </a:t>
            </a:r>
            <a:r>
              <a:rPr lang="en-US" sz="1400" b="1" dirty="0" smtClean="0">
                <a:cs typeface="Times New Roman" pitchFamily="18" charset="0"/>
              </a:rPr>
              <a:t>I-7043D</a:t>
            </a:r>
            <a:r>
              <a:rPr lang="ru-RU" sz="1400" b="1" dirty="0" smtClean="0">
                <a:cs typeface="Times New Roman" pitchFamily="18" charset="0"/>
              </a:rPr>
              <a:t>, </a:t>
            </a:r>
            <a:r>
              <a:rPr lang="ru-RU" sz="1400" dirty="0" smtClean="0">
                <a:cs typeface="Times New Roman" pitchFamily="18" charset="0"/>
              </a:rPr>
              <a:t>реле </a:t>
            </a:r>
            <a:r>
              <a:rPr lang="en-US" sz="1400" b="1" dirty="0" smtClean="0">
                <a:cs typeface="Times New Roman" pitchFamily="18" charset="0"/>
              </a:rPr>
              <a:t>RM-116</a:t>
            </a:r>
            <a:endParaRPr lang="ru-RU" sz="1400" b="1" dirty="0" smtClean="0">
              <a:cs typeface="Times New Roman" pitchFamily="18" charset="0"/>
            </a:endParaRPr>
          </a:p>
          <a:p>
            <a:pPr eaLnBrk="0" hangingPunct="0"/>
            <a:r>
              <a:rPr lang="ru-RU" sz="1400" dirty="0" smtClean="0">
                <a:cs typeface="Times New Roman" pitchFamily="18" charset="0"/>
              </a:rPr>
              <a:t>	Модуль дискретного ввода </a:t>
            </a:r>
            <a:r>
              <a:rPr lang="en-US" sz="1400" b="1" dirty="0" smtClean="0">
                <a:cs typeface="Times New Roman" pitchFamily="18" charset="0"/>
              </a:rPr>
              <a:t>M-7053D</a:t>
            </a:r>
            <a:endParaRPr lang="ru-RU" sz="1400" b="1" dirty="0" smtClean="0">
              <a:cs typeface="Times New Roman" pitchFamily="18" charset="0"/>
            </a:endParaRPr>
          </a:p>
          <a:p>
            <a:pPr eaLnBrk="0" hangingPunct="0"/>
            <a:r>
              <a:rPr lang="ru-RU" sz="1400" dirty="0" smtClean="0">
                <a:cs typeface="Times New Roman" pitchFamily="18" charset="0"/>
              </a:rPr>
              <a:t>	Модуль аналогового вывода </a:t>
            </a:r>
            <a:r>
              <a:rPr lang="en-US" sz="1400" b="1" dirty="0" smtClean="0">
                <a:cs typeface="Times New Roman" pitchFamily="18" charset="0"/>
              </a:rPr>
              <a:t>I-7024</a:t>
            </a:r>
            <a:endParaRPr lang="ru-RU" sz="1400" b="1" dirty="0" smtClean="0">
              <a:cs typeface="Times New Roman" pitchFamily="18" charset="0"/>
            </a:endParaRPr>
          </a:p>
          <a:p>
            <a:pPr eaLnBrk="0" hangingPunct="0"/>
            <a:r>
              <a:rPr lang="ru-RU" sz="1400" dirty="0" smtClean="0">
                <a:cs typeface="Times New Roman" pitchFamily="18" charset="0"/>
              </a:rPr>
              <a:t>	Модуль ввода сигнала с </a:t>
            </a:r>
            <a:r>
              <a:rPr lang="ru-RU" sz="1400" dirty="0" err="1" smtClean="0">
                <a:cs typeface="Times New Roman" pitchFamily="18" charset="0"/>
              </a:rPr>
              <a:t>термосопротивления</a:t>
            </a:r>
            <a:r>
              <a:rPr lang="ru-RU" sz="1400" dirty="0" smtClean="0">
                <a:cs typeface="Times New Roman" pitchFamily="18" charset="0"/>
              </a:rPr>
              <a:t> </a:t>
            </a:r>
            <a:r>
              <a:rPr lang="en-US" sz="1400" b="1" dirty="0" smtClean="0">
                <a:cs typeface="Times New Roman" pitchFamily="18" charset="0"/>
              </a:rPr>
              <a:t>I-7033</a:t>
            </a:r>
            <a:endParaRPr lang="ru-RU" sz="1400" b="1" dirty="0" smtClean="0">
              <a:cs typeface="Times New Roman" pitchFamily="18" charset="0"/>
            </a:endParaRPr>
          </a:p>
          <a:p>
            <a:pPr eaLnBrk="0" hangingPunct="0"/>
            <a:endParaRPr lang="ru-RU" sz="1400" dirty="0" smtClean="0">
              <a:cs typeface="Times New Roman" pitchFamily="18" charset="0"/>
            </a:endParaRPr>
          </a:p>
          <a:p>
            <a:pPr eaLnBrk="0" hangingPunct="0"/>
            <a:r>
              <a:rPr lang="ru-RU" sz="1400" dirty="0" smtClean="0">
                <a:cs typeface="Times New Roman" pitchFamily="18" charset="0"/>
              </a:rPr>
              <a:t>	Реализовано управление:</a:t>
            </a:r>
          </a:p>
          <a:p>
            <a:pPr eaLnBrk="0" hangingPunct="0"/>
            <a:r>
              <a:rPr lang="ru-RU" sz="1400" dirty="0" smtClean="0">
                <a:cs typeface="Times New Roman" pitchFamily="18" charset="0"/>
              </a:rPr>
              <a:t>	-освещением, в том числе управление светодиодным освещением по протоколу DMX</a:t>
            </a:r>
          </a:p>
          <a:p>
            <a:pPr eaLnBrk="0" hangingPunct="0"/>
            <a:r>
              <a:rPr lang="ru-RU" sz="1400" dirty="0" smtClean="0">
                <a:cs typeface="Times New Roman" pitchFamily="18" charset="0"/>
              </a:rPr>
              <a:t>	-включение света в проходных зонах по датчикам движения и в зависимости от 	показания датчика освещенности</a:t>
            </a:r>
          </a:p>
          <a:p>
            <a:pPr eaLnBrk="0" hangingPunct="0"/>
            <a:r>
              <a:rPr lang="ru-RU" sz="1400" dirty="0" smtClean="0">
                <a:cs typeface="Times New Roman" pitchFamily="18" charset="0"/>
              </a:rPr>
              <a:t>	-моторизированными карнизами, теплыми полами</a:t>
            </a:r>
          </a:p>
          <a:p>
            <a:pPr eaLnBrk="0" hangingPunct="0"/>
            <a:r>
              <a:rPr lang="ru-RU" sz="1400" dirty="0" smtClean="0">
                <a:cs typeface="Times New Roman" pitchFamily="18" charset="0"/>
              </a:rPr>
              <a:t>	-подсистемой локализации и устранения протечек воды;</a:t>
            </a:r>
          </a:p>
          <a:p>
            <a:pPr eaLnBrk="0" hangingPunct="0"/>
            <a:r>
              <a:rPr lang="ru-RU" sz="1400" dirty="0" smtClean="0">
                <a:cs typeface="Times New Roman" pitchFamily="18" charset="0"/>
              </a:rPr>
              <a:t>	-подсистемой управления климатическим оборудованием (</a:t>
            </a:r>
            <a:r>
              <a:rPr lang="ru-RU" sz="1400" dirty="0" err="1" smtClean="0">
                <a:cs typeface="Times New Roman" pitchFamily="18" charset="0"/>
              </a:rPr>
              <a:t>Daikin</a:t>
            </a:r>
            <a:r>
              <a:rPr lang="ru-RU" sz="1400" dirty="0" smtClean="0">
                <a:cs typeface="Times New Roman" pitchFamily="18" charset="0"/>
              </a:rPr>
              <a:t>);</a:t>
            </a:r>
          </a:p>
          <a:p>
            <a:pPr eaLnBrk="0" hangingPunct="0"/>
            <a:r>
              <a:rPr lang="ru-RU" sz="1400" dirty="0" smtClean="0">
                <a:cs typeface="Times New Roman" pitchFamily="18" charset="0"/>
              </a:rPr>
              <a:t>	-подсистемой GSM-управления и оповещения</a:t>
            </a:r>
          </a:p>
          <a:p>
            <a:pPr eaLnBrk="0" hangingPunct="0"/>
            <a:r>
              <a:rPr lang="ru-RU" sz="1400" dirty="0" smtClean="0">
                <a:cs typeface="Times New Roman" pitchFamily="18" charset="0"/>
              </a:rPr>
              <a:t>	-подсистемой управления с переносных сенсорных панелей (</a:t>
            </a:r>
            <a:r>
              <a:rPr lang="en-US" sz="1400" dirty="0" smtClean="0">
                <a:cs typeface="Times New Roman" pitchFamily="18" charset="0"/>
              </a:rPr>
              <a:t>IPAD</a:t>
            </a:r>
            <a:r>
              <a:rPr lang="ru-RU" sz="1400" dirty="0" smtClean="0">
                <a:cs typeface="Times New Roman" pitchFamily="18" charset="0"/>
              </a:rPr>
              <a:t>)</a:t>
            </a:r>
          </a:p>
          <a:p>
            <a:pPr eaLnBrk="0" hangingPunct="0"/>
            <a:r>
              <a:rPr lang="ru-RU" sz="1400" dirty="0" smtClean="0">
                <a:cs typeface="Times New Roman" pitchFamily="18" charset="0"/>
              </a:rPr>
              <a:t>	Выбор оборудования ICP DAS обусловлен снижением общей стоимости системы 	домашней автоматизации без потери качества. Заказчик получил пожизненную 	гарантию на оборудование ICPDAS после подписания сервисного контракта.</a:t>
            </a:r>
            <a:endParaRPr lang="ru-RU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4" y="0"/>
            <a:ext cx="9140826" cy="1046162"/>
          </a:xfrm>
          <a:prstGeom prst="rect">
            <a:avLst/>
          </a:prstGeom>
          <a:noFill/>
        </p:spPr>
      </p:pic>
      <p:pic>
        <p:nvPicPr>
          <p:cNvPr id="5" name="Picture 3" descr="C:\Users\User\Desktop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02288"/>
            <a:ext cx="9140826" cy="125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802" y="916130"/>
            <a:ext cx="5701010" cy="157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2500306"/>
            <a:ext cx="5751440" cy="244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 b="9741"/>
          <a:stretch>
            <a:fillRect/>
          </a:stretch>
        </p:blipFill>
        <p:spPr bwMode="auto">
          <a:xfrm>
            <a:off x="2000802" y="4876570"/>
            <a:ext cx="5621060" cy="98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2000802" y="5284518"/>
            <a:ext cx="1975221" cy="2308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dirty="0"/>
              <a:t>I-8212W- </a:t>
            </a:r>
            <a:r>
              <a:rPr lang="ru-RU" sz="900" dirty="0"/>
              <a:t>модуль модема </a:t>
            </a:r>
            <a:r>
              <a:rPr lang="en-US" sz="900" dirty="0"/>
              <a:t>GSM/GPRS</a:t>
            </a:r>
            <a:endParaRPr lang="ru-RU" sz="900" dirty="0"/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2000802" y="5515350"/>
            <a:ext cx="197522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dirty="0"/>
              <a:t>I-8213W- </a:t>
            </a:r>
            <a:r>
              <a:rPr lang="ru-RU" sz="900" dirty="0"/>
              <a:t>модуль модема </a:t>
            </a:r>
            <a:r>
              <a:rPr lang="en-US" sz="900" dirty="0"/>
              <a:t>GSM/GPRS</a:t>
            </a:r>
            <a:br>
              <a:rPr lang="en-US" sz="900" dirty="0"/>
            </a:br>
            <a:r>
              <a:rPr lang="en-US" sz="900" dirty="0"/>
              <a:t>c </a:t>
            </a:r>
            <a:r>
              <a:rPr lang="ru-RU" sz="900" dirty="0"/>
              <a:t>функцией </a:t>
            </a:r>
            <a:r>
              <a:rPr lang="en-US" sz="900" dirty="0"/>
              <a:t>GPS</a:t>
            </a:r>
            <a:endParaRPr lang="ru-RU" sz="900" dirty="0"/>
          </a:p>
        </p:txBody>
      </p:sp>
      <p:sp>
        <p:nvSpPr>
          <p:cNvPr id="11" name="Прямоугольник 22"/>
          <p:cNvSpPr/>
          <p:nvPr/>
        </p:nvSpPr>
        <p:spPr>
          <a:xfrm>
            <a:off x="4953131" y="5020586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latin typeface="+mn-lt"/>
                <a:cs typeface="+mn-cs"/>
              </a:rPr>
              <a:t>Контроллер может быть сконфигурирован </a:t>
            </a:r>
            <a:endParaRPr lang="en-US" sz="900" dirty="0" smtClean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 smtClean="0">
                <a:latin typeface="+mn-lt"/>
                <a:cs typeface="+mn-cs"/>
              </a:rPr>
              <a:t>как</a:t>
            </a:r>
            <a:r>
              <a:rPr lang="en-US" sz="900" dirty="0" smtClean="0">
                <a:latin typeface="+mn-lt"/>
                <a:cs typeface="+mn-cs"/>
              </a:rPr>
              <a:t> </a:t>
            </a:r>
            <a:r>
              <a:rPr lang="en-US" sz="900" dirty="0">
                <a:latin typeface="+mn-lt"/>
                <a:cs typeface="+mn-cs"/>
              </a:rPr>
              <a:t>PROFIBUS DP Slave</a:t>
            </a:r>
            <a:r>
              <a:rPr lang="ru-RU" sz="900" dirty="0">
                <a:latin typeface="+mn-lt"/>
                <a:cs typeface="+mn-cs"/>
              </a:rPr>
              <a:t> станция</a:t>
            </a:r>
            <a:r>
              <a:rPr lang="en-US" sz="900" dirty="0">
                <a:latin typeface="+mn-lt"/>
                <a:cs typeface="+mn-cs"/>
              </a:rPr>
              <a:t>.</a:t>
            </a:r>
            <a:endParaRPr lang="ru-RU" sz="900" dirty="0">
              <a:latin typeface="+mn-lt"/>
              <a:cs typeface="+mn-cs"/>
            </a:endParaRPr>
          </a:p>
        </p:txBody>
      </p:sp>
      <p:sp>
        <p:nvSpPr>
          <p:cNvPr id="12" name="Прямоугольник 23"/>
          <p:cNvSpPr>
            <a:spLocks noChangeArrowheads="1"/>
          </p:cNvSpPr>
          <p:nvPr/>
        </p:nvSpPr>
        <p:spPr bwMode="auto">
          <a:xfrm>
            <a:off x="4953131" y="5668658"/>
            <a:ext cx="252028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800" dirty="0"/>
              <a:t>Контроллер поддерживает</a:t>
            </a:r>
            <a:r>
              <a:rPr lang="en-US" sz="800" dirty="0"/>
              <a:t> HART AI </a:t>
            </a:r>
            <a:r>
              <a:rPr lang="ru-RU" sz="800" dirty="0"/>
              <a:t>или</a:t>
            </a:r>
            <a:r>
              <a:rPr lang="en-US" sz="800" dirty="0"/>
              <a:t> AO </a:t>
            </a:r>
            <a:r>
              <a:rPr lang="ru-RU" sz="800" dirty="0"/>
              <a:t>модули.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71934" y="357166"/>
            <a:ext cx="3429024" cy="357190"/>
          </a:xfrm>
          <a:prstGeom prst="rect">
            <a:avLst/>
          </a:prstGeom>
          <a:solidFill>
            <a:srgbClr val="F58A18"/>
          </a:solidFill>
          <a:ln>
            <a:solidFill>
              <a:srgbClr val="F58A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24"/>
          <p:cNvSpPr>
            <a:spLocks noChangeArrowheads="1"/>
          </p:cNvSpPr>
          <p:nvPr/>
        </p:nvSpPr>
        <p:spPr bwMode="auto">
          <a:xfrm>
            <a:off x="3071802" y="285728"/>
            <a:ext cx="48808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/>
              <a:t>Коммуникации: интерфейсы и протоколы</a:t>
            </a:r>
            <a:endParaRPr lang="en-US" sz="2000" b="1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029220"/>
            <a:ext cx="7358081" cy="468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6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7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857232"/>
            <a:ext cx="6381922" cy="478644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2483768" y="188640"/>
            <a:ext cx="66602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cs typeface="Times New Roman" pitchFamily="18" charset="0"/>
              </a:rPr>
              <a:t>Проект системы управления инженерными системами в частной квартире.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0504"/>
            <a:ext cx="2428860" cy="163138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008112"/>
            <a:ext cx="654367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198" y="1008112"/>
            <a:ext cx="129222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125174" y="4968552"/>
            <a:ext cx="3786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>1) </a:t>
            </a:r>
            <a:r>
              <a:rPr lang="en-US" sz="2000" b="1" dirty="0"/>
              <a:t>XPAC</a:t>
            </a:r>
            <a:r>
              <a:rPr lang="ru-RU" sz="2000" b="1" dirty="0"/>
              <a:t>-</a:t>
            </a:r>
            <a:r>
              <a:rPr lang="en-US" sz="2000" b="1" dirty="0"/>
              <a:t>8000</a:t>
            </a:r>
            <a:r>
              <a:rPr lang="ru-RU" sz="2000" b="1" dirty="0"/>
              <a:t>-</a:t>
            </a:r>
            <a:r>
              <a:rPr lang="en-US" sz="2000" b="1" dirty="0"/>
              <a:t>WES2009 </a:t>
            </a:r>
            <a:r>
              <a:rPr lang="en-US" sz="2000" b="1" dirty="0" err="1"/>
              <a:t>Standart</a:t>
            </a:r>
            <a:endParaRPr lang="en-US" sz="2000" b="1" dirty="0"/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4071934" y="4500570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>2) </a:t>
            </a:r>
            <a:r>
              <a:rPr lang="fr-FR" sz="2000" b="1" dirty="0"/>
              <a:t>XPAC</a:t>
            </a:r>
            <a:r>
              <a:rPr lang="ru-RU" sz="2000" b="1" dirty="0"/>
              <a:t>-</a:t>
            </a:r>
            <a:r>
              <a:rPr lang="fr-FR" sz="2000" b="1" dirty="0"/>
              <a:t>8000</a:t>
            </a:r>
            <a:r>
              <a:rPr lang="ru-RU" sz="2000" b="1" dirty="0"/>
              <a:t>-</a:t>
            </a:r>
            <a:r>
              <a:rPr lang="fr-FR" sz="2000" b="1" dirty="0"/>
              <a:t>CE6</a:t>
            </a:r>
            <a:r>
              <a:rPr lang="ru-RU" sz="2000" b="1" dirty="0"/>
              <a:t> </a:t>
            </a:r>
            <a:r>
              <a:rPr lang="fr-FR" sz="2000" b="1" dirty="0"/>
              <a:t>Standart</a:t>
            </a:r>
          </a:p>
          <a:p>
            <a:r>
              <a:rPr lang="ru-RU" sz="2000" b="1" dirty="0"/>
              <a:t>3) </a:t>
            </a:r>
            <a:r>
              <a:rPr lang="fr-FR" sz="2000" b="1" dirty="0"/>
              <a:t>XPAC</a:t>
            </a:r>
            <a:r>
              <a:rPr lang="ru-RU" sz="2000" b="1" dirty="0"/>
              <a:t>-</a:t>
            </a:r>
            <a:r>
              <a:rPr lang="fr-FR" sz="2000" b="1" dirty="0"/>
              <a:t>8000</a:t>
            </a:r>
            <a:r>
              <a:rPr lang="ru-RU" sz="2000" b="1" dirty="0"/>
              <a:t>-</a:t>
            </a:r>
            <a:r>
              <a:rPr lang="fr-FR" sz="2000" b="1" dirty="0"/>
              <a:t>CE6 Isagraf</a:t>
            </a:r>
          </a:p>
          <a:p>
            <a:r>
              <a:rPr lang="ru-RU" sz="2000" b="1" dirty="0"/>
              <a:t>4) </a:t>
            </a:r>
            <a:r>
              <a:rPr lang="fr-FR" sz="2000" b="1" dirty="0"/>
              <a:t>XPAC</a:t>
            </a:r>
            <a:r>
              <a:rPr lang="ru-RU" sz="2000" b="1" dirty="0"/>
              <a:t>-</a:t>
            </a:r>
            <a:r>
              <a:rPr lang="fr-FR" sz="2000" b="1" dirty="0"/>
              <a:t>8000</a:t>
            </a:r>
            <a:r>
              <a:rPr lang="ru-RU" sz="2000" b="1" dirty="0"/>
              <a:t>-</a:t>
            </a:r>
            <a:r>
              <a:rPr lang="fr-FR" sz="2000" b="1" dirty="0"/>
              <a:t>CE6 InduSoft</a:t>
            </a:r>
          </a:p>
          <a:p>
            <a:endParaRPr lang="ru-RU" sz="20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574" y="3254052"/>
            <a:ext cx="14287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500438"/>
            <a:ext cx="2024063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3" descr="C:\Users\User\Desktop\1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5602288"/>
              <a:ext cx="9140826" cy="1255712"/>
            </a:xfrm>
            <a:prstGeom prst="rect">
              <a:avLst/>
            </a:prstGeom>
            <a:noFill/>
          </p:spPr>
        </p:pic>
        <p:grpSp>
          <p:nvGrpSpPr>
            <p:cNvPr id="15" name="Group 14"/>
            <p:cNvGrpSpPr/>
            <p:nvPr/>
          </p:nvGrpSpPr>
          <p:grpSpPr>
            <a:xfrm>
              <a:off x="3174" y="0"/>
              <a:ext cx="9140826" cy="1046162"/>
              <a:chOff x="3174" y="0"/>
              <a:chExt cx="9140826" cy="1046162"/>
            </a:xfrm>
          </p:grpSpPr>
          <p:pic>
            <p:nvPicPr>
              <p:cNvPr id="4" name="Picture 2" descr="C:\Users\User\Desktop\15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174" y="0"/>
                <a:ext cx="9140826" cy="1046162"/>
              </a:xfrm>
              <a:prstGeom prst="rect">
                <a:avLst/>
              </a:prstGeom>
              <a:noFill/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4000496" y="285728"/>
                <a:ext cx="3643338" cy="428628"/>
              </a:xfrm>
              <a:prstGeom prst="rect">
                <a:avLst/>
              </a:prstGeom>
              <a:solidFill>
                <a:srgbClr val="F58A18"/>
              </a:solidFill>
              <a:ln>
                <a:solidFill>
                  <a:srgbClr val="F58A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</TotalTime>
  <Words>2546</Words>
  <Application>Microsoft Office PowerPoint</Application>
  <PresentationFormat>On-screen Show (4:3)</PresentationFormat>
  <Paragraphs>806</Paragraphs>
  <Slides>81</Slides>
  <Notes>1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Модули удаленного ввода-вывода CAN-2000</vt:lpstr>
      <vt:lpstr>Slide 24</vt:lpstr>
      <vt:lpstr>Slide 25</vt:lpstr>
      <vt:lpstr>Slide 26</vt:lpstr>
      <vt:lpstr>Серия µPAC</vt:lpstr>
      <vt:lpstr>Платы расширения</vt:lpstr>
      <vt:lpstr>Программное обеспечение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13</cp:revision>
  <dcterms:created xsi:type="dcterms:W3CDTF">2013-10-14T13:58:31Z</dcterms:created>
  <dcterms:modified xsi:type="dcterms:W3CDTF">2013-10-15T08:59:16Z</dcterms:modified>
</cp:coreProperties>
</file>